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3"/>
  </p:notesMasterIdLst>
  <p:handoutMasterIdLst>
    <p:handoutMasterId r:id="rId4"/>
  </p:handoutMasterIdLst>
  <p:sldIdLst>
    <p:sldId id="655" r:id="rId2"/>
    <p:sldId id="656" r:id="rId9"/>
    <p:sldId id="657" r:id="rId10"/>
    <p:sldId id="658" r:id="rId11"/>
    <p:sldId id="659" r:id="rId12"/>
    <p:sldId id="660" r:id="rId13"/>
    <p:sldId id="661" r:id="rId14"/>
    <p:sldId id="662" r:id="rId15"/>
    <p:sldId id="663" r:id="rId16"/>
    <p:sldId id="664" r:id="rId17"/>
    <p:sldId id="665" r:id="rId18"/>
    <p:sldId id="666" r:id="rId19"/>
    <p:sldId id="667" r:id="rId20"/>
    <p:sldId id="668" r:id="rId21"/>
    <p:sldId id="669" r:id="rId22"/>
    <p:sldId id="670" r:id="rId23"/>
    <p:sldId id="671" r:id="rId24"/>
    <p:sldId id="672" r:id="rId25"/>
    <p:sldId id="673" r:id="rId26"/>
    <p:sldId id="674" r:id="rId27"/>
    <p:sldId id="675" r:id="rId28"/>
    <p:sldId id="676" r:id="rId29"/>
    <p:sldId id="677" r:id="rId30"/>
    <p:sldId id="678" r:id="rId31"/>
    <p:sldId id="679" r:id="rId32"/>
    <p:sldId id="680" r:id="rId33"/>
    <p:sldId id="681" r:id="rId34"/>
    <p:sldId id="682" r:id="rId35"/>
    <p:sldId id="683" r:id="rId36"/>
    <p:sldId id="684" r:id="rId37"/>
    <p:sldId id="685" r:id="rId38"/>
    <p:sldId id="686" r:id="rId39"/>
    <p:sldId id="687" r:id="rId40"/>
    <p:sldId id="688" r:id="rId41"/>
    <p:sldId id="689" r:id="rId42"/>
    <p:sldId id="690" r:id="rId43"/>
    <p:sldId id="691" r:id="rId44"/>
    <p:sldId id="692" r:id="rId45"/>
    <p:sldId id="693" r:id="rId46"/>
    <p:sldId id="694" r:id="rId47"/>
    <p:sldId id="695" r:id="rId48"/>
    <p:sldId id="696" r:id="rId49"/>
    <p:sldId id="697" r:id="rId50"/>
    <p:sldId id="698" r:id="rId51"/>
    <p:sldId id="699" r:id="rId52"/>
    <p:sldId id="700" r:id="rId53"/>
    <p:sldId id="701" r:id="rId54"/>
    <p:sldId id="702" r:id="rId55"/>
    <p:sldId id="703" r:id="rId56"/>
    <p:sldId id="704" r:id="rId57"/>
    <p:sldId id="705" r:id="rId58"/>
    <p:sldId id="706" r:id="rId59"/>
    <p:sldId id="707" r:id="rId60"/>
    <p:sldId id="708" r:id="rId61"/>
    <p:sldId id="709" r:id="rId62"/>
    <p:sldId id="710" r:id="rId63"/>
    <p:sldId id="711" r:id="rId64"/>
    <p:sldId id="712" r:id="rId65"/>
    <p:sldId id="713" r:id="rId66"/>
    <p:sldId id="714" r:id="rId67"/>
    <p:sldId id="715" r:id="rId68"/>
    <p:sldId id="716" r:id="rId69"/>
    <p:sldId id="717" r:id="rId70"/>
    <p:sldId id="718" r:id="rId71"/>
    <p:sldId id="719" r:id="rId72"/>
    <p:sldId id="720" r:id="rId73"/>
    <p:sldId id="721" r:id="rId74"/>
    <p:sldId id="722" r:id="rId75"/>
    <p:sldId id="723" r:id="rId76"/>
    <p:sldId id="724" r:id="rId77"/>
    <p:sldId id="725" r:id="rId78"/>
    <p:sldId id="726" r:id="rId79"/>
    <p:sldId id="727" r:id="rId80"/>
    <p:sldId id="728" r:id="rId81"/>
    <p:sldId id="729" r:id="rId82"/>
    <p:sldId id="730" r:id="rId83"/>
    <p:sldId id="731" r:id="rId84"/>
    <p:sldId id="732" r:id="rId85"/>
    <p:sldId id="733" r:id="rId86"/>
    <p:sldId id="734" r:id="rId87"/>
    <p:sldId id="735" r:id="rId88"/>
    <p:sldId id="736" r:id="rId89"/>
    <p:sldId id="737" r:id="rId90"/>
    <p:sldId id="738" r:id="rId91"/>
    <p:sldId id="739" r:id="rId92"/>
    <p:sldId id="740" r:id="rId93"/>
    <p:sldId id="741" r:id="rId94"/>
    <p:sldId id="742" r:id="rId95"/>
    <p:sldId id="743" r:id="rId96"/>
    <p:sldId id="744" r:id="rId97"/>
    <p:sldId id="745" r:id="rId98"/>
    <p:sldId id="746" r:id="rId99"/>
    <p:sldId id="747" r:id="rId100"/>
    <p:sldId id="748" r:id="rId101"/>
    <p:sldId id="749" r:id="rId102"/>
    <p:sldId id="750" r:id="rId103"/>
    <p:sldId id="751" r:id="rId104"/>
    <p:sldId id="752" r:id="rId105"/>
    <p:sldId id="753" r:id="rId106"/>
    <p:sldId id="754" r:id="rId107"/>
    <p:sldId id="755" r:id="rId108"/>
    <p:sldId id="756" r:id="rId109"/>
    <p:sldId id="757" r:id="rId110"/>
    <p:sldId id="758" r:id="rId111"/>
    <p:sldId id="759" r:id="rId112"/>
    <p:sldId id="760" r:id="rId113"/>
    <p:sldId id="761" r:id="rId114"/>
    <p:sldId id="762" r:id="rId115"/>
    <p:sldId id="763" r:id="rId116"/>
    <p:sldId id="764" r:id="rId117"/>
    <p:sldId id="765" r:id="rId118"/>
    <p:sldId id="766" r:id="rId119"/>
    <p:sldId id="767" r:id="rId120"/>
    <p:sldId id="768" r:id="rId121"/>
    <p:sldId id="769" r:id="rId122"/>
    <p:sldId id="770" r:id="rId123"/>
    <p:sldId id="771" r:id="rId124"/>
    <p:sldId id="772" r:id="rId125"/>
    <p:sldId id="773" r:id="rId126"/>
    <p:sldId id="774" r:id="rId127"/>
    <p:sldId id="775" r:id="rId128"/>
    <p:sldId id="776" r:id="rId129"/>
    <p:sldId id="777" r:id="rId130"/>
    <p:sldId id="778" r:id="rId131"/>
    <p:sldId id="779" r:id="rId132"/>
    <p:sldId id="780" r:id="rId133"/>
    <p:sldId id="781" r:id="rId134"/>
    <p:sldId id="782" r:id="rId135"/>
    <p:sldId id="783" r:id="rId136"/>
    <p:sldId id="784" r:id="rId137"/>
    <p:sldId id="785" r:id="rId138"/>
    <p:sldId id="786" r:id="rId139"/>
    <p:sldId id="787" r:id="rId140"/>
    <p:sldId id="788" r:id="rId141"/>
    <p:sldId id="789" r:id="rId142"/>
    <p:sldId id="790" r:id="rId143"/>
    <p:sldId id="791" r:id="rId144"/>
    <p:sldId id="792" r:id="rId145"/>
    <p:sldId id="793" r:id="rId146"/>
    <p:sldId id="794" r:id="rId147"/>
    <p:sldId id="795" r:id="rId148"/>
    <p:sldId id="796" r:id="rId149"/>
    <p:sldId id="797" r:id="rId150"/>
    <p:sldId id="798" r:id="rId151"/>
    <p:sldId id="799" r:id="rId152"/>
    <p:sldId id="800" r:id="rId153"/>
    <p:sldId id="801" r:id="rId154"/>
    <p:sldId id="802" r:id="rId155"/>
    <p:sldId id="803" r:id="rId156"/>
    <p:sldId id="804" r:id="rId157"/>
    <p:sldId id="805" r:id="rId158"/>
    <p:sldId id="806" r:id="rId159"/>
    <p:sldId id="807" r:id="rId160"/>
    <p:sldId id="808" r:id="rId161"/>
    <p:sldId id="809" r:id="rId162"/>
    <p:sldId id="810" r:id="rId163"/>
    <p:sldId id="811" r:id="rId164"/>
    <p:sldId id="812" r:id="rId165"/>
    <p:sldId id="813" r:id="rId166"/>
    <p:sldId id="814" r:id="rId167"/>
    <p:sldId id="815" r:id="rId168"/>
  </p:sldIdLst>
  <p:sldSz cx="9906000" cy="6858000" type="A4"/>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663">
          <p15:clr>
            <a:srgbClr val="A4A3A4"/>
          </p15:clr>
        </p15:guide>
        <p15:guide id="3" orient="horz" pos="1661" userDrawn="1">
          <p15:clr>
            <a:srgbClr val="A4A3A4"/>
          </p15:clr>
        </p15:guide>
        <p15:guide id="4" orient="horz" pos="300">
          <p15:clr>
            <a:srgbClr val="A4A3A4"/>
          </p15:clr>
        </p15:guide>
        <p15:guide id="5" orient="horz" pos="845">
          <p15:clr>
            <a:srgbClr val="A4A3A4"/>
          </p15:clr>
        </p15:guide>
        <p15:guide id="6" pos="3120">
          <p15:clr>
            <a:srgbClr val="A4A3A4"/>
          </p15:clr>
        </p15:guide>
        <p15:guide id="7" pos="126">
          <p15:clr>
            <a:srgbClr val="A4A3A4"/>
          </p15:clr>
        </p15:guide>
        <p15:guide id="8" pos="6114">
          <p15:clr>
            <a:srgbClr val="A4A3A4"/>
          </p15:clr>
        </p15:guide>
        <p15:guide id="9" pos="1578">
          <p15:clr>
            <a:srgbClr val="A4A3A4"/>
          </p15:clr>
        </p15:guide>
        <p15:guide id="10" pos="4662">
          <p15:clr>
            <a:srgbClr val="A4A3A4"/>
          </p15:clr>
        </p15:guide>
        <p15:guide id="11" pos="26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CAFF"/>
    <a:srgbClr val="BF9000"/>
    <a:srgbClr val="4F81BD"/>
    <a:srgbClr val="B9D08C"/>
    <a:srgbClr val="BFE4FF"/>
    <a:srgbClr val="C5E0B4"/>
    <a:srgbClr val="A9D18E"/>
    <a:srgbClr val="70AD47"/>
    <a:srgbClr val="548235"/>
    <a:srgbClr val="5DD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58" autoAdjust="0"/>
    <p:restoredTop sz="94660"/>
  </p:normalViewPr>
  <p:slideViewPr>
    <p:cSldViewPr showGuides="1">
      <p:cViewPr varScale="1">
        <p:scale>
          <a:sx n="79" d="100"/>
          <a:sy n="79" d="100"/>
        </p:scale>
        <p:origin x="1594" y="67"/>
      </p:cViewPr>
      <p:guideLst>
        <p:guide orient="horz" pos="2160"/>
        <p:guide orient="horz" pos="663"/>
        <p:guide orient="horz" pos="1661"/>
        <p:guide orient="horz" pos="300"/>
        <p:guide orient="horz" pos="845"/>
        <p:guide pos="3120"/>
        <p:guide pos="126"/>
        <p:guide pos="6114"/>
        <p:guide pos="1578"/>
        <p:guide pos="4662"/>
        <p:guide pos="262"/>
      </p:guideLst>
    </p:cSldViewPr>
  </p:slideViewPr>
  <p:notesTextViewPr>
    <p:cViewPr>
      <p:scale>
        <a:sx n="1" d="1"/>
        <a:sy n="1" d="1"/>
      </p:scale>
      <p:origin x="0" y="0"/>
    </p:cViewPr>
  </p:notesTextViewPr>
  <p:notesViewPr>
    <p:cSldViewPr showGuides="1">
      <p:cViewPr varScale="1">
        <p:scale>
          <a:sx n="65" d="100"/>
          <a:sy n="65" d="100"/>
        </p:scale>
        <p:origin x="3154" y="3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 Type="http://schemas.openxmlformats.org/officeDocument/2006/relationships/slide" Target="slides/slide4.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 Type="http://schemas.openxmlformats.org/officeDocument/2006/relationships/slide" Target="slides/slide5.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 Type="http://schemas.openxmlformats.org/officeDocument/2006/relationships/slide" Target="slides/slide6.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 Type="http://schemas.openxmlformats.org/officeDocument/2006/relationships/slide" Target="slides/slide7.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 Type="http://schemas.openxmlformats.org/officeDocument/2006/relationships/slide" Target="slides/slide8.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 Type="http://schemas.openxmlformats.org/officeDocument/2006/relationships/slide" Target="slides/slide9.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slide" Target="slides/slide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notesMaster" Target="notesMasters/notesMaster1.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handoutMaster" Target="handoutMasters/handoutMaster1.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presProps" Target="presProps.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viewProps" Target="viewProp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 Type="http://schemas.openxmlformats.org/officeDocument/2006/relationships/theme" Target="theme/theme1.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 Type="http://schemas.openxmlformats.org/officeDocument/2006/relationships/tableStyles" Target="tableStyles.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 Type="http://schemas.openxmlformats.org/officeDocument/2006/relationships/slide" Target="slides/slide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653521-A707-45AB-BAE5-113C671A5659}" type="datetimeFigureOut">
              <a:rPr lang="ko-KR" altLang="en-US" smtClean="0"/>
              <a:pPr/>
              <a:t>2021-12-29</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E5FF20E-B74A-4AF0-BFB8-8ABB9B3B9F82}" type="slidenum">
              <a:rPr lang="ko-KR" altLang="en-US" smtClean="0"/>
              <a:pPr/>
              <a:t>‹#›</a:t>
            </a:fld>
            <a:endParaRPr lang="ko-KR" altLang="en-US"/>
          </a:p>
        </p:txBody>
      </p:sp>
    </p:spTree>
    <p:extLst>
      <p:ext uri="{BB962C8B-B14F-4D97-AF65-F5344CB8AC3E}">
        <p14:creationId xmlns:p14="http://schemas.microsoft.com/office/powerpoint/2010/main" val="2040990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6B6DF5-A395-48D6-8B9A-37B41E2AC6C6}" type="datetimeFigureOut">
              <a:rPr lang="ko-KR" altLang="en-US" smtClean="0"/>
              <a:pPr/>
              <a:t>2021-12-29</a:t>
            </a:fld>
            <a:endParaRPr lang="ko-KR" altLang="en-US"/>
          </a:p>
        </p:txBody>
      </p:sp>
      <p:sp>
        <p:nvSpPr>
          <p:cNvPr id="4" name="슬라이드 이미지 개체 틀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445340-7327-482F-A842-B5455136D493}" type="slidenum">
              <a:rPr lang="ko-KR" altLang="en-US" smtClean="0"/>
              <a:pPr/>
              <a:t>‹#›</a:t>
            </a:fld>
            <a:endParaRPr lang="ko-KR" altLang="en-US"/>
          </a:p>
        </p:txBody>
      </p:sp>
    </p:spTree>
    <p:extLst>
      <p:ext uri="{BB962C8B-B14F-4D97-AF65-F5344CB8AC3E}">
        <p14:creationId xmlns:p14="http://schemas.microsoft.com/office/powerpoint/2010/main" val="248424168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제목 5"/>
          <p:cNvSpPr>
            <a:spLocks noGrp="1"/>
          </p:cNvSpPr>
          <p:nvPr>
            <p:ph type="title"/>
          </p:nvPr>
        </p:nvSpPr>
        <p:spPr/>
        <p:txBody>
          <a:bodyPr/>
          <a:lstStyle/>
          <a:p>
            <a:r>
              <a:rPr lang="ko-KR" altLang="en-US"/>
              <a:t>마스터 제목 스타일 편집</a:t>
            </a:r>
          </a:p>
        </p:txBody>
      </p:sp>
    </p:spTree>
    <p:extLst>
      <p:ext uri="{BB962C8B-B14F-4D97-AF65-F5344CB8AC3E}">
        <p14:creationId xmlns:p14="http://schemas.microsoft.com/office/powerpoint/2010/main" val="1639269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143" name="직사각형 142">
            <a:extLst>
              <a:ext uri="{FF2B5EF4-FFF2-40B4-BE49-F238E27FC236}">
                <a16:creationId xmlns:a16="http://schemas.microsoft.com/office/drawing/2014/main" id="{3C2631C7-2196-4161-B1D1-536EBF0E27DC}"/>
              </a:ext>
            </a:extLst>
          </p:cNvPr>
          <p:cNvSpPr/>
          <p:nvPr userDrawn="1"/>
        </p:nvSpPr>
        <p:spPr>
          <a:xfrm>
            <a:off x="6631386" y="2420541"/>
            <a:ext cx="3001565" cy="2177336"/>
          </a:xfrm>
          <a:prstGeom prst="rect">
            <a:avLst/>
          </a:prstGeom>
          <a:solidFill>
            <a:srgbClr val="A5A5A5">
              <a:lumMod val="20000"/>
              <a:lumOff val="80000"/>
            </a:srgbClr>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graphicFrame>
        <p:nvGraphicFramePr>
          <p:cNvPr id="145" name="표 5">
            <a:extLst>
              <a:ext uri="{FF2B5EF4-FFF2-40B4-BE49-F238E27FC236}">
                <a16:creationId xmlns:a16="http://schemas.microsoft.com/office/drawing/2014/main" id="{FE1BCBAA-A669-49CD-AAAE-2051B1622EDA}"/>
              </a:ext>
            </a:extLst>
          </p:cNvPr>
          <p:cNvGraphicFramePr>
            <a:graphicFrameLocks noGrp="1"/>
          </p:cNvGraphicFramePr>
          <p:nvPr userDrawn="1">
            <p:extLst>
              <p:ext uri="{D42A27DB-BD31-4B8C-83A1-F6EECF244321}">
                <p14:modId xmlns:p14="http://schemas.microsoft.com/office/powerpoint/2010/main" val="2192790754"/>
              </p:ext>
            </p:extLst>
          </p:nvPr>
        </p:nvGraphicFramePr>
        <p:xfrm>
          <a:off x="7090359" y="2591156"/>
          <a:ext cx="2330858" cy="1835157"/>
        </p:xfrm>
        <a:graphic>
          <a:graphicData uri="http://schemas.openxmlformats.org/drawingml/2006/table">
            <a:tbl>
              <a:tblPr firstRow="1" bandRow="1"/>
              <a:tblGrid>
                <a:gridCol w="618653">
                  <a:extLst>
                    <a:ext uri="{9D8B030D-6E8A-4147-A177-3AD203B41FA5}">
                      <a16:colId xmlns:a16="http://schemas.microsoft.com/office/drawing/2014/main" val="490126816"/>
                    </a:ext>
                  </a:extLst>
                </a:gridCol>
                <a:gridCol w="618653">
                  <a:extLst>
                    <a:ext uri="{9D8B030D-6E8A-4147-A177-3AD203B41FA5}">
                      <a16:colId xmlns:a16="http://schemas.microsoft.com/office/drawing/2014/main" val="1061314702"/>
                    </a:ext>
                  </a:extLst>
                </a:gridCol>
                <a:gridCol w="618653">
                  <a:extLst>
                    <a:ext uri="{9D8B030D-6E8A-4147-A177-3AD203B41FA5}">
                      <a16:colId xmlns:a16="http://schemas.microsoft.com/office/drawing/2014/main" val="3622059614"/>
                    </a:ext>
                  </a:extLst>
                </a:gridCol>
                <a:gridCol w="474899">
                  <a:extLst>
                    <a:ext uri="{9D8B030D-6E8A-4147-A177-3AD203B41FA5}">
                      <a16:colId xmlns:a16="http://schemas.microsoft.com/office/drawing/2014/main" val="1850201985"/>
                    </a:ext>
                  </a:extLst>
                </a:gridCol>
              </a:tblGrid>
              <a:tr h="292578">
                <a:tc>
                  <a:txBody>
                    <a:bodyPr/>
                    <a:lstStyle>
                      <a:lvl1pPr marL="0" algn="l" defTabSz="914400" rtl="0" eaLnBrk="1" latinLnBrk="1" hangingPunct="1">
                        <a:defRPr sz="1800" b="1" kern="1200">
                          <a:solidFill>
                            <a:schemeClr val="lt1"/>
                          </a:solidFill>
                          <a:latin typeface="맑은 고딕"/>
                        </a:defRPr>
                      </a:lvl1pPr>
                      <a:lvl2pPr marL="457200" algn="l" defTabSz="914400" rtl="0" eaLnBrk="1" latinLnBrk="1" hangingPunct="1">
                        <a:defRPr sz="1800" b="1" kern="1200">
                          <a:solidFill>
                            <a:schemeClr val="lt1"/>
                          </a:solidFill>
                          <a:latin typeface="맑은 고딕"/>
                        </a:defRPr>
                      </a:lvl2pPr>
                      <a:lvl3pPr marL="914400" algn="l" defTabSz="914400" rtl="0" eaLnBrk="1" latinLnBrk="1" hangingPunct="1">
                        <a:defRPr sz="1800" b="1" kern="1200">
                          <a:solidFill>
                            <a:schemeClr val="lt1"/>
                          </a:solidFill>
                          <a:latin typeface="맑은 고딕"/>
                        </a:defRPr>
                      </a:lvl3pPr>
                      <a:lvl4pPr marL="1371600" algn="l" defTabSz="914400" rtl="0" eaLnBrk="1" latinLnBrk="1" hangingPunct="1">
                        <a:defRPr sz="1800" b="1" kern="1200">
                          <a:solidFill>
                            <a:schemeClr val="lt1"/>
                          </a:solidFill>
                          <a:latin typeface="맑은 고딕"/>
                        </a:defRPr>
                      </a:lvl4pPr>
                      <a:lvl5pPr marL="1828800" algn="l" defTabSz="914400" rtl="0" eaLnBrk="1" latinLnBrk="1" hangingPunct="1">
                        <a:defRPr sz="1800" b="1" kern="1200">
                          <a:solidFill>
                            <a:schemeClr val="lt1"/>
                          </a:solidFill>
                          <a:latin typeface="맑은 고딕"/>
                        </a:defRPr>
                      </a:lvl5pPr>
                      <a:lvl6pPr marL="2286000" algn="l" defTabSz="914400" rtl="0" eaLnBrk="1" latinLnBrk="1" hangingPunct="1">
                        <a:defRPr sz="1800" b="1" kern="1200">
                          <a:solidFill>
                            <a:schemeClr val="lt1"/>
                          </a:solidFill>
                          <a:latin typeface="맑은 고딕"/>
                        </a:defRPr>
                      </a:lvl6pPr>
                      <a:lvl7pPr marL="2743200" algn="l" defTabSz="914400" rtl="0" eaLnBrk="1" latinLnBrk="1" hangingPunct="1">
                        <a:defRPr sz="1800" b="1" kern="1200">
                          <a:solidFill>
                            <a:schemeClr val="lt1"/>
                          </a:solidFill>
                          <a:latin typeface="맑은 고딕"/>
                        </a:defRPr>
                      </a:lvl7pPr>
                      <a:lvl8pPr marL="3200400" algn="l" defTabSz="914400" rtl="0" eaLnBrk="1" latinLnBrk="1" hangingPunct="1">
                        <a:defRPr sz="1800" b="1" kern="1200">
                          <a:solidFill>
                            <a:schemeClr val="lt1"/>
                          </a:solidFill>
                          <a:latin typeface="맑은 고딕"/>
                        </a:defRPr>
                      </a:lvl8pPr>
                      <a:lvl9pPr marL="3657600" algn="l" defTabSz="914400" rtl="0" eaLnBrk="1" latinLnBrk="1" hangingPunct="1">
                        <a:defRPr sz="1800" b="1" kern="1200">
                          <a:solidFill>
                            <a:schemeClr val="lt1"/>
                          </a:solidFill>
                          <a:latin typeface="맑은 고딕"/>
                        </a:defRPr>
                      </a:lvl9pPr>
                    </a:lstStyle>
                    <a:p>
                      <a:pPr algn="ctr" latinLnBrk="1"/>
                      <a:r>
                        <a:rPr lang="ko-KR" altLang="en-US" sz="1000" b="0" dirty="0">
                          <a:solidFill>
                            <a:schemeClr val="tx1">
                              <a:lumMod val="50000"/>
                              <a:lumOff val="50000"/>
                            </a:schemeClr>
                          </a:solidFill>
                          <a:latin typeface="원신한 Bold" panose="020B0803000000000000" pitchFamily="50" charset="-127"/>
                          <a:ea typeface="원신한 Bold" panose="020B0803000000000000" pitchFamily="50" charset="-127"/>
                        </a:rPr>
                        <a:t>소형</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맑은 고딕"/>
                        </a:defRPr>
                      </a:lvl1pPr>
                      <a:lvl2pPr marL="457200" algn="l" defTabSz="914400" rtl="0" eaLnBrk="1" latinLnBrk="1" hangingPunct="1">
                        <a:defRPr sz="1800" b="1" kern="1200">
                          <a:solidFill>
                            <a:schemeClr val="lt1"/>
                          </a:solidFill>
                          <a:latin typeface="맑은 고딕"/>
                        </a:defRPr>
                      </a:lvl2pPr>
                      <a:lvl3pPr marL="914400" algn="l" defTabSz="914400" rtl="0" eaLnBrk="1" latinLnBrk="1" hangingPunct="1">
                        <a:defRPr sz="1800" b="1" kern="1200">
                          <a:solidFill>
                            <a:schemeClr val="lt1"/>
                          </a:solidFill>
                          <a:latin typeface="맑은 고딕"/>
                        </a:defRPr>
                      </a:lvl3pPr>
                      <a:lvl4pPr marL="1371600" algn="l" defTabSz="914400" rtl="0" eaLnBrk="1" latinLnBrk="1" hangingPunct="1">
                        <a:defRPr sz="1800" b="1" kern="1200">
                          <a:solidFill>
                            <a:schemeClr val="lt1"/>
                          </a:solidFill>
                          <a:latin typeface="맑은 고딕"/>
                        </a:defRPr>
                      </a:lvl4pPr>
                      <a:lvl5pPr marL="1828800" algn="l" defTabSz="914400" rtl="0" eaLnBrk="1" latinLnBrk="1" hangingPunct="1">
                        <a:defRPr sz="1800" b="1" kern="1200">
                          <a:solidFill>
                            <a:schemeClr val="lt1"/>
                          </a:solidFill>
                          <a:latin typeface="맑은 고딕"/>
                        </a:defRPr>
                      </a:lvl5pPr>
                      <a:lvl6pPr marL="2286000" algn="l" defTabSz="914400" rtl="0" eaLnBrk="1" latinLnBrk="1" hangingPunct="1">
                        <a:defRPr sz="1800" b="1" kern="1200">
                          <a:solidFill>
                            <a:schemeClr val="lt1"/>
                          </a:solidFill>
                          <a:latin typeface="맑은 고딕"/>
                        </a:defRPr>
                      </a:lvl6pPr>
                      <a:lvl7pPr marL="2743200" algn="l" defTabSz="914400" rtl="0" eaLnBrk="1" latinLnBrk="1" hangingPunct="1">
                        <a:defRPr sz="1800" b="1" kern="1200">
                          <a:solidFill>
                            <a:schemeClr val="lt1"/>
                          </a:solidFill>
                          <a:latin typeface="맑은 고딕"/>
                        </a:defRPr>
                      </a:lvl7pPr>
                      <a:lvl8pPr marL="3200400" algn="l" defTabSz="914400" rtl="0" eaLnBrk="1" latinLnBrk="1" hangingPunct="1">
                        <a:defRPr sz="1800" b="1" kern="1200">
                          <a:solidFill>
                            <a:schemeClr val="lt1"/>
                          </a:solidFill>
                          <a:latin typeface="맑은 고딕"/>
                        </a:defRPr>
                      </a:lvl8pPr>
                      <a:lvl9pPr marL="3657600" algn="l" defTabSz="914400" rtl="0" eaLnBrk="1" latinLnBrk="1" hangingPunct="1">
                        <a:defRPr sz="1800" b="1" kern="1200">
                          <a:solidFill>
                            <a:schemeClr val="lt1"/>
                          </a:solidFill>
                          <a:latin typeface="맑은 고딕"/>
                        </a:defRPr>
                      </a:lvl9pPr>
                    </a:lstStyle>
                    <a:p>
                      <a:pPr algn="ctr" latinLnBrk="1"/>
                      <a:r>
                        <a:rPr lang="ko-KR" altLang="en-US" sz="1000" b="0" dirty="0">
                          <a:solidFill>
                            <a:schemeClr val="tx1">
                              <a:lumMod val="50000"/>
                              <a:lumOff val="50000"/>
                            </a:schemeClr>
                          </a:solidFill>
                          <a:latin typeface="원신한 Bold" panose="020B0803000000000000" pitchFamily="50" charset="-127"/>
                          <a:ea typeface="원신한 Bold" panose="020B0803000000000000" pitchFamily="50" charset="-127"/>
                        </a:rPr>
                        <a:t>중형</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맑은 고딕"/>
                        </a:defRPr>
                      </a:lvl1pPr>
                      <a:lvl2pPr marL="457200" algn="l" defTabSz="914400" rtl="0" eaLnBrk="1" latinLnBrk="1" hangingPunct="1">
                        <a:defRPr sz="1800" b="1" kern="1200">
                          <a:solidFill>
                            <a:schemeClr val="lt1"/>
                          </a:solidFill>
                          <a:latin typeface="맑은 고딕"/>
                        </a:defRPr>
                      </a:lvl2pPr>
                      <a:lvl3pPr marL="914400" algn="l" defTabSz="914400" rtl="0" eaLnBrk="1" latinLnBrk="1" hangingPunct="1">
                        <a:defRPr sz="1800" b="1" kern="1200">
                          <a:solidFill>
                            <a:schemeClr val="lt1"/>
                          </a:solidFill>
                          <a:latin typeface="맑은 고딕"/>
                        </a:defRPr>
                      </a:lvl3pPr>
                      <a:lvl4pPr marL="1371600" algn="l" defTabSz="914400" rtl="0" eaLnBrk="1" latinLnBrk="1" hangingPunct="1">
                        <a:defRPr sz="1800" b="1" kern="1200">
                          <a:solidFill>
                            <a:schemeClr val="lt1"/>
                          </a:solidFill>
                          <a:latin typeface="맑은 고딕"/>
                        </a:defRPr>
                      </a:lvl4pPr>
                      <a:lvl5pPr marL="1828800" algn="l" defTabSz="914400" rtl="0" eaLnBrk="1" latinLnBrk="1" hangingPunct="1">
                        <a:defRPr sz="1800" b="1" kern="1200">
                          <a:solidFill>
                            <a:schemeClr val="lt1"/>
                          </a:solidFill>
                          <a:latin typeface="맑은 고딕"/>
                        </a:defRPr>
                      </a:lvl5pPr>
                      <a:lvl6pPr marL="2286000" algn="l" defTabSz="914400" rtl="0" eaLnBrk="1" latinLnBrk="1" hangingPunct="1">
                        <a:defRPr sz="1800" b="1" kern="1200">
                          <a:solidFill>
                            <a:schemeClr val="lt1"/>
                          </a:solidFill>
                          <a:latin typeface="맑은 고딕"/>
                        </a:defRPr>
                      </a:lvl6pPr>
                      <a:lvl7pPr marL="2743200" algn="l" defTabSz="914400" rtl="0" eaLnBrk="1" latinLnBrk="1" hangingPunct="1">
                        <a:defRPr sz="1800" b="1" kern="1200">
                          <a:solidFill>
                            <a:schemeClr val="lt1"/>
                          </a:solidFill>
                          <a:latin typeface="맑은 고딕"/>
                        </a:defRPr>
                      </a:lvl7pPr>
                      <a:lvl8pPr marL="3200400" algn="l" defTabSz="914400" rtl="0" eaLnBrk="1" latinLnBrk="1" hangingPunct="1">
                        <a:defRPr sz="1800" b="1" kern="1200">
                          <a:solidFill>
                            <a:schemeClr val="lt1"/>
                          </a:solidFill>
                          <a:latin typeface="맑은 고딕"/>
                        </a:defRPr>
                      </a:lvl8pPr>
                      <a:lvl9pPr marL="3657600" algn="l" defTabSz="914400" rtl="0" eaLnBrk="1" latinLnBrk="1" hangingPunct="1">
                        <a:defRPr sz="1800" b="1" kern="1200">
                          <a:solidFill>
                            <a:schemeClr val="lt1"/>
                          </a:solidFill>
                          <a:latin typeface="맑은 고딕"/>
                        </a:defRPr>
                      </a:lvl9pPr>
                    </a:lstStyle>
                    <a:p>
                      <a:pPr algn="ctr" latinLnBrk="1"/>
                      <a:r>
                        <a:rPr lang="ko-KR" altLang="en-US" sz="1000" b="0" dirty="0">
                          <a:solidFill>
                            <a:schemeClr val="tx1">
                              <a:lumMod val="50000"/>
                              <a:lumOff val="50000"/>
                            </a:schemeClr>
                          </a:solidFill>
                          <a:latin typeface="원신한 Bold" panose="020B0803000000000000" pitchFamily="50" charset="-127"/>
                          <a:ea typeface="원신한 Bold" panose="020B0803000000000000" pitchFamily="50" charset="-127"/>
                        </a:rPr>
                        <a:t>대형</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맑은 고딕"/>
                        </a:defRPr>
                      </a:lvl1pPr>
                      <a:lvl2pPr marL="457200" algn="l" defTabSz="914400" rtl="0" eaLnBrk="1" latinLnBrk="1" hangingPunct="1">
                        <a:defRPr sz="1800" b="1" kern="1200">
                          <a:solidFill>
                            <a:schemeClr val="lt1"/>
                          </a:solidFill>
                          <a:latin typeface="맑은 고딕"/>
                        </a:defRPr>
                      </a:lvl2pPr>
                      <a:lvl3pPr marL="914400" algn="l" defTabSz="914400" rtl="0" eaLnBrk="1" latinLnBrk="1" hangingPunct="1">
                        <a:defRPr sz="1800" b="1" kern="1200">
                          <a:solidFill>
                            <a:schemeClr val="lt1"/>
                          </a:solidFill>
                          <a:latin typeface="맑은 고딕"/>
                        </a:defRPr>
                      </a:lvl3pPr>
                      <a:lvl4pPr marL="1371600" algn="l" defTabSz="914400" rtl="0" eaLnBrk="1" latinLnBrk="1" hangingPunct="1">
                        <a:defRPr sz="1800" b="1" kern="1200">
                          <a:solidFill>
                            <a:schemeClr val="lt1"/>
                          </a:solidFill>
                          <a:latin typeface="맑은 고딕"/>
                        </a:defRPr>
                      </a:lvl4pPr>
                      <a:lvl5pPr marL="1828800" algn="l" defTabSz="914400" rtl="0" eaLnBrk="1" latinLnBrk="1" hangingPunct="1">
                        <a:defRPr sz="1800" b="1" kern="1200">
                          <a:solidFill>
                            <a:schemeClr val="lt1"/>
                          </a:solidFill>
                          <a:latin typeface="맑은 고딕"/>
                        </a:defRPr>
                      </a:lvl5pPr>
                      <a:lvl6pPr marL="2286000" algn="l" defTabSz="914400" rtl="0" eaLnBrk="1" latinLnBrk="1" hangingPunct="1">
                        <a:defRPr sz="1800" b="1" kern="1200">
                          <a:solidFill>
                            <a:schemeClr val="lt1"/>
                          </a:solidFill>
                          <a:latin typeface="맑은 고딕"/>
                        </a:defRPr>
                      </a:lvl6pPr>
                      <a:lvl7pPr marL="2743200" algn="l" defTabSz="914400" rtl="0" eaLnBrk="1" latinLnBrk="1" hangingPunct="1">
                        <a:defRPr sz="1800" b="1" kern="1200">
                          <a:solidFill>
                            <a:schemeClr val="lt1"/>
                          </a:solidFill>
                          <a:latin typeface="맑은 고딕"/>
                        </a:defRPr>
                      </a:lvl7pPr>
                      <a:lvl8pPr marL="3200400" algn="l" defTabSz="914400" rtl="0" eaLnBrk="1" latinLnBrk="1" hangingPunct="1">
                        <a:defRPr sz="1800" b="1" kern="1200">
                          <a:solidFill>
                            <a:schemeClr val="lt1"/>
                          </a:solidFill>
                          <a:latin typeface="맑은 고딕"/>
                        </a:defRPr>
                      </a:lvl8pPr>
                      <a:lvl9pPr marL="3657600" algn="l" defTabSz="914400" rtl="0" eaLnBrk="1" latinLnBrk="1" hangingPunct="1">
                        <a:defRPr sz="1800" b="1" kern="1200">
                          <a:solidFill>
                            <a:schemeClr val="lt1"/>
                          </a:solidFill>
                          <a:latin typeface="맑은 고딕"/>
                        </a:defRPr>
                      </a:lvl9pPr>
                    </a:lstStyle>
                    <a:p>
                      <a:pPr algn="ctr" latinLnBrk="1"/>
                      <a:endParaRPr lang="ko-KR" altLang="en-US" sz="1000" b="0"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2869039"/>
                  </a:ext>
                </a:extLst>
              </a:tr>
              <a:tr h="514193">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endParaRPr lang="ko-KR" altLang="en-US" sz="1200" b="0" dirty="0">
                        <a:solidFill>
                          <a:schemeClr val="tx1"/>
                        </a:solidFill>
                      </a:endParaRPr>
                    </a:p>
                  </a:txBody>
                  <a:tcPr>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endParaRPr lang="ko-KR" altLang="en-US" sz="1200" b="0" dirty="0">
                        <a:solidFill>
                          <a:schemeClr val="tx1"/>
                        </a:solidFill>
                      </a:endParaRPr>
                    </a:p>
                  </a:txBody>
                  <a:tcPr>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endParaRPr lang="ko-KR" altLang="en-US" sz="1200" b="0" dirty="0">
                        <a:solidFill>
                          <a:schemeClr val="tx1"/>
                        </a:solidFill>
                      </a:endParaRPr>
                    </a:p>
                  </a:txBody>
                  <a:tcPr>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ko-KR" altLang="en-US" sz="1000" b="0" dirty="0">
                          <a:solidFill>
                            <a:schemeClr val="tx1">
                              <a:lumMod val="50000"/>
                              <a:lumOff val="50000"/>
                            </a:schemeClr>
                          </a:solidFill>
                          <a:latin typeface="원신한 Bold" panose="020B0803000000000000" pitchFamily="50" charset="-127"/>
                          <a:ea typeface="원신한 Bold" panose="020B0803000000000000" pitchFamily="50" charset="-127"/>
                        </a:rPr>
                        <a:t>가치</a:t>
                      </a:r>
                    </a:p>
                  </a:txBody>
                  <a:tcPr anchor="ctr">
                    <a:lnL w="12700" cap="flat" cmpd="sng" algn="ctr">
                      <a:solidFill>
                        <a:srgbClr val="A5A5A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3583432"/>
                  </a:ext>
                </a:extLst>
              </a:tr>
              <a:tr h="514193">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endParaRPr lang="ko-KR" altLang="en-US" sz="1200" b="0" dirty="0">
                        <a:solidFill>
                          <a:schemeClr val="tx1"/>
                        </a:solidFill>
                      </a:endParaRPr>
                    </a:p>
                  </a:txBody>
                  <a:tcPr>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endParaRPr lang="ko-KR" altLang="en-US" sz="1200" b="0" dirty="0">
                        <a:solidFill>
                          <a:schemeClr val="tx1"/>
                        </a:solidFill>
                      </a:endParaRPr>
                    </a:p>
                  </a:txBody>
                  <a:tcPr>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endParaRPr lang="ko-KR" altLang="en-US" sz="1200" b="0" dirty="0">
                        <a:solidFill>
                          <a:schemeClr val="tx1"/>
                        </a:solidFill>
                      </a:endParaRPr>
                    </a:p>
                  </a:txBody>
                  <a:tcPr>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ko-KR" altLang="en-US" sz="1000" b="0" dirty="0">
                          <a:solidFill>
                            <a:schemeClr val="tx1">
                              <a:lumMod val="50000"/>
                              <a:lumOff val="50000"/>
                            </a:schemeClr>
                          </a:solidFill>
                          <a:latin typeface="원신한 Bold" panose="020B0803000000000000" pitchFamily="50" charset="-127"/>
                          <a:ea typeface="원신한 Bold" panose="020B0803000000000000" pitchFamily="50" charset="-127"/>
                        </a:rPr>
                        <a:t>혼합</a:t>
                      </a:r>
                    </a:p>
                  </a:txBody>
                  <a:tcPr anchor="ctr">
                    <a:lnL w="12700" cap="flat" cmpd="sng" algn="ctr">
                      <a:solidFill>
                        <a:srgbClr val="A5A5A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932530"/>
                  </a:ext>
                </a:extLst>
              </a:tr>
              <a:tr h="514193">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endParaRPr lang="ko-KR" altLang="en-US" sz="1200" b="0" dirty="0">
                        <a:solidFill>
                          <a:schemeClr val="tx1"/>
                        </a:solidFill>
                      </a:endParaRPr>
                    </a:p>
                  </a:txBody>
                  <a:tcPr>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endParaRPr lang="ko-KR" altLang="en-US" sz="1200" b="0" dirty="0">
                        <a:solidFill>
                          <a:schemeClr val="tx1"/>
                        </a:solidFill>
                      </a:endParaRPr>
                    </a:p>
                  </a:txBody>
                  <a:tcPr>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endParaRPr lang="ko-KR" altLang="en-US" sz="1200" b="0" dirty="0">
                        <a:solidFill>
                          <a:schemeClr val="tx1"/>
                        </a:solidFill>
                      </a:endParaRPr>
                    </a:p>
                  </a:txBody>
                  <a:tcPr>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ko-KR" altLang="en-US" sz="1000" b="0" dirty="0">
                          <a:solidFill>
                            <a:schemeClr val="tx1">
                              <a:lumMod val="50000"/>
                              <a:lumOff val="50000"/>
                            </a:schemeClr>
                          </a:solidFill>
                          <a:latin typeface="원신한 Bold" panose="020B0803000000000000" pitchFamily="50" charset="-127"/>
                          <a:ea typeface="원신한 Bold" panose="020B0803000000000000" pitchFamily="50" charset="-127"/>
                        </a:rPr>
                        <a:t>성장</a:t>
                      </a:r>
                    </a:p>
                  </a:txBody>
                  <a:tcPr anchor="ctr">
                    <a:lnL w="12700" cap="flat" cmpd="sng" algn="ctr">
                      <a:solidFill>
                        <a:srgbClr val="A5A5A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6391844"/>
                  </a:ext>
                </a:extLst>
              </a:tr>
            </a:tbl>
          </a:graphicData>
        </a:graphic>
      </p:graphicFrame>
      <p:sp>
        <p:nvSpPr>
          <p:cNvPr id="140" name="모서리가 둥근 직사각형 138">
            <a:extLst>
              <a:ext uri="{FF2B5EF4-FFF2-40B4-BE49-F238E27FC236}">
                <a16:creationId xmlns:a16="http://schemas.microsoft.com/office/drawing/2014/main" id="{D792B32C-4326-469E-9BB9-D600F345F1F7}"/>
              </a:ext>
            </a:extLst>
          </p:cNvPr>
          <p:cNvSpPr/>
          <p:nvPr userDrawn="1"/>
        </p:nvSpPr>
        <p:spPr>
          <a:xfrm>
            <a:off x="108558" y="938984"/>
            <a:ext cx="6245783" cy="1108040"/>
          </a:xfrm>
          <a:prstGeom prst="roundRect">
            <a:avLst>
              <a:gd name="adj" fmla="val 10664"/>
            </a:avLst>
          </a:prstGeom>
          <a:solidFill>
            <a:srgbClr val="E6CB96">
              <a:lumMod val="20000"/>
              <a:lumOff val="80000"/>
            </a:srgbClr>
          </a:solidFill>
          <a:ln w="12700" cap="flat" cmpd="sng" algn="ctr">
            <a:solidFill>
              <a:srgbClr val="D3A243">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17" name="슬라이드 번호 개체 틀 16"/>
          <p:cNvSpPr>
            <a:spLocks noGrp="1"/>
          </p:cNvSpPr>
          <p:nvPr>
            <p:ph type="sldNum" sz="quarter" idx="18"/>
          </p:nvPr>
        </p:nvSpPr>
        <p:spPr>
          <a:xfrm>
            <a:off x="3797300" y="6491436"/>
            <a:ext cx="2311400" cy="365125"/>
          </a:xfrm>
          <a:prstGeom prst="rect">
            <a:avLst/>
          </a:prstGeom>
        </p:spPr>
        <p:txBody>
          <a:bodyPr anchor="ctr"/>
          <a:lstStyle>
            <a:lvl1pPr algn="ctr">
              <a:defRPr sz="1200" b="0">
                <a:solidFill>
                  <a:schemeClr val="tx1"/>
                </a:solidFill>
                <a:latin typeface="원신한 Light" panose="020B0303000000000000" pitchFamily="50" charset="-127"/>
                <a:ea typeface="원신한 Light" panose="020B0303000000000000" pitchFamily="50" charset="-127"/>
                <a:cs typeface="Tahoma" panose="020B0604030504040204" pitchFamily="34" charset="0"/>
              </a:defRPr>
            </a:lvl1pPr>
          </a:lstStyle>
          <a:p>
            <a:r>
              <a:rPr lang="en-US" altLang="ko-KR"/>
              <a:t>- </a:t>
            </a:r>
            <a:fld id="{72B3219B-C384-44BD-BDAC-79EBF44E6C1F}" type="slidenum">
              <a:rPr lang="ko-KR" altLang="en-US" smtClean="0"/>
              <a:pPr/>
              <a:t>‹#›</a:t>
            </a:fld>
            <a:r>
              <a:rPr lang="ko-KR" altLang="en-US"/>
              <a:t> </a:t>
            </a:r>
            <a:r>
              <a:rPr lang="en-US" altLang="ko-KR"/>
              <a:t>-</a:t>
            </a:r>
            <a:endParaRPr lang="ko-KR" altLang="en-US" dirty="0"/>
          </a:p>
        </p:txBody>
      </p:sp>
      <p:sp>
        <p:nvSpPr>
          <p:cNvPr id="65" name="0"/>
          <p:cNvSpPr>
            <a:spLocks noGrp="1"/>
          </p:cNvSpPr>
          <p:nvPr>
            <p:ph type="body" sz="quarter" idx="13" hasCustomPrompt="1"/>
          </p:nvPr>
        </p:nvSpPr>
        <p:spPr>
          <a:xfrm>
            <a:off x="146694" y="355233"/>
            <a:ext cx="1853978" cy="369332"/>
          </a:xfrm>
        </p:spPr>
        <p:txBody>
          <a:bodyPr wrap="square" tIns="0" bIns="0" anchor="ctr">
            <a:spAutoFit/>
          </a:bodyPr>
          <a:lstStyle>
            <a:lvl1pPr marL="0" indent="0">
              <a:buNone/>
              <a:defRPr lang="ko-KR" altLang="en-US" sz="2400" b="0" kern="1200" dirty="0">
                <a:solidFill>
                  <a:srgbClr val="BF9000"/>
                </a:solidFill>
                <a:latin typeface="원신한 Bold" panose="020B0803000000000000" pitchFamily="50" charset="-127"/>
                <a:ea typeface="원신한 Bold" panose="020B0803000000000000" pitchFamily="50" charset="-127"/>
                <a:cs typeface="Arial" panose="020B0604020202020204" pitchFamily="34" charset="0"/>
              </a:defRPr>
            </a:lvl1pPr>
          </a:lstStyle>
          <a:p>
            <a:pPr lvl="0"/>
            <a:r>
              <a:rPr lang="en-US" altLang="ko-KR" dirty="0"/>
              <a:t>SYMB (0)</a:t>
            </a:r>
            <a:endParaRPr lang="ko-KR" altLang="en-US" dirty="0"/>
          </a:p>
        </p:txBody>
      </p:sp>
      <p:sp>
        <p:nvSpPr>
          <p:cNvPr id="66" name="1"/>
          <p:cNvSpPr>
            <a:spLocks noGrp="1"/>
          </p:cNvSpPr>
          <p:nvPr>
            <p:ph type="body" sz="quarter" idx="14" hasCustomPrompt="1"/>
          </p:nvPr>
        </p:nvSpPr>
        <p:spPr>
          <a:xfrm>
            <a:off x="1645590" y="369584"/>
            <a:ext cx="6552728" cy="369332"/>
          </a:xfrm>
        </p:spPr>
        <p:txBody>
          <a:bodyPr wrap="square" tIns="0" bIns="0" anchor="ctr">
            <a:spAutoFit/>
          </a:bodyPr>
          <a:lstStyle>
            <a:lvl1pPr marL="0" indent="0">
              <a:buNone/>
              <a:defRPr lang="ko-KR" altLang="en-US" sz="2400" b="0" kern="1200" dirty="0">
                <a:solidFill>
                  <a:schemeClr val="bg1"/>
                </a:solidFill>
                <a:latin typeface="원신한 Medium" panose="020B0603000000000000" pitchFamily="50" charset="-127"/>
                <a:ea typeface="원신한 Medium" panose="020B0603000000000000" pitchFamily="50" charset="-127"/>
                <a:cs typeface="Tahoma" panose="020B060403050404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ltLang="ko-KR" dirty="0"/>
              <a:t>ETF full name (1)</a:t>
            </a:r>
            <a:endParaRPr lang="ko-KR" altLang="en-US" dirty="0"/>
          </a:p>
        </p:txBody>
      </p:sp>
      <p:sp>
        <p:nvSpPr>
          <p:cNvPr id="67" name="2"/>
          <p:cNvSpPr>
            <a:spLocks noGrp="1"/>
          </p:cNvSpPr>
          <p:nvPr>
            <p:ph type="body" sz="quarter" idx="15" hasCustomPrompt="1"/>
          </p:nvPr>
        </p:nvSpPr>
        <p:spPr>
          <a:xfrm>
            <a:off x="-2901587" y="4110396"/>
            <a:ext cx="2531462" cy="276999"/>
          </a:xfrm>
        </p:spPr>
        <p:txBody>
          <a:bodyPr wrap="none" tIns="0" bIns="0" anchor="ctr">
            <a:spAutoFit/>
          </a:bodyPr>
          <a:lstStyle>
            <a:lvl1pPr marL="0" indent="0">
              <a:buNone/>
              <a:defRPr lang="ko-KR" altLang="en-US" sz="1800" b="0" kern="1200" dirty="0">
                <a:solidFill>
                  <a:schemeClr val="tx1">
                    <a:lumMod val="50000"/>
                    <a:lumOff val="50000"/>
                  </a:schemeClr>
                </a:solidFill>
                <a:latin typeface="원신한 Medium" panose="020B0603000000000000" pitchFamily="50" charset="-127"/>
                <a:ea typeface="원신한 Medium" panose="020B0603000000000000" pitchFamily="50" charset="-127"/>
                <a:cs typeface="Tahoma" panose="020B060403050404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ltLang="ko-KR" dirty="0"/>
              <a:t>Benchmark Index (2)</a:t>
            </a:r>
            <a:endParaRPr lang="ko-KR" altLang="en-US" dirty="0"/>
          </a:p>
        </p:txBody>
      </p:sp>
      <p:sp>
        <p:nvSpPr>
          <p:cNvPr id="68" name="3"/>
          <p:cNvSpPr>
            <a:spLocks noGrp="1"/>
          </p:cNvSpPr>
          <p:nvPr>
            <p:ph type="body" sz="quarter" idx="19" hasCustomPrompt="1"/>
          </p:nvPr>
        </p:nvSpPr>
        <p:spPr>
          <a:xfrm>
            <a:off x="178664" y="1006633"/>
            <a:ext cx="6070480" cy="972957"/>
          </a:xfrm>
        </p:spPr>
        <p:txBody>
          <a:bodyPr tIns="90000" anchor="t">
            <a:normAutofit/>
          </a:bodyPr>
          <a:lstStyle>
            <a:lvl1pPr marL="0" indent="0" algn="just" latinLnBrk="0" hangingPunct="0">
              <a:buNone/>
              <a:defRPr sz="1200" b="0">
                <a:latin typeface="원신한 Light" panose="020B0303000000000000" pitchFamily="50" charset="-127"/>
                <a:ea typeface="원신한 Light" panose="020B0303000000000000" pitchFamily="50" charset="-127"/>
                <a:cs typeface="Tahoma" panose="020B060403050404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ltLang="ko-KR" dirty="0"/>
              <a:t>Description (3)</a:t>
            </a:r>
          </a:p>
        </p:txBody>
      </p:sp>
      <p:sp>
        <p:nvSpPr>
          <p:cNvPr id="69" name="4"/>
          <p:cNvSpPr>
            <a:spLocks noGrp="1"/>
          </p:cNvSpPr>
          <p:nvPr>
            <p:ph type="tbl" sz="quarter" idx="20" hasCustomPrompt="1"/>
          </p:nvPr>
        </p:nvSpPr>
        <p:spPr>
          <a:xfrm>
            <a:off x="6749504" y="397569"/>
            <a:ext cx="2952000" cy="1735576"/>
          </a:xfrm>
        </p:spPr>
        <p:txBody>
          <a:bodyPr>
            <a:normAutofit/>
          </a:bodyPr>
          <a:lstStyle>
            <a:lvl1pPr marL="0" indent="0">
              <a:buNone/>
              <a:defRPr sz="1200" b="0">
                <a:latin typeface="원신한 Light" panose="020B0303000000000000" pitchFamily="50" charset="-127"/>
                <a:ea typeface="원신한 Light" panose="020B0303000000000000" pitchFamily="50" charset="-127"/>
                <a:cs typeface="Tahoma" panose="020B0604030504040204" pitchFamily="34" charset="0"/>
              </a:defRPr>
            </a:lvl1pPr>
          </a:lstStyle>
          <a:p>
            <a:r>
              <a:rPr lang="en-US" altLang="ko-KR" dirty="0"/>
              <a:t>Summary Table (4)</a:t>
            </a:r>
          </a:p>
        </p:txBody>
      </p:sp>
      <p:sp>
        <p:nvSpPr>
          <p:cNvPr id="70" name="5"/>
          <p:cNvSpPr>
            <a:spLocks noGrp="1"/>
          </p:cNvSpPr>
          <p:nvPr>
            <p:ph type="tbl" sz="quarter" idx="30" hasCustomPrompt="1"/>
          </p:nvPr>
        </p:nvSpPr>
        <p:spPr>
          <a:xfrm>
            <a:off x="108558" y="2676909"/>
            <a:ext cx="2952000" cy="1871385"/>
          </a:xfrm>
        </p:spPr>
        <p:txBody>
          <a:bodyPr>
            <a:normAutofit/>
          </a:bodyPr>
          <a:lstStyle>
            <a:lvl1pPr marL="0" indent="0">
              <a:buNone/>
              <a:defRPr sz="1200" b="0">
                <a:latin typeface="원신한 Light" panose="020B0303000000000000" pitchFamily="50" charset="-127"/>
                <a:ea typeface="원신한 Light" panose="020B0303000000000000" pitchFamily="50" charset="-127"/>
                <a:cs typeface="Tahoma" panose="020B0604030504040204" pitchFamily="34" charset="0"/>
              </a:defRPr>
            </a:lvl1pPr>
          </a:lstStyle>
          <a:p>
            <a:r>
              <a:rPr lang="ko-KR" altLang="en-US" dirty="0"/>
              <a:t>편입 상위 </a:t>
            </a:r>
            <a:r>
              <a:rPr lang="en-US" altLang="ko-KR" dirty="0"/>
              <a:t>10 </a:t>
            </a:r>
            <a:r>
              <a:rPr lang="ko-KR" altLang="en-US" dirty="0"/>
              <a:t>종목</a:t>
            </a:r>
            <a:r>
              <a:rPr lang="en-US" altLang="ko-KR" dirty="0"/>
              <a:t> (5)</a:t>
            </a:r>
          </a:p>
        </p:txBody>
      </p:sp>
      <p:sp>
        <p:nvSpPr>
          <p:cNvPr id="71" name="6"/>
          <p:cNvSpPr>
            <a:spLocks noGrp="1"/>
          </p:cNvSpPr>
          <p:nvPr>
            <p:ph type="pic" sz="quarter" idx="21" hasCustomPrompt="1"/>
          </p:nvPr>
        </p:nvSpPr>
        <p:spPr>
          <a:xfrm>
            <a:off x="108558" y="5065439"/>
            <a:ext cx="3174346" cy="1260000"/>
          </a:xfrm>
        </p:spPr>
        <p:txBody>
          <a:bodyPr>
            <a:normAutofit/>
          </a:bodyPr>
          <a:lstStyle>
            <a:lvl1pPr marL="0" indent="0">
              <a:buNone/>
              <a:defRPr sz="1200" b="0" baseline="0">
                <a:latin typeface="맑은 고딕" panose="020B0503020000020004" pitchFamily="50" charset="-127"/>
                <a:ea typeface="맑은 고딕" panose="020B0503020000020004" pitchFamily="50" charset="-127"/>
                <a:cs typeface="Tahoma" panose="020B0604030504040204" pitchFamily="34" charset="0"/>
              </a:defRPr>
            </a:lvl1pPr>
          </a:lstStyle>
          <a:p>
            <a:r>
              <a:rPr lang="en-US" altLang="ko-KR" dirty="0"/>
              <a:t>Historical Price (6)</a:t>
            </a:r>
            <a:endParaRPr lang="ko-KR" altLang="en-US" dirty="0"/>
          </a:p>
        </p:txBody>
      </p:sp>
      <p:sp>
        <p:nvSpPr>
          <p:cNvPr id="72" name="7"/>
          <p:cNvSpPr>
            <a:spLocks noGrp="1"/>
          </p:cNvSpPr>
          <p:nvPr>
            <p:ph type="body" sz="quarter" idx="22" hasCustomPrompt="1"/>
          </p:nvPr>
        </p:nvSpPr>
        <p:spPr>
          <a:xfrm>
            <a:off x="7358603" y="4802903"/>
            <a:ext cx="2359252" cy="216000"/>
          </a:xfrm>
        </p:spPr>
        <p:txBody>
          <a:bodyPr lIns="36000" anchor="ctr">
            <a:noAutofit/>
          </a:bodyPr>
          <a:lstStyle>
            <a:lvl1pPr marL="0" indent="0">
              <a:buNone/>
              <a:defRPr sz="1000" b="0">
                <a:latin typeface="원신한 Medium" panose="020B0603000000000000" pitchFamily="50" charset="-127"/>
                <a:ea typeface="원신한 Medium" panose="020B0603000000000000" pitchFamily="50" charset="-127"/>
                <a:cs typeface="Tahoma" panose="020B060403050404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dirty="0"/>
              <a:t>Title1 (7)</a:t>
            </a:r>
            <a:endParaRPr lang="ko-KR" altLang="en-US" dirty="0"/>
          </a:p>
        </p:txBody>
      </p:sp>
      <p:sp>
        <p:nvSpPr>
          <p:cNvPr id="73" name="8"/>
          <p:cNvSpPr>
            <a:spLocks noGrp="1"/>
          </p:cNvSpPr>
          <p:nvPr>
            <p:ph type="pic" sz="quarter" idx="23" hasCustomPrompt="1"/>
          </p:nvPr>
        </p:nvSpPr>
        <p:spPr>
          <a:xfrm>
            <a:off x="7358603" y="5062852"/>
            <a:ext cx="2359252" cy="1260000"/>
          </a:xfrm>
          <a:noFill/>
        </p:spPr>
        <p:txBody>
          <a:bodyPr>
            <a:normAutofit/>
          </a:bodyPr>
          <a:lstStyle>
            <a:lvl1pPr marL="0" indent="0">
              <a:buNone/>
              <a:defRPr sz="1200" b="0">
                <a:latin typeface="맑은 고딕" panose="020B0503020000020004" pitchFamily="50" charset="-127"/>
                <a:ea typeface="맑은 고딕" panose="020B0503020000020004" pitchFamily="50" charset="-127"/>
                <a:cs typeface="Tahoma" panose="020B0604030504040204" pitchFamily="34" charset="0"/>
              </a:defRPr>
            </a:lvl1pPr>
          </a:lstStyle>
          <a:p>
            <a:r>
              <a:rPr lang="en-US" altLang="ko-KR" dirty="0"/>
              <a:t>Chart1 (8)</a:t>
            </a:r>
            <a:endParaRPr lang="ko-KR" altLang="en-US" dirty="0"/>
          </a:p>
        </p:txBody>
      </p:sp>
      <p:sp>
        <p:nvSpPr>
          <p:cNvPr id="74" name="9"/>
          <p:cNvSpPr>
            <a:spLocks noGrp="1"/>
          </p:cNvSpPr>
          <p:nvPr>
            <p:ph type="body" sz="quarter" idx="24" hasCustomPrompt="1"/>
          </p:nvPr>
        </p:nvSpPr>
        <p:spPr>
          <a:xfrm>
            <a:off x="-2751856" y="4539951"/>
            <a:ext cx="2232000" cy="216000"/>
          </a:xfrm>
        </p:spPr>
        <p:txBody>
          <a:bodyPr lIns="36000" anchor="ctr">
            <a:noAutofit/>
          </a:bodyPr>
          <a:lstStyle>
            <a:lvl1pPr marL="0" indent="0">
              <a:buNone/>
              <a:defRPr sz="1000" b="0">
                <a:latin typeface="원신한 Medium" panose="020B0603000000000000" pitchFamily="50" charset="-127"/>
                <a:ea typeface="원신한 Medium" panose="020B0603000000000000" pitchFamily="50" charset="-127"/>
                <a:cs typeface="Tahoma" panose="020B060403050404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dirty="0"/>
              <a:t>Title2 (9)</a:t>
            </a:r>
            <a:endParaRPr lang="ko-KR" altLang="en-US" dirty="0"/>
          </a:p>
        </p:txBody>
      </p:sp>
      <p:sp>
        <p:nvSpPr>
          <p:cNvPr id="75" name="10"/>
          <p:cNvSpPr>
            <a:spLocks noGrp="1"/>
          </p:cNvSpPr>
          <p:nvPr>
            <p:ph type="pic" sz="quarter" idx="25" hasCustomPrompt="1"/>
          </p:nvPr>
        </p:nvSpPr>
        <p:spPr>
          <a:xfrm>
            <a:off x="-2751856" y="4861229"/>
            <a:ext cx="2232000" cy="1440000"/>
          </a:xfrm>
        </p:spPr>
        <p:txBody>
          <a:bodyPr>
            <a:normAutofit/>
          </a:bodyPr>
          <a:lstStyle>
            <a:lvl1pPr marL="0" indent="0">
              <a:buNone/>
              <a:defRPr sz="1200" b="0">
                <a:latin typeface="맑은 고딕" panose="020B0503020000020004" pitchFamily="50" charset="-127"/>
                <a:ea typeface="맑은 고딕" panose="020B0503020000020004" pitchFamily="50" charset="-127"/>
                <a:cs typeface="Tahoma" panose="020B0604030504040204" pitchFamily="34" charset="0"/>
              </a:defRPr>
            </a:lvl1pPr>
          </a:lstStyle>
          <a:p>
            <a:r>
              <a:rPr lang="en-US" altLang="ko-KR" dirty="0"/>
              <a:t>Chart2 (10)</a:t>
            </a:r>
            <a:endParaRPr lang="ko-KR" altLang="en-US" dirty="0"/>
          </a:p>
        </p:txBody>
      </p:sp>
      <p:sp>
        <p:nvSpPr>
          <p:cNvPr id="76" name="11"/>
          <p:cNvSpPr>
            <a:spLocks noGrp="1"/>
          </p:cNvSpPr>
          <p:nvPr>
            <p:ph type="body" sz="quarter" idx="26" hasCustomPrompt="1"/>
          </p:nvPr>
        </p:nvSpPr>
        <p:spPr>
          <a:xfrm>
            <a:off x="3462505" y="2423269"/>
            <a:ext cx="2891836" cy="216000"/>
          </a:xfrm>
        </p:spPr>
        <p:txBody>
          <a:bodyPr lIns="36000" anchor="ctr">
            <a:noAutofit/>
          </a:bodyPr>
          <a:lstStyle>
            <a:lvl1pPr marL="0" indent="0">
              <a:buNone/>
              <a:defRPr sz="1000" b="0">
                <a:latin typeface="원신한 Medium" panose="020B0603000000000000" pitchFamily="50" charset="-127"/>
                <a:ea typeface="원신한 Medium" panose="020B0603000000000000" pitchFamily="50" charset="-127"/>
                <a:cs typeface="Tahoma" panose="020B060403050404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dirty="0"/>
              <a:t>Title3 (11)</a:t>
            </a:r>
            <a:endParaRPr lang="ko-KR" altLang="en-US" dirty="0"/>
          </a:p>
        </p:txBody>
      </p:sp>
      <p:sp>
        <p:nvSpPr>
          <p:cNvPr id="77" name="12"/>
          <p:cNvSpPr>
            <a:spLocks noGrp="1"/>
          </p:cNvSpPr>
          <p:nvPr>
            <p:ph type="pic" sz="quarter" idx="27" hasCustomPrompt="1"/>
          </p:nvPr>
        </p:nvSpPr>
        <p:spPr>
          <a:xfrm>
            <a:off x="3462505" y="2668567"/>
            <a:ext cx="2891836" cy="1871384"/>
          </a:xfrm>
        </p:spPr>
        <p:txBody>
          <a:bodyPr>
            <a:normAutofit/>
          </a:bodyPr>
          <a:lstStyle>
            <a:lvl1pPr marL="0" indent="0">
              <a:buNone/>
              <a:defRPr sz="1200" b="0">
                <a:latin typeface="맑은 고딕" panose="020B0503020000020004" pitchFamily="50" charset="-127"/>
                <a:ea typeface="맑은 고딕" panose="020B0503020000020004" pitchFamily="50" charset="-127"/>
                <a:cs typeface="Tahoma" panose="020B0604030504040204" pitchFamily="34" charset="0"/>
              </a:defRPr>
            </a:lvl1pPr>
          </a:lstStyle>
          <a:p>
            <a:r>
              <a:rPr lang="en-US" altLang="ko-KR" dirty="0"/>
              <a:t>Chart3 (12)</a:t>
            </a:r>
            <a:endParaRPr lang="ko-KR" altLang="en-US" dirty="0"/>
          </a:p>
        </p:txBody>
      </p:sp>
      <p:sp>
        <p:nvSpPr>
          <p:cNvPr id="78" name="13"/>
          <p:cNvSpPr>
            <a:spLocks noGrp="1"/>
          </p:cNvSpPr>
          <p:nvPr>
            <p:ph type="body" sz="quarter" idx="28" hasCustomPrompt="1"/>
          </p:nvPr>
        </p:nvSpPr>
        <p:spPr>
          <a:xfrm>
            <a:off x="-3094098" y="1571639"/>
            <a:ext cx="2951999" cy="216000"/>
          </a:xfrm>
        </p:spPr>
        <p:txBody>
          <a:bodyPr lIns="36000" anchor="ctr">
            <a:noAutofit/>
          </a:bodyPr>
          <a:lstStyle>
            <a:lvl1pPr marL="0" indent="0">
              <a:buNone/>
              <a:defRPr lang="ko-KR" altLang="en-US" sz="1000" b="0" kern="1200" dirty="0">
                <a:solidFill>
                  <a:schemeClr val="tx1"/>
                </a:solidFill>
                <a:latin typeface="원신한 Medium" panose="020B0603000000000000" pitchFamily="50" charset="-127"/>
                <a:ea typeface="원신한 Medium" panose="020B0603000000000000" pitchFamily="50" charset="-127"/>
                <a:cs typeface="Tahoma" panose="020B060403050404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marL="0" lvl="0" indent="0" algn="l" defTabSz="914400" rtl="0" eaLnBrk="1" latinLnBrk="1" hangingPunct="1">
              <a:spcBef>
                <a:spcPct val="20000"/>
              </a:spcBef>
              <a:buFont typeface="Arial" panose="020B0604020202020204" pitchFamily="34" charset="0"/>
              <a:buNone/>
            </a:pPr>
            <a:r>
              <a:rPr lang="en-US" altLang="ko-KR" dirty="0"/>
              <a:t>Title4 (13)</a:t>
            </a:r>
            <a:endParaRPr lang="ko-KR" altLang="en-US" dirty="0"/>
          </a:p>
        </p:txBody>
      </p:sp>
      <p:sp>
        <p:nvSpPr>
          <p:cNvPr id="79" name="14"/>
          <p:cNvSpPr>
            <a:spLocks noGrp="1"/>
          </p:cNvSpPr>
          <p:nvPr>
            <p:ph type="pic" sz="quarter" idx="29" hasCustomPrompt="1"/>
          </p:nvPr>
        </p:nvSpPr>
        <p:spPr>
          <a:xfrm>
            <a:off x="-3093229" y="1813077"/>
            <a:ext cx="2951999" cy="1869054"/>
          </a:xfrm>
        </p:spPr>
        <p:txBody>
          <a:bodyPr>
            <a:normAutofit/>
          </a:bodyPr>
          <a:lstStyle>
            <a:lvl1pPr marL="0" indent="0">
              <a:buNone/>
              <a:defRPr sz="1200" b="0">
                <a:latin typeface="맑은 고딕" panose="020B0503020000020004" pitchFamily="50" charset="-127"/>
                <a:ea typeface="맑은 고딕" panose="020B0503020000020004" pitchFamily="50" charset="-127"/>
                <a:cs typeface="Tahoma" panose="020B0604030504040204" pitchFamily="34" charset="0"/>
              </a:defRPr>
            </a:lvl1pPr>
          </a:lstStyle>
          <a:p>
            <a:r>
              <a:rPr lang="en-US" altLang="ko-KR" dirty="0"/>
              <a:t>Chart4 (14)</a:t>
            </a:r>
            <a:endParaRPr lang="ko-KR" altLang="en-US" dirty="0"/>
          </a:p>
        </p:txBody>
      </p:sp>
      <p:sp>
        <p:nvSpPr>
          <p:cNvPr id="80" name="TextBox 79"/>
          <p:cNvSpPr txBox="1"/>
          <p:nvPr userDrawn="1"/>
        </p:nvSpPr>
        <p:spPr>
          <a:xfrm>
            <a:off x="6739639" y="118571"/>
            <a:ext cx="885302" cy="246221"/>
          </a:xfrm>
          <a:prstGeom prst="rect">
            <a:avLst/>
          </a:prstGeom>
          <a:noFill/>
        </p:spPr>
        <p:txBody>
          <a:bodyPr wrap="none" lIns="36000" rtlCol="0" anchor="ctr">
            <a:spAutoFit/>
          </a:bodyPr>
          <a:lstStyle/>
          <a:p>
            <a:r>
              <a:rPr lang="en-US" altLang="ko-KR" sz="1000" b="0" dirty="0">
                <a:latin typeface="원신한 Medium" panose="020B0603000000000000" pitchFamily="50" charset="-127"/>
                <a:ea typeface="원신한 Medium" panose="020B0603000000000000" pitchFamily="50" charset="-127"/>
                <a:cs typeface="Tahoma" panose="020B0604030504040204" pitchFamily="34" charset="0"/>
              </a:rPr>
              <a:t>ETF </a:t>
            </a:r>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기본정보</a:t>
            </a:r>
          </a:p>
        </p:txBody>
      </p:sp>
      <p:sp>
        <p:nvSpPr>
          <p:cNvPr id="88" name="TextBox 87"/>
          <p:cNvSpPr txBox="1"/>
          <p:nvPr userDrawn="1"/>
        </p:nvSpPr>
        <p:spPr>
          <a:xfrm>
            <a:off x="114277" y="2420540"/>
            <a:ext cx="1358188" cy="246221"/>
          </a:xfrm>
          <a:prstGeom prst="rect">
            <a:avLst/>
          </a:prstGeom>
          <a:noFill/>
        </p:spPr>
        <p:txBody>
          <a:bodyPr wrap="none" lIns="36000" rtlCol="0" anchor="ctr">
            <a:spAutoFit/>
          </a:bodyPr>
          <a:lstStyle/>
          <a:p>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편입 상위 </a:t>
            </a:r>
            <a:r>
              <a:rPr lang="en-US" altLang="ko-KR" sz="1000" b="0" dirty="0">
                <a:latin typeface="원신한 Medium" panose="020B0603000000000000" pitchFamily="50" charset="-127"/>
                <a:ea typeface="원신한 Medium" panose="020B0603000000000000" pitchFamily="50" charset="-127"/>
                <a:cs typeface="Tahoma" panose="020B0604030504040204" pitchFamily="34" charset="0"/>
              </a:rPr>
              <a:t>10</a:t>
            </a:r>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종목 </a:t>
            </a:r>
            <a:r>
              <a:rPr lang="en-US" altLang="ko-KR" sz="1000" b="0" dirty="0">
                <a:latin typeface="원신한 Medium" panose="020B0603000000000000" pitchFamily="50" charset="-127"/>
                <a:ea typeface="원신한 Medium" panose="020B0603000000000000" pitchFamily="50" charset="-127"/>
                <a:cs typeface="Tahoma" panose="020B0604030504040204" pitchFamily="34" charset="0"/>
              </a:rPr>
              <a:t>(%)</a:t>
            </a:r>
            <a:endParaRPr lang="ko-KR" altLang="en-US" sz="1000" b="0" dirty="0">
              <a:latin typeface="원신한 Medium" panose="020B0603000000000000" pitchFamily="50" charset="-127"/>
              <a:ea typeface="원신한 Medium" panose="020B0603000000000000" pitchFamily="50" charset="-127"/>
              <a:cs typeface="Tahoma" panose="020B0604030504040204" pitchFamily="34" charset="0"/>
            </a:endParaRPr>
          </a:p>
        </p:txBody>
      </p:sp>
      <p:sp>
        <p:nvSpPr>
          <p:cNvPr id="89" name="TextBox 88"/>
          <p:cNvSpPr txBox="1"/>
          <p:nvPr userDrawn="1"/>
        </p:nvSpPr>
        <p:spPr>
          <a:xfrm>
            <a:off x="112517" y="4799073"/>
            <a:ext cx="641645" cy="246221"/>
          </a:xfrm>
          <a:prstGeom prst="rect">
            <a:avLst/>
          </a:prstGeom>
          <a:noFill/>
        </p:spPr>
        <p:txBody>
          <a:bodyPr wrap="none" lIns="36000" rtlCol="0" anchor="ctr">
            <a:spAutoFit/>
          </a:bodyPr>
          <a:lstStyle/>
          <a:p>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가격추이</a:t>
            </a:r>
          </a:p>
        </p:txBody>
      </p:sp>
      <p:cxnSp>
        <p:nvCxnSpPr>
          <p:cNvPr id="82" name="직선 연결선 81"/>
          <p:cNvCxnSpPr/>
          <p:nvPr userDrawn="1"/>
        </p:nvCxnSpPr>
        <p:spPr>
          <a:xfrm>
            <a:off x="6739639" y="352600"/>
            <a:ext cx="295232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p:cNvCxnSpPr/>
          <p:nvPr userDrawn="1"/>
        </p:nvCxnSpPr>
        <p:spPr>
          <a:xfrm>
            <a:off x="114277" y="2654569"/>
            <a:ext cx="295232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p:cNvCxnSpPr>
            <a:cxnSpLocks/>
          </p:cNvCxnSpPr>
          <p:nvPr userDrawn="1"/>
        </p:nvCxnSpPr>
        <p:spPr>
          <a:xfrm>
            <a:off x="3462505" y="4579772"/>
            <a:ext cx="289215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p:cNvCxnSpPr>
            <a:cxnSpLocks/>
          </p:cNvCxnSpPr>
          <p:nvPr userDrawn="1"/>
        </p:nvCxnSpPr>
        <p:spPr>
          <a:xfrm>
            <a:off x="-3084233" y="3698915"/>
            <a:ext cx="295232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p:cNvCxnSpPr/>
          <p:nvPr userDrawn="1"/>
        </p:nvCxnSpPr>
        <p:spPr>
          <a:xfrm>
            <a:off x="6765527" y="2151249"/>
            <a:ext cx="295232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 83"/>
          <p:cNvCxnSpPr/>
          <p:nvPr userDrawn="1"/>
        </p:nvCxnSpPr>
        <p:spPr>
          <a:xfrm>
            <a:off x="114277" y="4578608"/>
            <a:ext cx="295232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6780949" y="2168433"/>
            <a:ext cx="807913" cy="107722"/>
          </a:xfrm>
          <a:prstGeom prst="rect">
            <a:avLst/>
          </a:prstGeom>
          <a:noFill/>
        </p:spPr>
        <p:txBody>
          <a:bodyPr wrap="none" lIns="0" tIns="0" rIns="0" bIns="0" rtlCol="0">
            <a:spAutoFit/>
          </a:bodyPr>
          <a:lstStyle/>
          <a:p>
            <a:r>
              <a:rPr lang="ko-KR" altLang="en-US" sz="700" b="0" dirty="0">
                <a:latin typeface="원신한 Light" panose="020B0303000000000000" pitchFamily="50" charset="-127"/>
                <a:ea typeface="원신한 Light" panose="020B0303000000000000" pitchFamily="50" charset="-127"/>
                <a:cs typeface="Tahoma" panose="020B0604030504040204" pitchFamily="34" charset="0"/>
              </a:rPr>
              <a:t>자료</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a:t>
            </a:r>
            <a:r>
              <a:rPr lang="en-US" altLang="ko-KR" sz="700" b="0" dirty="0" err="1">
                <a:latin typeface="원신한 Light" panose="020B0303000000000000" pitchFamily="50" charset="-127"/>
                <a:ea typeface="원신한 Light" panose="020B0303000000000000" pitchFamily="50" charset="-127"/>
                <a:cs typeface="Tahoma" panose="020B0604030504040204" pitchFamily="34" charset="0"/>
              </a:rPr>
              <a:t>Naver</a:t>
            </a:r>
            <a:r>
              <a:rPr lang="en-US" altLang="ko-KR" sz="700" b="0" baseline="0" dirty="0">
                <a:latin typeface="원신한 Light" panose="020B0303000000000000" pitchFamily="50" charset="-127"/>
                <a:ea typeface="원신한 Light" panose="020B0303000000000000" pitchFamily="50" charset="-127"/>
                <a:cs typeface="Tahoma" panose="020B0604030504040204" pitchFamily="34" charset="0"/>
              </a:rPr>
              <a:t> Finance</a:t>
            </a:r>
            <a:endParaRPr lang="ko-KR" altLang="en-US" sz="700" b="0" dirty="0">
              <a:latin typeface="원신한 Light" panose="020B0303000000000000" pitchFamily="50" charset="-127"/>
              <a:ea typeface="원신한 Light" panose="020B0303000000000000" pitchFamily="50" charset="-127"/>
              <a:cs typeface="Tahoma" panose="020B0604030504040204" pitchFamily="34" charset="0"/>
            </a:endParaRPr>
          </a:p>
        </p:txBody>
      </p:sp>
      <p:sp>
        <p:nvSpPr>
          <p:cNvPr id="45" name="TextBox 44"/>
          <p:cNvSpPr txBox="1"/>
          <p:nvPr userDrawn="1"/>
        </p:nvSpPr>
        <p:spPr>
          <a:xfrm>
            <a:off x="150793" y="4599587"/>
            <a:ext cx="1176656" cy="107722"/>
          </a:xfrm>
          <a:prstGeom prst="rect">
            <a:avLst/>
          </a:prstGeom>
          <a:noFill/>
        </p:spPr>
        <p:txBody>
          <a:bodyPr wrap="square" lIns="0" tIns="0" rIns="0" bIns="0" rtlCol="0">
            <a:spAutoFit/>
          </a:bodyPr>
          <a:lstStyle/>
          <a:p>
            <a:r>
              <a:rPr lang="ko-KR" altLang="en-US" sz="700" b="0" dirty="0">
                <a:latin typeface="원신한 Light" panose="020B0303000000000000" pitchFamily="50" charset="-127"/>
                <a:ea typeface="원신한 Light" panose="020B0303000000000000" pitchFamily="50" charset="-127"/>
                <a:cs typeface="Tahoma" panose="020B0604030504040204" pitchFamily="34" charset="0"/>
              </a:rPr>
              <a:t>자료</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Company</a:t>
            </a:r>
            <a:r>
              <a:rPr lang="en-US" altLang="ko-KR" sz="700" b="0" baseline="0" dirty="0">
                <a:latin typeface="원신한 Light" panose="020B0303000000000000" pitchFamily="50" charset="-127"/>
                <a:ea typeface="원신한 Light" panose="020B0303000000000000" pitchFamily="50" charset="-127"/>
                <a:cs typeface="Tahoma" panose="020B0604030504040204" pitchFamily="34" charset="0"/>
              </a:rPr>
              <a:t> Guide</a:t>
            </a:r>
            <a:endParaRPr lang="ko-KR" altLang="en-US" sz="700" b="0" dirty="0">
              <a:latin typeface="원신한 Light" panose="020B0303000000000000" pitchFamily="50" charset="-127"/>
              <a:ea typeface="원신한 Light" panose="020B0303000000000000" pitchFamily="50" charset="-127"/>
              <a:cs typeface="Tahoma" panose="020B0604030504040204" pitchFamily="34" charset="0"/>
            </a:endParaRPr>
          </a:p>
        </p:txBody>
      </p:sp>
      <p:sp>
        <p:nvSpPr>
          <p:cNvPr id="46" name="TextBox 45"/>
          <p:cNvSpPr txBox="1"/>
          <p:nvPr userDrawn="1"/>
        </p:nvSpPr>
        <p:spPr>
          <a:xfrm>
            <a:off x="3403638" y="6381328"/>
            <a:ext cx="807913" cy="107722"/>
          </a:xfrm>
          <a:prstGeom prst="rect">
            <a:avLst/>
          </a:prstGeom>
          <a:noFill/>
        </p:spPr>
        <p:txBody>
          <a:bodyPr wrap="none" lIns="0" tIns="0" rIns="0" bIns="0" rtlCol="0">
            <a:spAutoFit/>
          </a:bodyPr>
          <a:lstStyle/>
          <a:p>
            <a:r>
              <a:rPr lang="ko-KR" altLang="en-US" sz="700" b="0" dirty="0">
                <a:latin typeface="원신한 Light" panose="020B0303000000000000" pitchFamily="50" charset="-127"/>
                <a:ea typeface="원신한 Light" panose="020B0303000000000000" pitchFamily="50" charset="-127"/>
                <a:cs typeface="Tahoma" panose="020B0604030504040204" pitchFamily="34" charset="0"/>
              </a:rPr>
              <a:t>자료</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a:t>
            </a:r>
            <a:r>
              <a:rPr lang="en-US" altLang="ko-KR" sz="700" b="0" dirty="0" err="1">
                <a:latin typeface="원신한 Light" panose="020B0303000000000000" pitchFamily="50" charset="-127"/>
                <a:ea typeface="원신한 Light" panose="020B0303000000000000" pitchFamily="50" charset="-127"/>
                <a:cs typeface="Tahoma" panose="020B0604030504040204" pitchFamily="34" charset="0"/>
              </a:rPr>
              <a:t>Naver</a:t>
            </a:r>
            <a:r>
              <a:rPr lang="ko-KR" altLang="en-US" sz="700" b="0" dirty="0">
                <a:latin typeface="원신한 Light" panose="020B0303000000000000" pitchFamily="50" charset="-127"/>
                <a:ea typeface="원신한 Light" panose="020B0303000000000000" pitchFamily="50" charset="-127"/>
                <a:cs typeface="Tahoma" panose="020B0604030504040204" pitchFamily="34" charset="0"/>
              </a:rPr>
              <a:t> </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Finance</a:t>
            </a:r>
            <a:endParaRPr lang="ko-KR" altLang="en-US" sz="700" b="0" dirty="0">
              <a:latin typeface="원신한 Light" panose="020B0303000000000000" pitchFamily="50" charset="-127"/>
              <a:ea typeface="원신한 Light" panose="020B0303000000000000" pitchFamily="50" charset="-127"/>
              <a:cs typeface="Tahoma" panose="020B0604030504040204" pitchFamily="34" charset="0"/>
            </a:endParaRPr>
          </a:p>
        </p:txBody>
      </p:sp>
      <p:sp>
        <p:nvSpPr>
          <p:cNvPr id="47" name="TextBox 46"/>
          <p:cNvSpPr txBox="1"/>
          <p:nvPr userDrawn="1"/>
        </p:nvSpPr>
        <p:spPr>
          <a:xfrm>
            <a:off x="7377850" y="6381328"/>
            <a:ext cx="1068529" cy="107722"/>
          </a:xfrm>
          <a:prstGeom prst="rect">
            <a:avLst/>
          </a:prstGeom>
          <a:noFill/>
        </p:spPr>
        <p:txBody>
          <a:bodyPr wrap="square" lIns="0" tIns="0" rIns="0" bIns="0" rtlCol="0">
            <a:spAutoFit/>
          </a:bodyPr>
          <a:lstStyle/>
          <a:p>
            <a:r>
              <a:rPr lang="ko-KR" altLang="en-US" sz="700" b="0" dirty="0">
                <a:latin typeface="원신한 Light" panose="020B0303000000000000" pitchFamily="50" charset="-127"/>
                <a:ea typeface="원신한 Light" panose="020B0303000000000000" pitchFamily="50" charset="-127"/>
                <a:cs typeface="Tahoma" panose="020B0604030504040204" pitchFamily="34" charset="0"/>
              </a:rPr>
              <a:t>자료</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a:t>
            </a:r>
            <a:r>
              <a:rPr lang="en-US" altLang="ko-KR" sz="700" b="0" dirty="0" err="1">
                <a:latin typeface="원신한 Light" panose="020B0303000000000000" pitchFamily="50" charset="-127"/>
                <a:ea typeface="원신한 Light" panose="020B0303000000000000" pitchFamily="50" charset="-127"/>
                <a:cs typeface="Tahoma" panose="020B0604030504040204" pitchFamily="34" charset="0"/>
              </a:rPr>
              <a:t>Naver</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Finance</a:t>
            </a:r>
            <a:endParaRPr lang="ko-KR" altLang="en-US" sz="700" b="0" dirty="0">
              <a:latin typeface="원신한 Light" panose="020B0303000000000000" pitchFamily="50" charset="-127"/>
              <a:ea typeface="원신한 Light" panose="020B0303000000000000" pitchFamily="50" charset="-127"/>
              <a:cs typeface="Tahoma" panose="020B0604030504040204" pitchFamily="34" charset="0"/>
            </a:endParaRPr>
          </a:p>
        </p:txBody>
      </p:sp>
      <p:sp>
        <p:nvSpPr>
          <p:cNvPr id="51" name="TextBox 50"/>
          <p:cNvSpPr txBox="1"/>
          <p:nvPr userDrawn="1"/>
        </p:nvSpPr>
        <p:spPr>
          <a:xfrm>
            <a:off x="3491364" y="4597877"/>
            <a:ext cx="1152675" cy="107722"/>
          </a:xfrm>
          <a:prstGeom prst="rect">
            <a:avLst/>
          </a:prstGeom>
          <a:noFill/>
        </p:spPr>
        <p:txBody>
          <a:bodyPr wrap="square" lIns="0" tIns="0" rIns="0" bIns="0" rtlCol="0">
            <a:spAutoFit/>
          </a:bodyPr>
          <a:lstStyle/>
          <a:p>
            <a:r>
              <a:rPr lang="ko-KR" altLang="en-US" sz="700" b="0" dirty="0">
                <a:latin typeface="원신한 Light" panose="020B0303000000000000" pitchFamily="50" charset="-127"/>
                <a:ea typeface="원신한 Light" panose="020B0303000000000000" pitchFamily="50" charset="-127"/>
                <a:cs typeface="Tahoma" panose="020B0604030504040204" pitchFamily="34" charset="0"/>
              </a:rPr>
              <a:t>자료</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Company</a:t>
            </a:r>
            <a:r>
              <a:rPr lang="en-US" altLang="ko-KR" sz="700" b="0" baseline="0" dirty="0">
                <a:latin typeface="원신한 Light" panose="020B0303000000000000" pitchFamily="50" charset="-127"/>
                <a:ea typeface="원신한 Light" panose="020B0303000000000000" pitchFamily="50" charset="-127"/>
                <a:cs typeface="Tahoma" panose="020B0604030504040204" pitchFamily="34" charset="0"/>
              </a:rPr>
              <a:t> Guide</a:t>
            </a:r>
            <a:endParaRPr lang="ko-KR" altLang="en-US" sz="700" b="0" dirty="0">
              <a:latin typeface="원신한 Light" panose="020B0303000000000000" pitchFamily="50" charset="-127"/>
              <a:ea typeface="원신한 Light" panose="020B0303000000000000" pitchFamily="50" charset="-127"/>
              <a:cs typeface="Tahoma" panose="020B0604030504040204" pitchFamily="34" charset="0"/>
            </a:endParaRPr>
          </a:p>
        </p:txBody>
      </p:sp>
      <p:pic>
        <p:nvPicPr>
          <p:cNvPr id="1030" name="Picture 6"/>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37702" b="28626"/>
          <a:stretch/>
        </p:blipFill>
        <p:spPr bwMode="auto">
          <a:xfrm>
            <a:off x="8265528" y="6489548"/>
            <a:ext cx="1440000" cy="27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15"/>
          <p:cNvSpPr>
            <a:spLocks noGrp="1"/>
          </p:cNvSpPr>
          <p:nvPr>
            <p:ph type="pic" sz="quarter" idx="31" hasCustomPrompt="1"/>
          </p:nvPr>
        </p:nvSpPr>
        <p:spPr>
          <a:xfrm>
            <a:off x="3384251" y="5063301"/>
            <a:ext cx="3852000" cy="1260000"/>
          </a:xfrm>
        </p:spPr>
        <p:txBody>
          <a:bodyPr>
            <a:normAutofit/>
          </a:bodyPr>
          <a:lstStyle>
            <a:lvl1pPr marL="0" indent="0">
              <a:buNone/>
              <a:defRPr sz="1200" b="0" baseline="0">
                <a:latin typeface="맑은 고딕" panose="020B0503020000020004" pitchFamily="50" charset="-127"/>
                <a:ea typeface="맑은 고딕" panose="020B0503020000020004" pitchFamily="50" charset="-127"/>
                <a:cs typeface="Tahoma" panose="020B0604030504040204" pitchFamily="34" charset="0"/>
              </a:defRPr>
            </a:lvl1pPr>
          </a:lstStyle>
          <a:p>
            <a:r>
              <a:rPr lang="en-US" altLang="ko-KR" dirty="0"/>
              <a:t>Monthly Return Table (15)</a:t>
            </a:r>
            <a:endParaRPr lang="ko-KR" altLang="en-US" dirty="0"/>
          </a:p>
        </p:txBody>
      </p:sp>
      <p:sp>
        <p:nvSpPr>
          <p:cNvPr id="3" name="16"/>
          <p:cNvSpPr>
            <a:spLocks noGrp="1"/>
          </p:cNvSpPr>
          <p:nvPr>
            <p:ph type="body" sz="quarter" idx="32" hasCustomPrompt="1"/>
          </p:nvPr>
        </p:nvSpPr>
        <p:spPr>
          <a:xfrm>
            <a:off x="64360" y="25052"/>
            <a:ext cx="6395826" cy="333375"/>
          </a:xfrm>
        </p:spPr>
        <p:txBody>
          <a:bodyPr anchor="ctr">
            <a:noAutofit/>
          </a:bodyPr>
          <a:lstStyle>
            <a:lvl1pPr marL="0" indent="0">
              <a:buNone/>
              <a:defRPr sz="1400" b="0">
                <a:solidFill>
                  <a:schemeClr val="bg1">
                    <a:lumMod val="50000"/>
                  </a:schemeClr>
                </a:solidFill>
                <a:latin typeface="원신한 Medium" panose="020B0603000000000000" pitchFamily="50" charset="-127"/>
                <a:ea typeface="원신한 Medium" panose="020B0603000000000000" pitchFamily="50" charset="-127"/>
                <a:cs typeface="Tahoma" panose="020B060403050404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dirty="0"/>
              <a:t>Classification (16)</a:t>
            </a:r>
            <a:endParaRPr lang="ko-KR" altLang="en-US" dirty="0"/>
          </a:p>
        </p:txBody>
      </p:sp>
      <p:sp>
        <p:nvSpPr>
          <p:cNvPr id="350" name="TextBox 349">
            <a:extLst>
              <a:ext uri="{FF2B5EF4-FFF2-40B4-BE49-F238E27FC236}">
                <a16:creationId xmlns:a16="http://schemas.microsoft.com/office/drawing/2014/main" id="{5D7B2377-E462-4EDB-945F-D9AE13E814DE}"/>
              </a:ext>
            </a:extLst>
          </p:cNvPr>
          <p:cNvSpPr txBox="1"/>
          <p:nvPr userDrawn="1"/>
        </p:nvSpPr>
        <p:spPr>
          <a:xfrm>
            <a:off x="3389875" y="4784282"/>
            <a:ext cx="814770" cy="246221"/>
          </a:xfrm>
          <a:prstGeom prst="rect">
            <a:avLst/>
          </a:prstGeom>
          <a:noFill/>
        </p:spPr>
        <p:txBody>
          <a:bodyPr wrap="none" lIns="36000" rtlCol="0" anchor="ctr">
            <a:spAutoFit/>
          </a:bodyPr>
          <a:lstStyle/>
          <a:p>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월간 수익률</a:t>
            </a:r>
          </a:p>
        </p:txBody>
      </p:sp>
      <p:cxnSp>
        <p:nvCxnSpPr>
          <p:cNvPr id="351" name="직선 연결선 350">
            <a:extLst>
              <a:ext uri="{FF2B5EF4-FFF2-40B4-BE49-F238E27FC236}">
                <a16:creationId xmlns:a16="http://schemas.microsoft.com/office/drawing/2014/main" id="{03E5A708-57C7-442A-A914-6B59F3B65A85}"/>
              </a:ext>
            </a:extLst>
          </p:cNvPr>
          <p:cNvCxnSpPr>
            <a:cxnSpLocks/>
          </p:cNvCxnSpPr>
          <p:nvPr userDrawn="1"/>
        </p:nvCxnSpPr>
        <p:spPr>
          <a:xfrm>
            <a:off x="3452083" y="2654569"/>
            <a:ext cx="288510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3" name="직선 연결선 352">
            <a:extLst>
              <a:ext uri="{FF2B5EF4-FFF2-40B4-BE49-F238E27FC236}">
                <a16:creationId xmlns:a16="http://schemas.microsoft.com/office/drawing/2014/main" id="{B6A6CC45-0464-40FD-A736-511761B20E6A}"/>
              </a:ext>
            </a:extLst>
          </p:cNvPr>
          <p:cNvCxnSpPr>
            <a:cxnSpLocks/>
          </p:cNvCxnSpPr>
          <p:nvPr userDrawn="1"/>
        </p:nvCxnSpPr>
        <p:spPr>
          <a:xfrm>
            <a:off x="3386427" y="5019559"/>
            <a:ext cx="387082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7" name="직선 연결선 356">
            <a:extLst>
              <a:ext uri="{FF2B5EF4-FFF2-40B4-BE49-F238E27FC236}">
                <a16:creationId xmlns:a16="http://schemas.microsoft.com/office/drawing/2014/main" id="{5CD8CF57-3BEB-4442-825D-CFEC31A64CC0}"/>
              </a:ext>
            </a:extLst>
          </p:cNvPr>
          <p:cNvCxnSpPr>
            <a:cxnSpLocks/>
          </p:cNvCxnSpPr>
          <p:nvPr userDrawn="1"/>
        </p:nvCxnSpPr>
        <p:spPr>
          <a:xfrm>
            <a:off x="7355837" y="5018903"/>
            <a:ext cx="236478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8" name="직선 연결선 357">
            <a:extLst>
              <a:ext uri="{FF2B5EF4-FFF2-40B4-BE49-F238E27FC236}">
                <a16:creationId xmlns:a16="http://schemas.microsoft.com/office/drawing/2014/main" id="{4B153F6D-F075-44AA-A47B-8893D4B718D1}"/>
              </a:ext>
            </a:extLst>
          </p:cNvPr>
          <p:cNvCxnSpPr>
            <a:cxnSpLocks/>
          </p:cNvCxnSpPr>
          <p:nvPr userDrawn="1"/>
        </p:nvCxnSpPr>
        <p:spPr>
          <a:xfrm>
            <a:off x="108558" y="5019559"/>
            <a:ext cx="31744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9" name="직선 연결선 358">
            <a:extLst>
              <a:ext uri="{FF2B5EF4-FFF2-40B4-BE49-F238E27FC236}">
                <a16:creationId xmlns:a16="http://schemas.microsoft.com/office/drawing/2014/main" id="{D1AC156C-57BD-4141-BB6C-457B4D4B04F8}"/>
              </a:ext>
            </a:extLst>
          </p:cNvPr>
          <p:cNvCxnSpPr>
            <a:cxnSpLocks/>
          </p:cNvCxnSpPr>
          <p:nvPr userDrawn="1"/>
        </p:nvCxnSpPr>
        <p:spPr>
          <a:xfrm>
            <a:off x="3386427" y="6352709"/>
            <a:ext cx="387082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0" name="직선 연결선 359">
            <a:extLst>
              <a:ext uri="{FF2B5EF4-FFF2-40B4-BE49-F238E27FC236}">
                <a16:creationId xmlns:a16="http://schemas.microsoft.com/office/drawing/2014/main" id="{12CE67EF-7A87-49EC-B969-93C079486679}"/>
              </a:ext>
            </a:extLst>
          </p:cNvPr>
          <p:cNvCxnSpPr>
            <a:cxnSpLocks/>
          </p:cNvCxnSpPr>
          <p:nvPr userDrawn="1"/>
        </p:nvCxnSpPr>
        <p:spPr>
          <a:xfrm>
            <a:off x="7355837" y="6352053"/>
            <a:ext cx="236478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1" name="직선 연결선 360">
            <a:extLst>
              <a:ext uri="{FF2B5EF4-FFF2-40B4-BE49-F238E27FC236}">
                <a16:creationId xmlns:a16="http://schemas.microsoft.com/office/drawing/2014/main" id="{4BB81FEE-0F43-4E40-B9BD-76AB255C6029}"/>
              </a:ext>
            </a:extLst>
          </p:cNvPr>
          <p:cNvCxnSpPr>
            <a:cxnSpLocks/>
          </p:cNvCxnSpPr>
          <p:nvPr userDrawn="1"/>
        </p:nvCxnSpPr>
        <p:spPr>
          <a:xfrm>
            <a:off x="108558" y="6352709"/>
            <a:ext cx="31744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2" name="TextBox 361">
            <a:extLst>
              <a:ext uri="{FF2B5EF4-FFF2-40B4-BE49-F238E27FC236}">
                <a16:creationId xmlns:a16="http://schemas.microsoft.com/office/drawing/2014/main" id="{CB2D9042-18D7-458E-8F0D-49E477EF5B1C}"/>
              </a:ext>
            </a:extLst>
          </p:cNvPr>
          <p:cNvSpPr txBox="1"/>
          <p:nvPr userDrawn="1"/>
        </p:nvSpPr>
        <p:spPr>
          <a:xfrm>
            <a:off x="113817" y="6381328"/>
            <a:ext cx="1068529" cy="107722"/>
          </a:xfrm>
          <a:prstGeom prst="rect">
            <a:avLst/>
          </a:prstGeom>
          <a:noFill/>
        </p:spPr>
        <p:txBody>
          <a:bodyPr wrap="square" lIns="0" tIns="0" rIns="0" bIns="0" rtlCol="0">
            <a:spAutoFit/>
          </a:bodyPr>
          <a:lstStyle/>
          <a:p>
            <a:r>
              <a:rPr lang="ko-KR" altLang="en-US" sz="700" b="0" dirty="0">
                <a:latin typeface="원신한 Light" panose="020B0303000000000000" pitchFamily="50" charset="-127"/>
                <a:ea typeface="원신한 Light" panose="020B0303000000000000" pitchFamily="50" charset="-127"/>
                <a:cs typeface="Tahoma" panose="020B0604030504040204" pitchFamily="34" charset="0"/>
              </a:rPr>
              <a:t>자료</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a:t>
            </a:r>
            <a:r>
              <a:rPr lang="en-US" altLang="ko-KR" sz="700" b="0" dirty="0" err="1">
                <a:latin typeface="원신한 Light" panose="020B0303000000000000" pitchFamily="50" charset="-127"/>
                <a:ea typeface="원신한 Light" panose="020B0303000000000000" pitchFamily="50" charset="-127"/>
                <a:cs typeface="Tahoma" panose="020B0604030504040204" pitchFamily="34" charset="0"/>
              </a:rPr>
              <a:t>Naver</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Finance</a:t>
            </a:r>
            <a:endParaRPr lang="ko-KR" altLang="en-US" sz="700" b="0" dirty="0">
              <a:latin typeface="원신한 Light" panose="020B0303000000000000" pitchFamily="50" charset="-127"/>
              <a:ea typeface="원신한 Light" panose="020B0303000000000000" pitchFamily="50" charset="-127"/>
              <a:cs typeface="Tahoma" panose="020B0604030504040204" pitchFamily="34" charset="0"/>
            </a:endParaRPr>
          </a:p>
        </p:txBody>
      </p:sp>
      <p:cxnSp>
        <p:nvCxnSpPr>
          <p:cNvPr id="138" name="직선 연결선 137">
            <a:extLst>
              <a:ext uri="{FF2B5EF4-FFF2-40B4-BE49-F238E27FC236}">
                <a16:creationId xmlns:a16="http://schemas.microsoft.com/office/drawing/2014/main" id="{1502A896-EE7E-4569-A18A-3C97D5148B22}"/>
              </a:ext>
            </a:extLst>
          </p:cNvPr>
          <p:cNvCxnSpPr>
            <a:cxnSpLocks/>
          </p:cNvCxnSpPr>
          <p:nvPr userDrawn="1"/>
        </p:nvCxnSpPr>
        <p:spPr>
          <a:xfrm>
            <a:off x="-3094098" y="1788549"/>
            <a:ext cx="297821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12754CFA-254C-4237-BB0A-82B36F0FC67F}"/>
              </a:ext>
            </a:extLst>
          </p:cNvPr>
          <p:cNvSpPr txBox="1"/>
          <p:nvPr userDrawn="1"/>
        </p:nvSpPr>
        <p:spPr>
          <a:xfrm>
            <a:off x="6739639" y="2415787"/>
            <a:ext cx="814770" cy="246221"/>
          </a:xfrm>
          <a:prstGeom prst="rect">
            <a:avLst/>
          </a:prstGeom>
          <a:noFill/>
        </p:spPr>
        <p:txBody>
          <a:bodyPr wrap="none" lIns="36000" rtlCol="0" anchor="ctr">
            <a:spAutoFit/>
          </a:bodyPr>
          <a:lstStyle/>
          <a:p>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자산 스타일</a:t>
            </a:r>
          </a:p>
        </p:txBody>
      </p:sp>
      <p:sp>
        <p:nvSpPr>
          <p:cNvPr id="142" name="TextBox 141">
            <a:extLst>
              <a:ext uri="{FF2B5EF4-FFF2-40B4-BE49-F238E27FC236}">
                <a16:creationId xmlns:a16="http://schemas.microsoft.com/office/drawing/2014/main" id="{79231310-4B12-4F3F-A5BB-CCEF2C238FD9}"/>
              </a:ext>
            </a:extLst>
          </p:cNvPr>
          <p:cNvSpPr txBox="1"/>
          <p:nvPr userDrawn="1"/>
        </p:nvSpPr>
        <p:spPr>
          <a:xfrm>
            <a:off x="-2901587" y="1126030"/>
            <a:ext cx="256925" cy="246221"/>
          </a:xfrm>
          <a:prstGeom prst="rect">
            <a:avLst/>
          </a:prstGeom>
          <a:noFill/>
        </p:spPr>
        <p:txBody>
          <a:bodyPr wrap="none" lIns="36000" rtlCol="0" anchor="ctr">
            <a:spAutoFit/>
          </a:bodyPr>
          <a:lstStyle/>
          <a:p>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a:t>
            </a:r>
          </a:p>
        </p:txBody>
      </p:sp>
      <p:sp>
        <p:nvSpPr>
          <p:cNvPr id="144" name="TextBox 143">
            <a:extLst>
              <a:ext uri="{FF2B5EF4-FFF2-40B4-BE49-F238E27FC236}">
                <a16:creationId xmlns:a16="http://schemas.microsoft.com/office/drawing/2014/main" id="{4720AFEE-8F90-4643-BD55-57A87A30A9C4}"/>
              </a:ext>
            </a:extLst>
          </p:cNvPr>
          <p:cNvSpPr txBox="1"/>
          <p:nvPr userDrawn="1"/>
        </p:nvSpPr>
        <p:spPr>
          <a:xfrm>
            <a:off x="-2472481" y="1126030"/>
            <a:ext cx="256925" cy="246221"/>
          </a:xfrm>
          <a:prstGeom prst="rect">
            <a:avLst/>
          </a:prstGeom>
          <a:noFill/>
        </p:spPr>
        <p:txBody>
          <a:bodyPr wrap="none" lIns="36000" rtlCol="0" anchor="ctr">
            <a:spAutoFit/>
          </a:bodyPr>
          <a:lstStyle/>
          <a:p>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a:t>
            </a:r>
          </a:p>
        </p:txBody>
      </p:sp>
    </p:spTree>
    <p:extLst>
      <p:ext uri="{BB962C8B-B14F-4D97-AF65-F5344CB8AC3E}">
        <p14:creationId xmlns:p14="http://schemas.microsoft.com/office/powerpoint/2010/main" val="2170282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135" name="모서리가 둥근 직사각형 138">
            <a:extLst>
              <a:ext uri="{FF2B5EF4-FFF2-40B4-BE49-F238E27FC236}">
                <a16:creationId xmlns:a16="http://schemas.microsoft.com/office/drawing/2014/main" id="{81ED0484-35DF-4564-AC31-6C12CB140FC0}"/>
              </a:ext>
            </a:extLst>
          </p:cNvPr>
          <p:cNvSpPr/>
          <p:nvPr userDrawn="1"/>
        </p:nvSpPr>
        <p:spPr>
          <a:xfrm>
            <a:off x="108558" y="938984"/>
            <a:ext cx="6245783" cy="1108040"/>
          </a:xfrm>
          <a:prstGeom prst="roundRect">
            <a:avLst>
              <a:gd name="adj" fmla="val 10664"/>
            </a:avLst>
          </a:prstGeom>
          <a:solidFill>
            <a:srgbClr val="E6CB96">
              <a:lumMod val="20000"/>
              <a:lumOff val="80000"/>
            </a:srgbClr>
          </a:solidFill>
          <a:ln w="12700" cap="flat" cmpd="sng" algn="ctr">
            <a:solidFill>
              <a:srgbClr val="D3A243">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17" name="슬라이드 번호 개체 틀 16"/>
          <p:cNvSpPr>
            <a:spLocks noGrp="1"/>
          </p:cNvSpPr>
          <p:nvPr>
            <p:ph type="sldNum" sz="quarter" idx="18"/>
          </p:nvPr>
        </p:nvSpPr>
        <p:spPr>
          <a:xfrm>
            <a:off x="3797300" y="6491436"/>
            <a:ext cx="2311400" cy="365125"/>
          </a:xfrm>
          <a:prstGeom prst="rect">
            <a:avLst/>
          </a:prstGeom>
        </p:spPr>
        <p:txBody>
          <a:bodyPr anchor="ctr"/>
          <a:lstStyle>
            <a:lvl1pPr algn="ctr">
              <a:defRPr sz="1200" b="0">
                <a:solidFill>
                  <a:schemeClr val="tx1"/>
                </a:solidFill>
                <a:latin typeface="원신한 Light" panose="020B0303000000000000" pitchFamily="50" charset="-127"/>
                <a:ea typeface="원신한 Light" panose="020B0303000000000000" pitchFamily="50" charset="-127"/>
                <a:cs typeface="Tahoma" panose="020B0604030504040204" pitchFamily="34" charset="0"/>
              </a:defRPr>
            </a:lvl1pPr>
          </a:lstStyle>
          <a:p>
            <a:r>
              <a:rPr lang="en-US" altLang="ko-KR"/>
              <a:t>- </a:t>
            </a:r>
            <a:fld id="{72B3219B-C384-44BD-BDAC-79EBF44E6C1F}" type="slidenum">
              <a:rPr lang="ko-KR" altLang="en-US" smtClean="0"/>
              <a:pPr/>
              <a:t>‹#›</a:t>
            </a:fld>
            <a:r>
              <a:rPr lang="ko-KR" altLang="en-US"/>
              <a:t> </a:t>
            </a:r>
            <a:r>
              <a:rPr lang="en-US" altLang="ko-KR"/>
              <a:t>-</a:t>
            </a:r>
            <a:endParaRPr lang="ko-KR" altLang="en-US" dirty="0"/>
          </a:p>
        </p:txBody>
      </p:sp>
      <p:sp>
        <p:nvSpPr>
          <p:cNvPr id="65" name="0"/>
          <p:cNvSpPr>
            <a:spLocks noGrp="1"/>
          </p:cNvSpPr>
          <p:nvPr>
            <p:ph type="body" sz="quarter" idx="13" hasCustomPrompt="1"/>
          </p:nvPr>
        </p:nvSpPr>
        <p:spPr>
          <a:xfrm>
            <a:off x="146694" y="364324"/>
            <a:ext cx="1853978" cy="369332"/>
          </a:xfrm>
        </p:spPr>
        <p:txBody>
          <a:bodyPr wrap="square" tIns="0" bIns="0" anchor="ctr">
            <a:spAutoFit/>
          </a:bodyPr>
          <a:lstStyle>
            <a:lvl1pPr marL="0" indent="0">
              <a:buNone/>
              <a:defRPr lang="ko-KR" altLang="en-US" sz="2400" b="0" kern="1200" dirty="0">
                <a:solidFill>
                  <a:srgbClr val="BF9000"/>
                </a:solidFill>
                <a:latin typeface="원신한 Bold" panose="020B0803000000000000" pitchFamily="50" charset="-127"/>
                <a:ea typeface="원신한 Bold" panose="020B0803000000000000" pitchFamily="50" charset="-127"/>
                <a:cs typeface="Arial" panose="020B0604020202020204" pitchFamily="34" charset="0"/>
              </a:defRPr>
            </a:lvl1pPr>
          </a:lstStyle>
          <a:p>
            <a:pPr lvl="0"/>
            <a:r>
              <a:rPr lang="en-US" altLang="ko-KR" dirty="0"/>
              <a:t>SYMB (0)</a:t>
            </a:r>
            <a:endParaRPr lang="ko-KR" altLang="en-US" dirty="0"/>
          </a:p>
        </p:txBody>
      </p:sp>
      <p:sp>
        <p:nvSpPr>
          <p:cNvPr id="66" name="1"/>
          <p:cNvSpPr>
            <a:spLocks noGrp="1"/>
          </p:cNvSpPr>
          <p:nvPr>
            <p:ph type="body" sz="quarter" idx="14" hasCustomPrompt="1"/>
          </p:nvPr>
        </p:nvSpPr>
        <p:spPr>
          <a:xfrm>
            <a:off x="1584558" y="368244"/>
            <a:ext cx="6552728" cy="369332"/>
          </a:xfrm>
        </p:spPr>
        <p:txBody>
          <a:bodyPr wrap="square" tIns="0" bIns="0" anchor="ctr">
            <a:spAutoFit/>
          </a:bodyPr>
          <a:lstStyle>
            <a:lvl1pPr marL="0" indent="0">
              <a:buNone/>
              <a:defRPr lang="ko-KR" altLang="en-US" sz="2400" b="0" kern="1200" dirty="0">
                <a:solidFill>
                  <a:schemeClr val="bg1"/>
                </a:solidFill>
                <a:latin typeface="원신한 Medium" panose="020B0603000000000000" pitchFamily="50" charset="-127"/>
                <a:ea typeface="원신한 Medium" panose="020B0603000000000000" pitchFamily="50" charset="-127"/>
                <a:cs typeface="Tahoma" panose="020B060403050404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ltLang="ko-KR" dirty="0"/>
              <a:t>ETF full name (1)</a:t>
            </a:r>
            <a:endParaRPr lang="ko-KR" altLang="en-US" dirty="0"/>
          </a:p>
        </p:txBody>
      </p:sp>
      <p:sp>
        <p:nvSpPr>
          <p:cNvPr id="67" name="2"/>
          <p:cNvSpPr>
            <a:spLocks noGrp="1"/>
          </p:cNvSpPr>
          <p:nvPr>
            <p:ph type="body" sz="quarter" idx="15" hasCustomPrompt="1"/>
          </p:nvPr>
        </p:nvSpPr>
        <p:spPr>
          <a:xfrm>
            <a:off x="-2901587" y="4110396"/>
            <a:ext cx="2531462" cy="276999"/>
          </a:xfrm>
        </p:spPr>
        <p:txBody>
          <a:bodyPr wrap="none" tIns="0" bIns="0" anchor="ctr">
            <a:spAutoFit/>
          </a:bodyPr>
          <a:lstStyle>
            <a:lvl1pPr marL="0" indent="0">
              <a:buNone/>
              <a:defRPr lang="ko-KR" altLang="en-US" sz="1800" b="0" kern="1200" dirty="0">
                <a:solidFill>
                  <a:schemeClr val="tx1">
                    <a:lumMod val="50000"/>
                    <a:lumOff val="50000"/>
                  </a:schemeClr>
                </a:solidFill>
                <a:latin typeface="원신한 Medium" panose="020B0603000000000000" pitchFamily="50" charset="-127"/>
                <a:ea typeface="원신한 Medium" panose="020B0603000000000000" pitchFamily="50" charset="-127"/>
                <a:cs typeface="Tahoma" panose="020B060403050404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ltLang="ko-KR" dirty="0"/>
              <a:t>Benchmark Index (2)</a:t>
            </a:r>
            <a:endParaRPr lang="ko-KR" altLang="en-US" dirty="0"/>
          </a:p>
        </p:txBody>
      </p:sp>
      <p:sp>
        <p:nvSpPr>
          <p:cNvPr id="68" name="3"/>
          <p:cNvSpPr>
            <a:spLocks noGrp="1"/>
          </p:cNvSpPr>
          <p:nvPr>
            <p:ph type="body" sz="quarter" idx="19" hasCustomPrompt="1"/>
          </p:nvPr>
        </p:nvSpPr>
        <p:spPr>
          <a:xfrm>
            <a:off x="178664" y="982068"/>
            <a:ext cx="6070480" cy="1027779"/>
          </a:xfrm>
        </p:spPr>
        <p:txBody>
          <a:bodyPr tIns="90000" anchor="t">
            <a:normAutofit/>
          </a:bodyPr>
          <a:lstStyle>
            <a:lvl1pPr marL="0" indent="0" algn="just" latinLnBrk="0" hangingPunct="0">
              <a:buNone/>
              <a:defRPr sz="1200" b="0">
                <a:latin typeface="원신한 Light" panose="020B0303000000000000" pitchFamily="50" charset="-127"/>
                <a:ea typeface="원신한 Light" panose="020B0303000000000000" pitchFamily="50" charset="-127"/>
                <a:cs typeface="Tahoma" panose="020B060403050404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ltLang="ko-KR" dirty="0"/>
              <a:t>Description (3)</a:t>
            </a:r>
          </a:p>
        </p:txBody>
      </p:sp>
      <p:sp>
        <p:nvSpPr>
          <p:cNvPr id="69" name="4"/>
          <p:cNvSpPr>
            <a:spLocks noGrp="1"/>
          </p:cNvSpPr>
          <p:nvPr>
            <p:ph type="tbl" sz="quarter" idx="20" hasCustomPrompt="1"/>
          </p:nvPr>
        </p:nvSpPr>
        <p:spPr>
          <a:xfrm>
            <a:off x="6749504" y="397569"/>
            <a:ext cx="2952000" cy="1735576"/>
          </a:xfrm>
        </p:spPr>
        <p:txBody>
          <a:bodyPr>
            <a:normAutofit/>
          </a:bodyPr>
          <a:lstStyle>
            <a:lvl1pPr marL="0" indent="0">
              <a:buNone/>
              <a:defRPr sz="1200" b="0">
                <a:latin typeface="원신한 Light" panose="020B0303000000000000" pitchFamily="50" charset="-127"/>
                <a:ea typeface="원신한 Light" panose="020B0303000000000000" pitchFamily="50" charset="-127"/>
                <a:cs typeface="Tahoma" panose="020B0604030504040204" pitchFamily="34" charset="0"/>
              </a:defRPr>
            </a:lvl1pPr>
          </a:lstStyle>
          <a:p>
            <a:r>
              <a:rPr lang="en-US" altLang="ko-KR" dirty="0"/>
              <a:t>Summary Table (4)</a:t>
            </a:r>
          </a:p>
        </p:txBody>
      </p:sp>
      <p:sp>
        <p:nvSpPr>
          <p:cNvPr id="70" name="5"/>
          <p:cNvSpPr>
            <a:spLocks noGrp="1"/>
          </p:cNvSpPr>
          <p:nvPr>
            <p:ph type="tbl" sz="quarter" idx="30" hasCustomPrompt="1"/>
          </p:nvPr>
        </p:nvSpPr>
        <p:spPr>
          <a:xfrm>
            <a:off x="108558" y="2676909"/>
            <a:ext cx="2952000" cy="1871385"/>
          </a:xfrm>
        </p:spPr>
        <p:txBody>
          <a:bodyPr>
            <a:normAutofit/>
          </a:bodyPr>
          <a:lstStyle>
            <a:lvl1pPr marL="0" indent="0">
              <a:buNone/>
              <a:defRPr sz="1200" b="0">
                <a:latin typeface="원신한 Light" panose="020B0303000000000000" pitchFamily="50" charset="-127"/>
                <a:ea typeface="원신한 Light" panose="020B0303000000000000" pitchFamily="50" charset="-127"/>
                <a:cs typeface="Tahoma" panose="020B0604030504040204" pitchFamily="34" charset="0"/>
              </a:defRPr>
            </a:lvl1pPr>
          </a:lstStyle>
          <a:p>
            <a:r>
              <a:rPr lang="ko-KR" altLang="en-US" dirty="0"/>
              <a:t>편입 상위 </a:t>
            </a:r>
            <a:r>
              <a:rPr lang="en-US" altLang="ko-KR" dirty="0"/>
              <a:t>10 </a:t>
            </a:r>
            <a:r>
              <a:rPr lang="ko-KR" altLang="en-US" dirty="0"/>
              <a:t>종목</a:t>
            </a:r>
            <a:r>
              <a:rPr lang="en-US" altLang="ko-KR" dirty="0"/>
              <a:t> (5)</a:t>
            </a:r>
          </a:p>
        </p:txBody>
      </p:sp>
      <p:sp>
        <p:nvSpPr>
          <p:cNvPr id="71" name="6"/>
          <p:cNvSpPr>
            <a:spLocks noGrp="1"/>
          </p:cNvSpPr>
          <p:nvPr>
            <p:ph type="pic" sz="quarter" idx="21" hasCustomPrompt="1"/>
          </p:nvPr>
        </p:nvSpPr>
        <p:spPr>
          <a:xfrm>
            <a:off x="108558" y="5065439"/>
            <a:ext cx="3174346" cy="1260000"/>
          </a:xfrm>
        </p:spPr>
        <p:txBody>
          <a:bodyPr>
            <a:normAutofit/>
          </a:bodyPr>
          <a:lstStyle>
            <a:lvl1pPr marL="0" indent="0">
              <a:buNone/>
              <a:defRPr sz="1200" b="0" baseline="0">
                <a:latin typeface="맑은 고딕" panose="020B0503020000020004" pitchFamily="50" charset="-127"/>
                <a:ea typeface="맑은 고딕" panose="020B0503020000020004" pitchFamily="50" charset="-127"/>
                <a:cs typeface="Tahoma" panose="020B0604030504040204" pitchFamily="34" charset="0"/>
              </a:defRPr>
            </a:lvl1pPr>
          </a:lstStyle>
          <a:p>
            <a:r>
              <a:rPr lang="en-US" altLang="ko-KR" dirty="0"/>
              <a:t>Historical Price (6)</a:t>
            </a:r>
            <a:endParaRPr lang="ko-KR" altLang="en-US" dirty="0"/>
          </a:p>
        </p:txBody>
      </p:sp>
      <p:sp>
        <p:nvSpPr>
          <p:cNvPr id="72" name="7"/>
          <p:cNvSpPr>
            <a:spLocks noGrp="1"/>
          </p:cNvSpPr>
          <p:nvPr>
            <p:ph type="body" sz="quarter" idx="22" hasCustomPrompt="1"/>
          </p:nvPr>
        </p:nvSpPr>
        <p:spPr>
          <a:xfrm>
            <a:off x="7351148" y="4802903"/>
            <a:ext cx="2359252" cy="216000"/>
          </a:xfrm>
        </p:spPr>
        <p:txBody>
          <a:bodyPr lIns="36000" anchor="ctr">
            <a:noAutofit/>
          </a:bodyPr>
          <a:lstStyle>
            <a:lvl1pPr marL="0" indent="0">
              <a:buNone/>
              <a:defRPr sz="1000" b="0">
                <a:latin typeface="원신한 Medium" panose="020B0603000000000000" pitchFamily="50" charset="-127"/>
                <a:ea typeface="원신한 Medium" panose="020B0603000000000000" pitchFamily="50" charset="-127"/>
                <a:cs typeface="Tahoma" panose="020B060403050404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dirty="0"/>
              <a:t>Title1 (7)</a:t>
            </a:r>
            <a:endParaRPr lang="ko-KR" altLang="en-US" dirty="0"/>
          </a:p>
        </p:txBody>
      </p:sp>
      <p:sp>
        <p:nvSpPr>
          <p:cNvPr id="73" name="8"/>
          <p:cNvSpPr>
            <a:spLocks noGrp="1"/>
          </p:cNvSpPr>
          <p:nvPr>
            <p:ph type="pic" sz="quarter" idx="23" hasCustomPrompt="1"/>
          </p:nvPr>
        </p:nvSpPr>
        <p:spPr>
          <a:xfrm>
            <a:off x="7358603" y="5062852"/>
            <a:ext cx="2359252" cy="1260000"/>
          </a:xfrm>
          <a:noFill/>
        </p:spPr>
        <p:txBody>
          <a:bodyPr>
            <a:normAutofit/>
          </a:bodyPr>
          <a:lstStyle>
            <a:lvl1pPr marL="0" indent="0">
              <a:buNone/>
              <a:defRPr sz="1200" b="0">
                <a:latin typeface="맑은 고딕" panose="020B0503020000020004" pitchFamily="50" charset="-127"/>
                <a:ea typeface="맑은 고딕" panose="020B0503020000020004" pitchFamily="50" charset="-127"/>
                <a:cs typeface="Tahoma" panose="020B0604030504040204" pitchFamily="34" charset="0"/>
              </a:defRPr>
            </a:lvl1pPr>
          </a:lstStyle>
          <a:p>
            <a:r>
              <a:rPr lang="en-US" altLang="ko-KR" dirty="0"/>
              <a:t>Chart1 (8)</a:t>
            </a:r>
            <a:endParaRPr lang="ko-KR" altLang="en-US" dirty="0"/>
          </a:p>
        </p:txBody>
      </p:sp>
      <p:sp>
        <p:nvSpPr>
          <p:cNvPr id="74" name="9"/>
          <p:cNvSpPr>
            <a:spLocks noGrp="1"/>
          </p:cNvSpPr>
          <p:nvPr>
            <p:ph type="body" sz="quarter" idx="24" hasCustomPrompt="1"/>
          </p:nvPr>
        </p:nvSpPr>
        <p:spPr>
          <a:xfrm>
            <a:off x="-2751856" y="4539951"/>
            <a:ext cx="2232000" cy="216000"/>
          </a:xfrm>
        </p:spPr>
        <p:txBody>
          <a:bodyPr lIns="36000" anchor="ctr">
            <a:noAutofit/>
          </a:bodyPr>
          <a:lstStyle>
            <a:lvl1pPr marL="0" indent="0">
              <a:buNone/>
              <a:defRPr sz="1000" b="0">
                <a:latin typeface="원신한 Medium" panose="020B0603000000000000" pitchFamily="50" charset="-127"/>
                <a:ea typeface="원신한 Medium" panose="020B0603000000000000" pitchFamily="50" charset="-127"/>
                <a:cs typeface="Tahoma" panose="020B060403050404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dirty="0"/>
              <a:t>Title2 (9)</a:t>
            </a:r>
            <a:endParaRPr lang="ko-KR" altLang="en-US" dirty="0"/>
          </a:p>
        </p:txBody>
      </p:sp>
      <p:sp>
        <p:nvSpPr>
          <p:cNvPr id="75" name="10"/>
          <p:cNvSpPr>
            <a:spLocks noGrp="1"/>
          </p:cNvSpPr>
          <p:nvPr>
            <p:ph type="pic" sz="quarter" idx="25" hasCustomPrompt="1"/>
          </p:nvPr>
        </p:nvSpPr>
        <p:spPr>
          <a:xfrm>
            <a:off x="-2751856" y="4861229"/>
            <a:ext cx="2232000" cy="1440000"/>
          </a:xfrm>
        </p:spPr>
        <p:txBody>
          <a:bodyPr>
            <a:normAutofit/>
          </a:bodyPr>
          <a:lstStyle>
            <a:lvl1pPr marL="0" indent="0">
              <a:buNone/>
              <a:defRPr sz="1200" b="0">
                <a:latin typeface="맑은 고딕" panose="020B0503020000020004" pitchFamily="50" charset="-127"/>
                <a:ea typeface="맑은 고딕" panose="020B0503020000020004" pitchFamily="50" charset="-127"/>
                <a:cs typeface="Tahoma" panose="020B0604030504040204" pitchFamily="34" charset="0"/>
              </a:defRPr>
            </a:lvl1pPr>
          </a:lstStyle>
          <a:p>
            <a:r>
              <a:rPr lang="en-US" altLang="ko-KR" dirty="0"/>
              <a:t>Chart2 (10)</a:t>
            </a:r>
            <a:endParaRPr lang="ko-KR" altLang="en-US" dirty="0"/>
          </a:p>
        </p:txBody>
      </p:sp>
      <p:sp>
        <p:nvSpPr>
          <p:cNvPr id="76" name="11"/>
          <p:cNvSpPr>
            <a:spLocks noGrp="1"/>
          </p:cNvSpPr>
          <p:nvPr>
            <p:ph type="body" sz="quarter" idx="26" hasCustomPrompt="1"/>
          </p:nvPr>
        </p:nvSpPr>
        <p:spPr>
          <a:xfrm>
            <a:off x="3462505" y="2423269"/>
            <a:ext cx="2891836" cy="216000"/>
          </a:xfrm>
        </p:spPr>
        <p:txBody>
          <a:bodyPr lIns="36000" anchor="ctr">
            <a:noAutofit/>
          </a:bodyPr>
          <a:lstStyle>
            <a:lvl1pPr marL="0" indent="0">
              <a:buNone/>
              <a:defRPr sz="1000" b="0">
                <a:latin typeface="원신한 Medium" panose="020B0603000000000000" pitchFamily="50" charset="-127"/>
                <a:ea typeface="원신한 Medium" panose="020B0603000000000000" pitchFamily="50" charset="-127"/>
                <a:cs typeface="Tahoma" panose="020B060403050404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dirty="0"/>
              <a:t>Title3 (11)</a:t>
            </a:r>
            <a:endParaRPr lang="ko-KR" altLang="en-US" dirty="0"/>
          </a:p>
        </p:txBody>
      </p:sp>
      <p:sp>
        <p:nvSpPr>
          <p:cNvPr id="77" name="12"/>
          <p:cNvSpPr>
            <a:spLocks noGrp="1"/>
          </p:cNvSpPr>
          <p:nvPr>
            <p:ph type="pic" sz="quarter" idx="27" hasCustomPrompt="1"/>
          </p:nvPr>
        </p:nvSpPr>
        <p:spPr>
          <a:xfrm>
            <a:off x="3462505" y="2668567"/>
            <a:ext cx="2891836" cy="1871384"/>
          </a:xfrm>
        </p:spPr>
        <p:txBody>
          <a:bodyPr>
            <a:normAutofit/>
          </a:bodyPr>
          <a:lstStyle>
            <a:lvl1pPr marL="0" indent="0">
              <a:buNone/>
              <a:defRPr sz="1200" b="0">
                <a:latin typeface="맑은 고딕" panose="020B0503020000020004" pitchFamily="50" charset="-127"/>
                <a:ea typeface="맑은 고딕" panose="020B0503020000020004" pitchFamily="50" charset="-127"/>
                <a:cs typeface="Tahoma" panose="020B0604030504040204" pitchFamily="34" charset="0"/>
              </a:defRPr>
            </a:lvl1pPr>
          </a:lstStyle>
          <a:p>
            <a:r>
              <a:rPr lang="en-US" altLang="ko-KR" dirty="0"/>
              <a:t>Chart3 (12)</a:t>
            </a:r>
            <a:endParaRPr lang="ko-KR" altLang="en-US" dirty="0"/>
          </a:p>
        </p:txBody>
      </p:sp>
      <p:sp>
        <p:nvSpPr>
          <p:cNvPr id="78" name="13"/>
          <p:cNvSpPr>
            <a:spLocks noGrp="1"/>
          </p:cNvSpPr>
          <p:nvPr>
            <p:ph type="body" sz="quarter" idx="28" hasCustomPrompt="1"/>
          </p:nvPr>
        </p:nvSpPr>
        <p:spPr>
          <a:xfrm>
            <a:off x="-2998344" y="1645629"/>
            <a:ext cx="2951999" cy="216000"/>
          </a:xfrm>
        </p:spPr>
        <p:txBody>
          <a:bodyPr lIns="36000" anchor="ctr">
            <a:noAutofit/>
          </a:bodyPr>
          <a:lstStyle>
            <a:lvl1pPr marL="0" indent="0">
              <a:buNone/>
              <a:defRPr lang="ko-KR" altLang="en-US" sz="1000" b="0" kern="1200" dirty="0">
                <a:solidFill>
                  <a:schemeClr val="tx1"/>
                </a:solidFill>
                <a:latin typeface="원신한 Medium" panose="020B0603000000000000" pitchFamily="50" charset="-127"/>
                <a:ea typeface="원신한 Medium" panose="020B0603000000000000" pitchFamily="50" charset="-127"/>
                <a:cs typeface="Tahoma" panose="020B060403050404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marL="0" lvl="0" indent="0" algn="l" defTabSz="914400" rtl="0" eaLnBrk="1" latinLnBrk="1" hangingPunct="1">
              <a:spcBef>
                <a:spcPct val="20000"/>
              </a:spcBef>
              <a:buFont typeface="Arial" panose="020B0604020202020204" pitchFamily="34" charset="0"/>
              <a:buNone/>
            </a:pPr>
            <a:r>
              <a:rPr lang="en-US" altLang="ko-KR" dirty="0"/>
              <a:t>Title4 (13)</a:t>
            </a:r>
            <a:endParaRPr lang="ko-KR" altLang="en-US" dirty="0"/>
          </a:p>
        </p:txBody>
      </p:sp>
      <p:sp>
        <p:nvSpPr>
          <p:cNvPr id="79" name="14"/>
          <p:cNvSpPr>
            <a:spLocks noGrp="1"/>
          </p:cNvSpPr>
          <p:nvPr>
            <p:ph type="pic" sz="quarter" idx="29" hasCustomPrompt="1"/>
          </p:nvPr>
        </p:nvSpPr>
        <p:spPr>
          <a:xfrm>
            <a:off x="-3146057" y="1887067"/>
            <a:ext cx="2951999" cy="1869054"/>
          </a:xfrm>
        </p:spPr>
        <p:txBody>
          <a:bodyPr>
            <a:normAutofit/>
          </a:bodyPr>
          <a:lstStyle>
            <a:lvl1pPr marL="0" indent="0">
              <a:buNone/>
              <a:defRPr sz="1200" b="0">
                <a:latin typeface="맑은 고딕" panose="020B0503020000020004" pitchFamily="50" charset="-127"/>
                <a:ea typeface="맑은 고딕" panose="020B0503020000020004" pitchFamily="50" charset="-127"/>
                <a:cs typeface="Tahoma" panose="020B0604030504040204" pitchFamily="34" charset="0"/>
              </a:defRPr>
            </a:lvl1pPr>
          </a:lstStyle>
          <a:p>
            <a:r>
              <a:rPr lang="en-US" altLang="ko-KR" dirty="0"/>
              <a:t>Chart4 (14)</a:t>
            </a:r>
            <a:endParaRPr lang="ko-KR" altLang="en-US" dirty="0"/>
          </a:p>
        </p:txBody>
      </p:sp>
      <p:sp>
        <p:nvSpPr>
          <p:cNvPr id="80" name="TextBox 79"/>
          <p:cNvSpPr txBox="1"/>
          <p:nvPr userDrawn="1"/>
        </p:nvSpPr>
        <p:spPr>
          <a:xfrm>
            <a:off x="6739639" y="118571"/>
            <a:ext cx="885302" cy="246221"/>
          </a:xfrm>
          <a:prstGeom prst="rect">
            <a:avLst/>
          </a:prstGeom>
          <a:noFill/>
        </p:spPr>
        <p:txBody>
          <a:bodyPr wrap="none" lIns="36000" rtlCol="0" anchor="ctr">
            <a:spAutoFit/>
          </a:bodyPr>
          <a:lstStyle/>
          <a:p>
            <a:r>
              <a:rPr lang="en-US" altLang="ko-KR" sz="1000" b="0" dirty="0">
                <a:latin typeface="원신한 Medium" panose="020B0603000000000000" pitchFamily="50" charset="-127"/>
                <a:ea typeface="원신한 Medium" panose="020B0603000000000000" pitchFamily="50" charset="-127"/>
                <a:cs typeface="Tahoma" panose="020B0604030504040204" pitchFamily="34" charset="0"/>
              </a:rPr>
              <a:t>ETF </a:t>
            </a:r>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기본정보</a:t>
            </a:r>
          </a:p>
        </p:txBody>
      </p:sp>
      <p:sp>
        <p:nvSpPr>
          <p:cNvPr id="88" name="TextBox 87"/>
          <p:cNvSpPr txBox="1"/>
          <p:nvPr userDrawn="1"/>
        </p:nvSpPr>
        <p:spPr>
          <a:xfrm>
            <a:off x="114277" y="2420540"/>
            <a:ext cx="1358188" cy="246221"/>
          </a:xfrm>
          <a:prstGeom prst="rect">
            <a:avLst/>
          </a:prstGeom>
          <a:noFill/>
        </p:spPr>
        <p:txBody>
          <a:bodyPr wrap="none" lIns="36000" rtlCol="0" anchor="ctr">
            <a:spAutoFit/>
          </a:bodyPr>
          <a:lstStyle/>
          <a:p>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편입 상위 </a:t>
            </a:r>
            <a:r>
              <a:rPr lang="en-US" altLang="ko-KR" sz="1000" b="0" dirty="0">
                <a:latin typeface="원신한 Medium" panose="020B0603000000000000" pitchFamily="50" charset="-127"/>
                <a:ea typeface="원신한 Medium" panose="020B0603000000000000" pitchFamily="50" charset="-127"/>
                <a:cs typeface="Tahoma" panose="020B0604030504040204" pitchFamily="34" charset="0"/>
              </a:rPr>
              <a:t>10</a:t>
            </a:r>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종목 </a:t>
            </a:r>
            <a:r>
              <a:rPr lang="en-US" altLang="ko-KR" sz="1000" b="0" dirty="0">
                <a:latin typeface="원신한 Medium" panose="020B0603000000000000" pitchFamily="50" charset="-127"/>
                <a:ea typeface="원신한 Medium" panose="020B0603000000000000" pitchFamily="50" charset="-127"/>
                <a:cs typeface="Tahoma" panose="020B0604030504040204" pitchFamily="34" charset="0"/>
              </a:rPr>
              <a:t>(%)</a:t>
            </a:r>
            <a:endParaRPr lang="ko-KR" altLang="en-US" sz="1000" b="0" dirty="0">
              <a:latin typeface="원신한 Medium" panose="020B0603000000000000" pitchFamily="50" charset="-127"/>
              <a:ea typeface="원신한 Medium" panose="020B0603000000000000" pitchFamily="50" charset="-127"/>
              <a:cs typeface="Tahoma" panose="020B0604030504040204" pitchFamily="34" charset="0"/>
            </a:endParaRPr>
          </a:p>
        </p:txBody>
      </p:sp>
      <p:sp>
        <p:nvSpPr>
          <p:cNvPr id="89" name="TextBox 88"/>
          <p:cNvSpPr txBox="1"/>
          <p:nvPr userDrawn="1"/>
        </p:nvSpPr>
        <p:spPr>
          <a:xfrm>
            <a:off x="112517" y="4799073"/>
            <a:ext cx="641645" cy="246221"/>
          </a:xfrm>
          <a:prstGeom prst="rect">
            <a:avLst/>
          </a:prstGeom>
          <a:noFill/>
        </p:spPr>
        <p:txBody>
          <a:bodyPr wrap="none" lIns="36000" rtlCol="0" anchor="ctr">
            <a:spAutoFit/>
          </a:bodyPr>
          <a:lstStyle/>
          <a:p>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가격추이</a:t>
            </a:r>
          </a:p>
        </p:txBody>
      </p:sp>
      <p:cxnSp>
        <p:nvCxnSpPr>
          <p:cNvPr id="82" name="직선 연결선 81"/>
          <p:cNvCxnSpPr/>
          <p:nvPr userDrawn="1"/>
        </p:nvCxnSpPr>
        <p:spPr>
          <a:xfrm>
            <a:off x="6739639" y="352600"/>
            <a:ext cx="295232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p:cNvCxnSpPr/>
          <p:nvPr userDrawn="1"/>
        </p:nvCxnSpPr>
        <p:spPr>
          <a:xfrm>
            <a:off x="114277" y="2654569"/>
            <a:ext cx="295232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p:cNvCxnSpPr>
            <a:cxnSpLocks/>
          </p:cNvCxnSpPr>
          <p:nvPr userDrawn="1"/>
        </p:nvCxnSpPr>
        <p:spPr>
          <a:xfrm>
            <a:off x="3462505" y="4579772"/>
            <a:ext cx="289215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p:cNvCxnSpPr/>
          <p:nvPr userDrawn="1"/>
        </p:nvCxnSpPr>
        <p:spPr>
          <a:xfrm>
            <a:off x="6765527" y="2151249"/>
            <a:ext cx="295232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 83"/>
          <p:cNvCxnSpPr/>
          <p:nvPr userDrawn="1"/>
        </p:nvCxnSpPr>
        <p:spPr>
          <a:xfrm>
            <a:off x="114277" y="4578608"/>
            <a:ext cx="295232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6780949" y="2168433"/>
            <a:ext cx="807913" cy="107722"/>
          </a:xfrm>
          <a:prstGeom prst="rect">
            <a:avLst/>
          </a:prstGeom>
          <a:noFill/>
        </p:spPr>
        <p:txBody>
          <a:bodyPr wrap="none" lIns="0" tIns="0" rIns="0" bIns="0" rtlCol="0">
            <a:spAutoFit/>
          </a:bodyPr>
          <a:lstStyle/>
          <a:p>
            <a:r>
              <a:rPr lang="ko-KR" altLang="en-US" sz="700" b="0" dirty="0">
                <a:latin typeface="원신한 Light" panose="020B0303000000000000" pitchFamily="50" charset="-127"/>
                <a:ea typeface="원신한 Light" panose="020B0303000000000000" pitchFamily="50" charset="-127"/>
                <a:cs typeface="Tahoma" panose="020B0604030504040204" pitchFamily="34" charset="0"/>
              </a:rPr>
              <a:t>자료</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a:t>
            </a:r>
            <a:r>
              <a:rPr lang="en-US" altLang="ko-KR" sz="700" b="0" dirty="0" err="1">
                <a:latin typeface="원신한 Light" panose="020B0303000000000000" pitchFamily="50" charset="-127"/>
                <a:ea typeface="원신한 Light" panose="020B0303000000000000" pitchFamily="50" charset="-127"/>
                <a:cs typeface="Tahoma" panose="020B0604030504040204" pitchFamily="34" charset="0"/>
              </a:rPr>
              <a:t>Naver</a:t>
            </a:r>
            <a:r>
              <a:rPr lang="en-US" altLang="ko-KR" sz="700" b="0" baseline="0" dirty="0">
                <a:latin typeface="원신한 Light" panose="020B0303000000000000" pitchFamily="50" charset="-127"/>
                <a:ea typeface="원신한 Light" panose="020B0303000000000000" pitchFamily="50" charset="-127"/>
                <a:cs typeface="Tahoma" panose="020B0604030504040204" pitchFamily="34" charset="0"/>
              </a:rPr>
              <a:t> Finance</a:t>
            </a:r>
            <a:endParaRPr lang="ko-KR" altLang="en-US" sz="700" b="0" dirty="0">
              <a:latin typeface="원신한 Light" panose="020B0303000000000000" pitchFamily="50" charset="-127"/>
              <a:ea typeface="원신한 Light" panose="020B0303000000000000" pitchFamily="50" charset="-127"/>
              <a:cs typeface="Tahoma" panose="020B0604030504040204" pitchFamily="34" charset="0"/>
            </a:endParaRPr>
          </a:p>
        </p:txBody>
      </p:sp>
      <p:sp>
        <p:nvSpPr>
          <p:cNvPr id="45" name="TextBox 44"/>
          <p:cNvSpPr txBox="1"/>
          <p:nvPr userDrawn="1"/>
        </p:nvSpPr>
        <p:spPr>
          <a:xfrm>
            <a:off x="150793" y="4599587"/>
            <a:ext cx="1176656" cy="107722"/>
          </a:xfrm>
          <a:prstGeom prst="rect">
            <a:avLst/>
          </a:prstGeom>
          <a:noFill/>
        </p:spPr>
        <p:txBody>
          <a:bodyPr wrap="square" lIns="0" tIns="0" rIns="0" bIns="0" rtlCol="0">
            <a:spAutoFit/>
          </a:bodyPr>
          <a:lstStyle/>
          <a:p>
            <a:r>
              <a:rPr lang="ko-KR" altLang="en-US" sz="700" b="0" dirty="0">
                <a:latin typeface="원신한 Light" panose="020B0303000000000000" pitchFamily="50" charset="-127"/>
                <a:ea typeface="원신한 Light" panose="020B0303000000000000" pitchFamily="50" charset="-127"/>
                <a:cs typeface="Tahoma" panose="020B0604030504040204" pitchFamily="34" charset="0"/>
              </a:rPr>
              <a:t>자료</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Company</a:t>
            </a:r>
            <a:r>
              <a:rPr lang="en-US" altLang="ko-KR" sz="700" b="0" baseline="0" dirty="0">
                <a:latin typeface="원신한 Light" panose="020B0303000000000000" pitchFamily="50" charset="-127"/>
                <a:ea typeface="원신한 Light" panose="020B0303000000000000" pitchFamily="50" charset="-127"/>
                <a:cs typeface="Tahoma" panose="020B0604030504040204" pitchFamily="34" charset="0"/>
              </a:rPr>
              <a:t> Guide</a:t>
            </a:r>
            <a:endParaRPr lang="ko-KR" altLang="en-US" sz="700" b="0" dirty="0">
              <a:latin typeface="원신한 Light" panose="020B0303000000000000" pitchFamily="50" charset="-127"/>
              <a:ea typeface="원신한 Light" panose="020B0303000000000000" pitchFamily="50" charset="-127"/>
              <a:cs typeface="Tahoma" panose="020B0604030504040204" pitchFamily="34" charset="0"/>
            </a:endParaRPr>
          </a:p>
        </p:txBody>
      </p:sp>
      <p:sp>
        <p:nvSpPr>
          <p:cNvPr id="46" name="TextBox 45"/>
          <p:cNvSpPr txBox="1"/>
          <p:nvPr userDrawn="1"/>
        </p:nvSpPr>
        <p:spPr>
          <a:xfrm>
            <a:off x="3403638" y="6381328"/>
            <a:ext cx="807913" cy="107722"/>
          </a:xfrm>
          <a:prstGeom prst="rect">
            <a:avLst/>
          </a:prstGeom>
          <a:noFill/>
        </p:spPr>
        <p:txBody>
          <a:bodyPr wrap="none" lIns="0" tIns="0" rIns="0" bIns="0" rtlCol="0">
            <a:spAutoFit/>
          </a:bodyPr>
          <a:lstStyle/>
          <a:p>
            <a:r>
              <a:rPr lang="ko-KR" altLang="en-US" sz="700" b="0" dirty="0">
                <a:latin typeface="원신한 Light" panose="020B0303000000000000" pitchFamily="50" charset="-127"/>
                <a:ea typeface="원신한 Light" panose="020B0303000000000000" pitchFamily="50" charset="-127"/>
                <a:cs typeface="Tahoma" panose="020B0604030504040204" pitchFamily="34" charset="0"/>
              </a:rPr>
              <a:t>자료</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a:t>
            </a:r>
            <a:r>
              <a:rPr lang="en-US" altLang="ko-KR" sz="700" b="0" dirty="0" err="1">
                <a:latin typeface="원신한 Light" panose="020B0303000000000000" pitchFamily="50" charset="-127"/>
                <a:ea typeface="원신한 Light" panose="020B0303000000000000" pitchFamily="50" charset="-127"/>
                <a:cs typeface="Tahoma" panose="020B0604030504040204" pitchFamily="34" charset="0"/>
              </a:rPr>
              <a:t>Naver</a:t>
            </a:r>
            <a:r>
              <a:rPr lang="ko-KR" altLang="en-US" sz="700" b="0" dirty="0">
                <a:latin typeface="원신한 Light" panose="020B0303000000000000" pitchFamily="50" charset="-127"/>
                <a:ea typeface="원신한 Light" panose="020B0303000000000000" pitchFamily="50" charset="-127"/>
                <a:cs typeface="Tahoma" panose="020B0604030504040204" pitchFamily="34" charset="0"/>
              </a:rPr>
              <a:t> </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Finance</a:t>
            </a:r>
            <a:endParaRPr lang="ko-KR" altLang="en-US" sz="700" b="0" dirty="0">
              <a:latin typeface="원신한 Light" panose="020B0303000000000000" pitchFamily="50" charset="-127"/>
              <a:ea typeface="원신한 Light" panose="020B0303000000000000" pitchFamily="50" charset="-127"/>
              <a:cs typeface="Tahoma" panose="020B0604030504040204" pitchFamily="34" charset="0"/>
            </a:endParaRPr>
          </a:p>
        </p:txBody>
      </p:sp>
      <p:sp>
        <p:nvSpPr>
          <p:cNvPr id="47" name="TextBox 46"/>
          <p:cNvSpPr txBox="1"/>
          <p:nvPr userDrawn="1"/>
        </p:nvSpPr>
        <p:spPr>
          <a:xfrm>
            <a:off x="7377850" y="6381328"/>
            <a:ext cx="1068529" cy="107722"/>
          </a:xfrm>
          <a:prstGeom prst="rect">
            <a:avLst/>
          </a:prstGeom>
          <a:noFill/>
        </p:spPr>
        <p:txBody>
          <a:bodyPr wrap="square" lIns="0" tIns="0" rIns="0" bIns="0" rtlCol="0">
            <a:spAutoFit/>
          </a:bodyPr>
          <a:lstStyle/>
          <a:p>
            <a:r>
              <a:rPr lang="ko-KR" altLang="en-US" sz="700" b="0" dirty="0">
                <a:latin typeface="원신한 Light" panose="020B0303000000000000" pitchFamily="50" charset="-127"/>
                <a:ea typeface="원신한 Light" panose="020B0303000000000000" pitchFamily="50" charset="-127"/>
                <a:cs typeface="Tahoma" panose="020B0604030504040204" pitchFamily="34" charset="0"/>
              </a:rPr>
              <a:t>자료</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a:t>
            </a:r>
            <a:r>
              <a:rPr lang="en-US" altLang="ko-KR" sz="700" b="0" dirty="0" err="1">
                <a:latin typeface="원신한 Light" panose="020B0303000000000000" pitchFamily="50" charset="-127"/>
                <a:ea typeface="원신한 Light" panose="020B0303000000000000" pitchFamily="50" charset="-127"/>
                <a:cs typeface="Tahoma" panose="020B0604030504040204" pitchFamily="34" charset="0"/>
              </a:rPr>
              <a:t>Naver</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Finance</a:t>
            </a:r>
            <a:endParaRPr lang="ko-KR" altLang="en-US" sz="700" b="0" dirty="0">
              <a:latin typeface="원신한 Light" panose="020B0303000000000000" pitchFamily="50" charset="-127"/>
              <a:ea typeface="원신한 Light" panose="020B0303000000000000" pitchFamily="50" charset="-127"/>
              <a:cs typeface="Tahoma" panose="020B0604030504040204" pitchFamily="34" charset="0"/>
            </a:endParaRPr>
          </a:p>
        </p:txBody>
      </p:sp>
      <p:sp>
        <p:nvSpPr>
          <p:cNvPr id="51" name="TextBox 50"/>
          <p:cNvSpPr txBox="1"/>
          <p:nvPr userDrawn="1"/>
        </p:nvSpPr>
        <p:spPr>
          <a:xfrm>
            <a:off x="3491364" y="4597877"/>
            <a:ext cx="1152675" cy="107722"/>
          </a:xfrm>
          <a:prstGeom prst="rect">
            <a:avLst/>
          </a:prstGeom>
          <a:noFill/>
        </p:spPr>
        <p:txBody>
          <a:bodyPr wrap="square" lIns="0" tIns="0" rIns="0" bIns="0" rtlCol="0">
            <a:spAutoFit/>
          </a:bodyPr>
          <a:lstStyle/>
          <a:p>
            <a:r>
              <a:rPr lang="ko-KR" altLang="en-US" sz="700" b="0" dirty="0">
                <a:latin typeface="원신한 Light" panose="020B0303000000000000" pitchFamily="50" charset="-127"/>
                <a:ea typeface="원신한 Light" panose="020B0303000000000000" pitchFamily="50" charset="-127"/>
                <a:cs typeface="Tahoma" panose="020B0604030504040204" pitchFamily="34" charset="0"/>
              </a:rPr>
              <a:t>자료</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Company</a:t>
            </a:r>
            <a:r>
              <a:rPr lang="en-US" altLang="ko-KR" sz="700" b="0" baseline="0" dirty="0">
                <a:latin typeface="원신한 Light" panose="020B0303000000000000" pitchFamily="50" charset="-127"/>
                <a:ea typeface="원신한 Light" panose="020B0303000000000000" pitchFamily="50" charset="-127"/>
                <a:cs typeface="Tahoma" panose="020B0604030504040204" pitchFamily="34" charset="0"/>
              </a:rPr>
              <a:t> Guide</a:t>
            </a:r>
            <a:endParaRPr lang="ko-KR" altLang="en-US" sz="700" b="0" dirty="0">
              <a:latin typeface="원신한 Light" panose="020B0303000000000000" pitchFamily="50" charset="-127"/>
              <a:ea typeface="원신한 Light" panose="020B0303000000000000" pitchFamily="50" charset="-127"/>
              <a:cs typeface="Tahoma" panose="020B0604030504040204" pitchFamily="34" charset="0"/>
            </a:endParaRPr>
          </a:p>
        </p:txBody>
      </p:sp>
      <p:pic>
        <p:nvPicPr>
          <p:cNvPr id="1030" name="Picture 6"/>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37702" b="28626"/>
          <a:stretch/>
        </p:blipFill>
        <p:spPr bwMode="auto">
          <a:xfrm>
            <a:off x="8265528" y="6489548"/>
            <a:ext cx="1440000" cy="27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15"/>
          <p:cNvSpPr>
            <a:spLocks noGrp="1"/>
          </p:cNvSpPr>
          <p:nvPr>
            <p:ph type="pic" sz="quarter" idx="31" hasCustomPrompt="1"/>
          </p:nvPr>
        </p:nvSpPr>
        <p:spPr>
          <a:xfrm>
            <a:off x="3384251" y="5063301"/>
            <a:ext cx="3852000" cy="1260000"/>
          </a:xfrm>
        </p:spPr>
        <p:txBody>
          <a:bodyPr>
            <a:normAutofit/>
          </a:bodyPr>
          <a:lstStyle>
            <a:lvl1pPr marL="0" indent="0">
              <a:buNone/>
              <a:defRPr sz="1200" b="0" baseline="0">
                <a:latin typeface="맑은 고딕" panose="020B0503020000020004" pitchFamily="50" charset="-127"/>
                <a:ea typeface="맑은 고딕" panose="020B0503020000020004" pitchFamily="50" charset="-127"/>
                <a:cs typeface="Tahoma" panose="020B0604030504040204" pitchFamily="34" charset="0"/>
              </a:defRPr>
            </a:lvl1pPr>
          </a:lstStyle>
          <a:p>
            <a:r>
              <a:rPr lang="en-US" altLang="ko-KR" dirty="0"/>
              <a:t>Monthly Return Table (15)</a:t>
            </a:r>
            <a:endParaRPr lang="ko-KR" altLang="en-US" dirty="0"/>
          </a:p>
        </p:txBody>
      </p:sp>
      <p:sp>
        <p:nvSpPr>
          <p:cNvPr id="3" name="16"/>
          <p:cNvSpPr>
            <a:spLocks noGrp="1"/>
          </p:cNvSpPr>
          <p:nvPr>
            <p:ph type="body" sz="quarter" idx="32" hasCustomPrompt="1"/>
          </p:nvPr>
        </p:nvSpPr>
        <p:spPr>
          <a:xfrm>
            <a:off x="74687" y="2131"/>
            <a:ext cx="6552728" cy="333375"/>
          </a:xfrm>
        </p:spPr>
        <p:txBody>
          <a:bodyPr anchor="ctr">
            <a:noAutofit/>
          </a:bodyPr>
          <a:lstStyle>
            <a:lvl1pPr marL="0" indent="0">
              <a:buNone/>
              <a:defRPr sz="1400" b="0">
                <a:solidFill>
                  <a:schemeClr val="bg1">
                    <a:lumMod val="50000"/>
                  </a:schemeClr>
                </a:solidFill>
                <a:latin typeface="원신한 Medium" panose="020B0603000000000000" pitchFamily="50" charset="-127"/>
                <a:ea typeface="원신한 Medium" panose="020B0603000000000000" pitchFamily="50" charset="-127"/>
                <a:cs typeface="Tahoma" panose="020B060403050404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dirty="0"/>
              <a:t>Classification (16)</a:t>
            </a:r>
            <a:endParaRPr lang="ko-KR" altLang="en-US" dirty="0"/>
          </a:p>
        </p:txBody>
      </p:sp>
      <p:sp>
        <p:nvSpPr>
          <p:cNvPr id="350" name="TextBox 349">
            <a:extLst>
              <a:ext uri="{FF2B5EF4-FFF2-40B4-BE49-F238E27FC236}">
                <a16:creationId xmlns:a16="http://schemas.microsoft.com/office/drawing/2014/main" id="{5D7B2377-E462-4EDB-945F-D9AE13E814DE}"/>
              </a:ext>
            </a:extLst>
          </p:cNvPr>
          <p:cNvSpPr txBox="1"/>
          <p:nvPr userDrawn="1"/>
        </p:nvSpPr>
        <p:spPr>
          <a:xfrm>
            <a:off x="3389875" y="4784282"/>
            <a:ext cx="814770" cy="246221"/>
          </a:xfrm>
          <a:prstGeom prst="rect">
            <a:avLst/>
          </a:prstGeom>
          <a:noFill/>
        </p:spPr>
        <p:txBody>
          <a:bodyPr wrap="none" lIns="36000" rtlCol="0" anchor="ctr">
            <a:spAutoFit/>
          </a:bodyPr>
          <a:lstStyle/>
          <a:p>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월간 수익률</a:t>
            </a:r>
          </a:p>
        </p:txBody>
      </p:sp>
      <p:cxnSp>
        <p:nvCxnSpPr>
          <p:cNvPr id="351" name="직선 연결선 350">
            <a:extLst>
              <a:ext uri="{FF2B5EF4-FFF2-40B4-BE49-F238E27FC236}">
                <a16:creationId xmlns:a16="http://schemas.microsoft.com/office/drawing/2014/main" id="{03E5A708-57C7-442A-A914-6B59F3B65A85}"/>
              </a:ext>
            </a:extLst>
          </p:cNvPr>
          <p:cNvCxnSpPr>
            <a:cxnSpLocks/>
          </p:cNvCxnSpPr>
          <p:nvPr userDrawn="1"/>
        </p:nvCxnSpPr>
        <p:spPr>
          <a:xfrm>
            <a:off x="3452083" y="2654569"/>
            <a:ext cx="288510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3" name="직선 연결선 352">
            <a:extLst>
              <a:ext uri="{FF2B5EF4-FFF2-40B4-BE49-F238E27FC236}">
                <a16:creationId xmlns:a16="http://schemas.microsoft.com/office/drawing/2014/main" id="{B6A6CC45-0464-40FD-A736-511761B20E6A}"/>
              </a:ext>
            </a:extLst>
          </p:cNvPr>
          <p:cNvCxnSpPr>
            <a:cxnSpLocks/>
          </p:cNvCxnSpPr>
          <p:nvPr userDrawn="1"/>
        </p:nvCxnSpPr>
        <p:spPr>
          <a:xfrm>
            <a:off x="3386427" y="5019559"/>
            <a:ext cx="387082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7" name="직선 연결선 356">
            <a:extLst>
              <a:ext uri="{FF2B5EF4-FFF2-40B4-BE49-F238E27FC236}">
                <a16:creationId xmlns:a16="http://schemas.microsoft.com/office/drawing/2014/main" id="{5CD8CF57-3BEB-4442-825D-CFEC31A64CC0}"/>
              </a:ext>
            </a:extLst>
          </p:cNvPr>
          <p:cNvCxnSpPr>
            <a:cxnSpLocks/>
          </p:cNvCxnSpPr>
          <p:nvPr userDrawn="1"/>
        </p:nvCxnSpPr>
        <p:spPr>
          <a:xfrm>
            <a:off x="7355837" y="5018903"/>
            <a:ext cx="236478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8" name="직선 연결선 357">
            <a:extLst>
              <a:ext uri="{FF2B5EF4-FFF2-40B4-BE49-F238E27FC236}">
                <a16:creationId xmlns:a16="http://schemas.microsoft.com/office/drawing/2014/main" id="{4B153F6D-F075-44AA-A47B-8893D4B718D1}"/>
              </a:ext>
            </a:extLst>
          </p:cNvPr>
          <p:cNvCxnSpPr>
            <a:cxnSpLocks/>
          </p:cNvCxnSpPr>
          <p:nvPr userDrawn="1"/>
        </p:nvCxnSpPr>
        <p:spPr>
          <a:xfrm>
            <a:off x="108558" y="5019559"/>
            <a:ext cx="31744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9" name="직선 연결선 358">
            <a:extLst>
              <a:ext uri="{FF2B5EF4-FFF2-40B4-BE49-F238E27FC236}">
                <a16:creationId xmlns:a16="http://schemas.microsoft.com/office/drawing/2014/main" id="{D1AC156C-57BD-4141-BB6C-457B4D4B04F8}"/>
              </a:ext>
            </a:extLst>
          </p:cNvPr>
          <p:cNvCxnSpPr>
            <a:cxnSpLocks/>
          </p:cNvCxnSpPr>
          <p:nvPr userDrawn="1"/>
        </p:nvCxnSpPr>
        <p:spPr>
          <a:xfrm>
            <a:off x="3386427" y="6352709"/>
            <a:ext cx="387082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0" name="직선 연결선 359">
            <a:extLst>
              <a:ext uri="{FF2B5EF4-FFF2-40B4-BE49-F238E27FC236}">
                <a16:creationId xmlns:a16="http://schemas.microsoft.com/office/drawing/2014/main" id="{12CE67EF-7A87-49EC-B969-93C079486679}"/>
              </a:ext>
            </a:extLst>
          </p:cNvPr>
          <p:cNvCxnSpPr>
            <a:cxnSpLocks/>
          </p:cNvCxnSpPr>
          <p:nvPr userDrawn="1"/>
        </p:nvCxnSpPr>
        <p:spPr>
          <a:xfrm>
            <a:off x="7355837" y="6352053"/>
            <a:ext cx="236478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1" name="직선 연결선 360">
            <a:extLst>
              <a:ext uri="{FF2B5EF4-FFF2-40B4-BE49-F238E27FC236}">
                <a16:creationId xmlns:a16="http://schemas.microsoft.com/office/drawing/2014/main" id="{4BB81FEE-0F43-4E40-B9BD-76AB255C6029}"/>
              </a:ext>
            </a:extLst>
          </p:cNvPr>
          <p:cNvCxnSpPr>
            <a:cxnSpLocks/>
          </p:cNvCxnSpPr>
          <p:nvPr userDrawn="1"/>
        </p:nvCxnSpPr>
        <p:spPr>
          <a:xfrm>
            <a:off x="108558" y="6352709"/>
            <a:ext cx="31744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2" name="TextBox 361">
            <a:extLst>
              <a:ext uri="{FF2B5EF4-FFF2-40B4-BE49-F238E27FC236}">
                <a16:creationId xmlns:a16="http://schemas.microsoft.com/office/drawing/2014/main" id="{CB2D9042-18D7-458E-8F0D-49E477EF5B1C}"/>
              </a:ext>
            </a:extLst>
          </p:cNvPr>
          <p:cNvSpPr txBox="1"/>
          <p:nvPr userDrawn="1"/>
        </p:nvSpPr>
        <p:spPr>
          <a:xfrm>
            <a:off x="113817" y="6381328"/>
            <a:ext cx="1068529" cy="107722"/>
          </a:xfrm>
          <a:prstGeom prst="rect">
            <a:avLst/>
          </a:prstGeom>
          <a:noFill/>
        </p:spPr>
        <p:txBody>
          <a:bodyPr wrap="square" lIns="0" tIns="0" rIns="0" bIns="0" rtlCol="0">
            <a:spAutoFit/>
          </a:bodyPr>
          <a:lstStyle/>
          <a:p>
            <a:r>
              <a:rPr lang="ko-KR" altLang="en-US" sz="700" b="0" dirty="0">
                <a:latin typeface="원신한 Light" panose="020B0303000000000000" pitchFamily="50" charset="-127"/>
                <a:ea typeface="원신한 Light" panose="020B0303000000000000" pitchFamily="50" charset="-127"/>
                <a:cs typeface="Tahoma" panose="020B0604030504040204" pitchFamily="34" charset="0"/>
              </a:rPr>
              <a:t>자료</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a:t>
            </a:r>
            <a:r>
              <a:rPr lang="en-US" altLang="ko-KR" sz="700" b="0" dirty="0" err="1">
                <a:latin typeface="원신한 Light" panose="020B0303000000000000" pitchFamily="50" charset="-127"/>
                <a:ea typeface="원신한 Light" panose="020B0303000000000000" pitchFamily="50" charset="-127"/>
                <a:cs typeface="Tahoma" panose="020B0604030504040204" pitchFamily="34" charset="0"/>
              </a:rPr>
              <a:t>Naver</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Finance</a:t>
            </a:r>
            <a:endParaRPr lang="ko-KR" altLang="en-US" sz="700" b="0" dirty="0">
              <a:latin typeface="원신한 Light" panose="020B0303000000000000" pitchFamily="50" charset="-127"/>
              <a:ea typeface="원신한 Light" panose="020B0303000000000000" pitchFamily="50" charset="-127"/>
              <a:cs typeface="Tahoma" panose="020B0604030504040204" pitchFamily="34" charset="0"/>
            </a:endParaRPr>
          </a:p>
        </p:txBody>
      </p:sp>
      <p:sp>
        <p:nvSpPr>
          <p:cNvPr id="142" name="TextBox 141">
            <a:extLst>
              <a:ext uri="{FF2B5EF4-FFF2-40B4-BE49-F238E27FC236}">
                <a16:creationId xmlns:a16="http://schemas.microsoft.com/office/drawing/2014/main" id="{79231310-4B12-4F3F-A5BB-CCEF2C238FD9}"/>
              </a:ext>
            </a:extLst>
          </p:cNvPr>
          <p:cNvSpPr txBox="1"/>
          <p:nvPr userDrawn="1"/>
        </p:nvSpPr>
        <p:spPr>
          <a:xfrm>
            <a:off x="-774377" y="2415787"/>
            <a:ext cx="256925" cy="246221"/>
          </a:xfrm>
          <a:prstGeom prst="rect">
            <a:avLst/>
          </a:prstGeom>
          <a:noFill/>
        </p:spPr>
        <p:txBody>
          <a:bodyPr wrap="none" lIns="36000" rtlCol="0" anchor="ctr">
            <a:spAutoFit/>
          </a:bodyPr>
          <a:lstStyle/>
          <a:p>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a:t>
            </a:r>
          </a:p>
        </p:txBody>
      </p:sp>
      <p:sp>
        <p:nvSpPr>
          <p:cNvPr id="144" name="TextBox 143">
            <a:extLst>
              <a:ext uri="{FF2B5EF4-FFF2-40B4-BE49-F238E27FC236}">
                <a16:creationId xmlns:a16="http://schemas.microsoft.com/office/drawing/2014/main" id="{4720AFEE-8F90-4643-BD55-57A87A30A9C4}"/>
              </a:ext>
            </a:extLst>
          </p:cNvPr>
          <p:cNvSpPr txBox="1"/>
          <p:nvPr userDrawn="1"/>
        </p:nvSpPr>
        <p:spPr>
          <a:xfrm>
            <a:off x="-3146057" y="4784281"/>
            <a:ext cx="256925" cy="246221"/>
          </a:xfrm>
          <a:prstGeom prst="rect">
            <a:avLst/>
          </a:prstGeom>
          <a:noFill/>
        </p:spPr>
        <p:txBody>
          <a:bodyPr wrap="none" lIns="36000" rtlCol="0" anchor="ctr">
            <a:spAutoFit/>
          </a:bodyPr>
          <a:lstStyle/>
          <a:p>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a:t>
            </a:r>
          </a:p>
        </p:txBody>
      </p:sp>
    </p:spTree>
    <p:extLst>
      <p:ext uri="{BB962C8B-B14F-4D97-AF65-F5344CB8AC3E}">
        <p14:creationId xmlns:p14="http://schemas.microsoft.com/office/powerpoint/2010/main" val="1667588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141" name="직사각형 140">
            <a:extLst>
              <a:ext uri="{FF2B5EF4-FFF2-40B4-BE49-F238E27FC236}">
                <a16:creationId xmlns:a16="http://schemas.microsoft.com/office/drawing/2014/main" id="{6A941718-FE30-4979-AD87-4449FF6CE8D9}"/>
              </a:ext>
            </a:extLst>
          </p:cNvPr>
          <p:cNvSpPr/>
          <p:nvPr userDrawn="1"/>
        </p:nvSpPr>
        <p:spPr>
          <a:xfrm>
            <a:off x="6631386" y="2420541"/>
            <a:ext cx="3001565" cy="2177336"/>
          </a:xfrm>
          <a:prstGeom prst="rect">
            <a:avLst/>
          </a:prstGeom>
          <a:solidFill>
            <a:srgbClr val="A5A5A5">
              <a:lumMod val="20000"/>
              <a:lumOff val="80000"/>
            </a:srgbClr>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graphicFrame>
        <p:nvGraphicFramePr>
          <p:cNvPr id="143" name="표 5">
            <a:extLst>
              <a:ext uri="{FF2B5EF4-FFF2-40B4-BE49-F238E27FC236}">
                <a16:creationId xmlns:a16="http://schemas.microsoft.com/office/drawing/2014/main" id="{369FE063-467C-4243-B5D6-9A4F04AAB23D}"/>
              </a:ext>
            </a:extLst>
          </p:cNvPr>
          <p:cNvGraphicFramePr>
            <a:graphicFrameLocks noGrp="1"/>
          </p:cNvGraphicFramePr>
          <p:nvPr userDrawn="1">
            <p:extLst>
              <p:ext uri="{D42A27DB-BD31-4B8C-83A1-F6EECF244321}">
                <p14:modId xmlns:p14="http://schemas.microsoft.com/office/powerpoint/2010/main" val="116279708"/>
              </p:ext>
            </p:extLst>
          </p:nvPr>
        </p:nvGraphicFramePr>
        <p:xfrm>
          <a:off x="7090359" y="2591156"/>
          <a:ext cx="2330858" cy="1835157"/>
        </p:xfrm>
        <a:graphic>
          <a:graphicData uri="http://schemas.openxmlformats.org/drawingml/2006/table">
            <a:tbl>
              <a:tblPr firstRow="1" bandRow="1"/>
              <a:tblGrid>
                <a:gridCol w="618653">
                  <a:extLst>
                    <a:ext uri="{9D8B030D-6E8A-4147-A177-3AD203B41FA5}">
                      <a16:colId xmlns:a16="http://schemas.microsoft.com/office/drawing/2014/main" val="490126816"/>
                    </a:ext>
                  </a:extLst>
                </a:gridCol>
                <a:gridCol w="618653">
                  <a:extLst>
                    <a:ext uri="{9D8B030D-6E8A-4147-A177-3AD203B41FA5}">
                      <a16:colId xmlns:a16="http://schemas.microsoft.com/office/drawing/2014/main" val="1061314702"/>
                    </a:ext>
                  </a:extLst>
                </a:gridCol>
                <a:gridCol w="618653">
                  <a:extLst>
                    <a:ext uri="{9D8B030D-6E8A-4147-A177-3AD203B41FA5}">
                      <a16:colId xmlns:a16="http://schemas.microsoft.com/office/drawing/2014/main" val="3622059614"/>
                    </a:ext>
                  </a:extLst>
                </a:gridCol>
                <a:gridCol w="474899">
                  <a:extLst>
                    <a:ext uri="{9D8B030D-6E8A-4147-A177-3AD203B41FA5}">
                      <a16:colId xmlns:a16="http://schemas.microsoft.com/office/drawing/2014/main" val="1850201985"/>
                    </a:ext>
                  </a:extLst>
                </a:gridCol>
              </a:tblGrid>
              <a:tr h="292578">
                <a:tc>
                  <a:txBody>
                    <a:bodyPr/>
                    <a:lstStyle>
                      <a:lvl1pPr marL="0" algn="l" defTabSz="914400" rtl="0" eaLnBrk="1" latinLnBrk="1" hangingPunct="1">
                        <a:defRPr sz="1800" b="1" kern="1200">
                          <a:solidFill>
                            <a:schemeClr val="lt1"/>
                          </a:solidFill>
                          <a:latin typeface="맑은 고딕"/>
                        </a:defRPr>
                      </a:lvl1pPr>
                      <a:lvl2pPr marL="457200" algn="l" defTabSz="914400" rtl="0" eaLnBrk="1" latinLnBrk="1" hangingPunct="1">
                        <a:defRPr sz="1800" b="1" kern="1200">
                          <a:solidFill>
                            <a:schemeClr val="lt1"/>
                          </a:solidFill>
                          <a:latin typeface="맑은 고딕"/>
                        </a:defRPr>
                      </a:lvl2pPr>
                      <a:lvl3pPr marL="914400" algn="l" defTabSz="914400" rtl="0" eaLnBrk="1" latinLnBrk="1" hangingPunct="1">
                        <a:defRPr sz="1800" b="1" kern="1200">
                          <a:solidFill>
                            <a:schemeClr val="lt1"/>
                          </a:solidFill>
                          <a:latin typeface="맑은 고딕"/>
                        </a:defRPr>
                      </a:lvl3pPr>
                      <a:lvl4pPr marL="1371600" algn="l" defTabSz="914400" rtl="0" eaLnBrk="1" latinLnBrk="1" hangingPunct="1">
                        <a:defRPr sz="1800" b="1" kern="1200">
                          <a:solidFill>
                            <a:schemeClr val="lt1"/>
                          </a:solidFill>
                          <a:latin typeface="맑은 고딕"/>
                        </a:defRPr>
                      </a:lvl4pPr>
                      <a:lvl5pPr marL="1828800" algn="l" defTabSz="914400" rtl="0" eaLnBrk="1" latinLnBrk="1" hangingPunct="1">
                        <a:defRPr sz="1800" b="1" kern="1200">
                          <a:solidFill>
                            <a:schemeClr val="lt1"/>
                          </a:solidFill>
                          <a:latin typeface="맑은 고딕"/>
                        </a:defRPr>
                      </a:lvl5pPr>
                      <a:lvl6pPr marL="2286000" algn="l" defTabSz="914400" rtl="0" eaLnBrk="1" latinLnBrk="1" hangingPunct="1">
                        <a:defRPr sz="1800" b="1" kern="1200">
                          <a:solidFill>
                            <a:schemeClr val="lt1"/>
                          </a:solidFill>
                          <a:latin typeface="맑은 고딕"/>
                        </a:defRPr>
                      </a:lvl6pPr>
                      <a:lvl7pPr marL="2743200" algn="l" defTabSz="914400" rtl="0" eaLnBrk="1" latinLnBrk="1" hangingPunct="1">
                        <a:defRPr sz="1800" b="1" kern="1200">
                          <a:solidFill>
                            <a:schemeClr val="lt1"/>
                          </a:solidFill>
                          <a:latin typeface="맑은 고딕"/>
                        </a:defRPr>
                      </a:lvl7pPr>
                      <a:lvl8pPr marL="3200400" algn="l" defTabSz="914400" rtl="0" eaLnBrk="1" latinLnBrk="1" hangingPunct="1">
                        <a:defRPr sz="1800" b="1" kern="1200">
                          <a:solidFill>
                            <a:schemeClr val="lt1"/>
                          </a:solidFill>
                          <a:latin typeface="맑은 고딕"/>
                        </a:defRPr>
                      </a:lvl8pPr>
                      <a:lvl9pPr marL="3657600" algn="l" defTabSz="914400" rtl="0" eaLnBrk="1" latinLnBrk="1" hangingPunct="1">
                        <a:defRPr sz="1800" b="1" kern="1200">
                          <a:solidFill>
                            <a:schemeClr val="lt1"/>
                          </a:solidFill>
                          <a:latin typeface="맑은 고딕"/>
                        </a:defRPr>
                      </a:lvl9pPr>
                    </a:lstStyle>
                    <a:p>
                      <a:pPr algn="ctr" latinLnBrk="1"/>
                      <a:r>
                        <a:rPr lang="ko-KR" altLang="en-US" sz="1000" b="0" dirty="0">
                          <a:solidFill>
                            <a:schemeClr val="tx1">
                              <a:lumMod val="50000"/>
                              <a:lumOff val="50000"/>
                            </a:schemeClr>
                          </a:solidFill>
                          <a:latin typeface="원신한 Bold" panose="020B0803000000000000" pitchFamily="50" charset="-127"/>
                          <a:ea typeface="원신한 Bold" panose="020B0803000000000000" pitchFamily="50" charset="-127"/>
                        </a:rPr>
                        <a:t>소형</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맑은 고딕"/>
                        </a:defRPr>
                      </a:lvl1pPr>
                      <a:lvl2pPr marL="457200" algn="l" defTabSz="914400" rtl="0" eaLnBrk="1" latinLnBrk="1" hangingPunct="1">
                        <a:defRPr sz="1800" b="1" kern="1200">
                          <a:solidFill>
                            <a:schemeClr val="lt1"/>
                          </a:solidFill>
                          <a:latin typeface="맑은 고딕"/>
                        </a:defRPr>
                      </a:lvl2pPr>
                      <a:lvl3pPr marL="914400" algn="l" defTabSz="914400" rtl="0" eaLnBrk="1" latinLnBrk="1" hangingPunct="1">
                        <a:defRPr sz="1800" b="1" kern="1200">
                          <a:solidFill>
                            <a:schemeClr val="lt1"/>
                          </a:solidFill>
                          <a:latin typeface="맑은 고딕"/>
                        </a:defRPr>
                      </a:lvl3pPr>
                      <a:lvl4pPr marL="1371600" algn="l" defTabSz="914400" rtl="0" eaLnBrk="1" latinLnBrk="1" hangingPunct="1">
                        <a:defRPr sz="1800" b="1" kern="1200">
                          <a:solidFill>
                            <a:schemeClr val="lt1"/>
                          </a:solidFill>
                          <a:latin typeface="맑은 고딕"/>
                        </a:defRPr>
                      </a:lvl4pPr>
                      <a:lvl5pPr marL="1828800" algn="l" defTabSz="914400" rtl="0" eaLnBrk="1" latinLnBrk="1" hangingPunct="1">
                        <a:defRPr sz="1800" b="1" kern="1200">
                          <a:solidFill>
                            <a:schemeClr val="lt1"/>
                          </a:solidFill>
                          <a:latin typeface="맑은 고딕"/>
                        </a:defRPr>
                      </a:lvl5pPr>
                      <a:lvl6pPr marL="2286000" algn="l" defTabSz="914400" rtl="0" eaLnBrk="1" latinLnBrk="1" hangingPunct="1">
                        <a:defRPr sz="1800" b="1" kern="1200">
                          <a:solidFill>
                            <a:schemeClr val="lt1"/>
                          </a:solidFill>
                          <a:latin typeface="맑은 고딕"/>
                        </a:defRPr>
                      </a:lvl6pPr>
                      <a:lvl7pPr marL="2743200" algn="l" defTabSz="914400" rtl="0" eaLnBrk="1" latinLnBrk="1" hangingPunct="1">
                        <a:defRPr sz="1800" b="1" kern="1200">
                          <a:solidFill>
                            <a:schemeClr val="lt1"/>
                          </a:solidFill>
                          <a:latin typeface="맑은 고딕"/>
                        </a:defRPr>
                      </a:lvl7pPr>
                      <a:lvl8pPr marL="3200400" algn="l" defTabSz="914400" rtl="0" eaLnBrk="1" latinLnBrk="1" hangingPunct="1">
                        <a:defRPr sz="1800" b="1" kern="1200">
                          <a:solidFill>
                            <a:schemeClr val="lt1"/>
                          </a:solidFill>
                          <a:latin typeface="맑은 고딕"/>
                        </a:defRPr>
                      </a:lvl8pPr>
                      <a:lvl9pPr marL="3657600" algn="l" defTabSz="914400" rtl="0" eaLnBrk="1" latinLnBrk="1" hangingPunct="1">
                        <a:defRPr sz="1800" b="1" kern="1200">
                          <a:solidFill>
                            <a:schemeClr val="lt1"/>
                          </a:solidFill>
                          <a:latin typeface="맑은 고딕"/>
                        </a:defRPr>
                      </a:lvl9pPr>
                    </a:lstStyle>
                    <a:p>
                      <a:pPr algn="ctr" latinLnBrk="1"/>
                      <a:r>
                        <a:rPr lang="ko-KR" altLang="en-US" sz="1000" b="0" dirty="0">
                          <a:solidFill>
                            <a:schemeClr val="tx1">
                              <a:lumMod val="50000"/>
                              <a:lumOff val="50000"/>
                            </a:schemeClr>
                          </a:solidFill>
                          <a:latin typeface="원신한 Bold" panose="020B0803000000000000" pitchFamily="50" charset="-127"/>
                          <a:ea typeface="원신한 Bold" panose="020B0803000000000000" pitchFamily="50" charset="-127"/>
                        </a:rPr>
                        <a:t>중형</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맑은 고딕"/>
                        </a:defRPr>
                      </a:lvl1pPr>
                      <a:lvl2pPr marL="457200" algn="l" defTabSz="914400" rtl="0" eaLnBrk="1" latinLnBrk="1" hangingPunct="1">
                        <a:defRPr sz="1800" b="1" kern="1200">
                          <a:solidFill>
                            <a:schemeClr val="lt1"/>
                          </a:solidFill>
                          <a:latin typeface="맑은 고딕"/>
                        </a:defRPr>
                      </a:lvl2pPr>
                      <a:lvl3pPr marL="914400" algn="l" defTabSz="914400" rtl="0" eaLnBrk="1" latinLnBrk="1" hangingPunct="1">
                        <a:defRPr sz="1800" b="1" kern="1200">
                          <a:solidFill>
                            <a:schemeClr val="lt1"/>
                          </a:solidFill>
                          <a:latin typeface="맑은 고딕"/>
                        </a:defRPr>
                      </a:lvl3pPr>
                      <a:lvl4pPr marL="1371600" algn="l" defTabSz="914400" rtl="0" eaLnBrk="1" latinLnBrk="1" hangingPunct="1">
                        <a:defRPr sz="1800" b="1" kern="1200">
                          <a:solidFill>
                            <a:schemeClr val="lt1"/>
                          </a:solidFill>
                          <a:latin typeface="맑은 고딕"/>
                        </a:defRPr>
                      </a:lvl4pPr>
                      <a:lvl5pPr marL="1828800" algn="l" defTabSz="914400" rtl="0" eaLnBrk="1" latinLnBrk="1" hangingPunct="1">
                        <a:defRPr sz="1800" b="1" kern="1200">
                          <a:solidFill>
                            <a:schemeClr val="lt1"/>
                          </a:solidFill>
                          <a:latin typeface="맑은 고딕"/>
                        </a:defRPr>
                      </a:lvl5pPr>
                      <a:lvl6pPr marL="2286000" algn="l" defTabSz="914400" rtl="0" eaLnBrk="1" latinLnBrk="1" hangingPunct="1">
                        <a:defRPr sz="1800" b="1" kern="1200">
                          <a:solidFill>
                            <a:schemeClr val="lt1"/>
                          </a:solidFill>
                          <a:latin typeface="맑은 고딕"/>
                        </a:defRPr>
                      </a:lvl6pPr>
                      <a:lvl7pPr marL="2743200" algn="l" defTabSz="914400" rtl="0" eaLnBrk="1" latinLnBrk="1" hangingPunct="1">
                        <a:defRPr sz="1800" b="1" kern="1200">
                          <a:solidFill>
                            <a:schemeClr val="lt1"/>
                          </a:solidFill>
                          <a:latin typeface="맑은 고딕"/>
                        </a:defRPr>
                      </a:lvl7pPr>
                      <a:lvl8pPr marL="3200400" algn="l" defTabSz="914400" rtl="0" eaLnBrk="1" latinLnBrk="1" hangingPunct="1">
                        <a:defRPr sz="1800" b="1" kern="1200">
                          <a:solidFill>
                            <a:schemeClr val="lt1"/>
                          </a:solidFill>
                          <a:latin typeface="맑은 고딕"/>
                        </a:defRPr>
                      </a:lvl8pPr>
                      <a:lvl9pPr marL="3657600" algn="l" defTabSz="914400" rtl="0" eaLnBrk="1" latinLnBrk="1" hangingPunct="1">
                        <a:defRPr sz="1800" b="1" kern="1200">
                          <a:solidFill>
                            <a:schemeClr val="lt1"/>
                          </a:solidFill>
                          <a:latin typeface="맑은 고딕"/>
                        </a:defRPr>
                      </a:lvl9pPr>
                    </a:lstStyle>
                    <a:p>
                      <a:pPr algn="ctr" latinLnBrk="1"/>
                      <a:r>
                        <a:rPr lang="ko-KR" altLang="en-US" sz="1000" b="0" dirty="0">
                          <a:solidFill>
                            <a:schemeClr val="tx1">
                              <a:lumMod val="50000"/>
                              <a:lumOff val="50000"/>
                            </a:schemeClr>
                          </a:solidFill>
                          <a:latin typeface="원신한 Bold" panose="020B0803000000000000" pitchFamily="50" charset="-127"/>
                          <a:ea typeface="원신한 Bold" panose="020B0803000000000000" pitchFamily="50" charset="-127"/>
                        </a:rPr>
                        <a:t>대형</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b="1" kern="1200">
                          <a:solidFill>
                            <a:schemeClr val="lt1"/>
                          </a:solidFill>
                          <a:latin typeface="맑은 고딕"/>
                        </a:defRPr>
                      </a:lvl1pPr>
                      <a:lvl2pPr marL="457200" algn="l" defTabSz="914400" rtl="0" eaLnBrk="1" latinLnBrk="1" hangingPunct="1">
                        <a:defRPr sz="1800" b="1" kern="1200">
                          <a:solidFill>
                            <a:schemeClr val="lt1"/>
                          </a:solidFill>
                          <a:latin typeface="맑은 고딕"/>
                        </a:defRPr>
                      </a:lvl2pPr>
                      <a:lvl3pPr marL="914400" algn="l" defTabSz="914400" rtl="0" eaLnBrk="1" latinLnBrk="1" hangingPunct="1">
                        <a:defRPr sz="1800" b="1" kern="1200">
                          <a:solidFill>
                            <a:schemeClr val="lt1"/>
                          </a:solidFill>
                          <a:latin typeface="맑은 고딕"/>
                        </a:defRPr>
                      </a:lvl3pPr>
                      <a:lvl4pPr marL="1371600" algn="l" defTabSz="914400" rtl="0" eaLnBrk="1" latinLnBrk="1" hangingPunct="1">
                        <a:defRPr sz="1800" b="1" kern="1200">
                          <a:solidFill>
                            <a:schemeClr val="lt1"/>
                          </a:solidFill>
                          <a:latin typeface="맑은 고딕"/>
                        </a:defRPr>
                      </a:lvl4pPr>
                      <a:lvl5pPr marL="1828800" algn="l" defTabSz="914400" rtl="0" eaLnBrk="1" latinLnBrk="1" hangingPunct="1">
                        <a:defRPr sz="1800" b="1" kern="1200">
                          <a:solidFill>
                            <a:schemeClr val="lt1"/>
                          </a:solidFill>
                          <a:latin typeface="맑은 고딕"/>
                        </a:defRPr>
                      </a:lvl5pPr>
                      <a:lvl6pPr marL="2286000" algn="l" defTabSz="914400" rtl="0" eaLnBrk="1" latinLnBrk="1" hangingPunct="1">
                        <a:defRPr sz="1800" b="1" kern="1200">
                          <a:solidFill>
                            <a:schemeClr val="lt1"/>
                          </a:solidFill>
                          <a:latin typeface="맑은 고딕"/>
                        </a:defRPr>
                      </a:lvl6pPr>
                      <a:lvl7pPr marL="2743200" algn="l" defTabSz="914400" rtl="0" eaLnBrk="1" latinLnBrk="1" hangingPunct="1">
                        <a:defRPr sz="1800" b="1" kern="1200">
                          <a:solidFill>
                            <a:schemeClr val="lt1"/>
                          </a:solidFill>
                          <a:latin typeface="맑은 고딕"/>
                        </a:defRPr>
                      </a:lvl7pPr>
                      <a:lvl8pPr marL="3200400" algn="l" defTabSz="914400" rtl="0" eaLnBrk="1" latinLnBrk="1" hangingPunct="1">
                        <a:defRPr sz="1800" b="1" kern="1200">
                          <a:solidFill>
                            <a:schemeClr val="lt1"/>
                          </a:solidFill>
                          <a:latin typeface="맑은 고딕"/>
                        </a:defRPr>
                      </a:lvl8pPr>
                      <a:lvl9pPr marL="3657600" algn="l" defTabSz="914400" rtl="0" eaLnBrk="1" latinLnBrk="1" hangingPunct="1">
                        <a:defRPr sz="1800" b="1" kern="1200">
                          <a:solidFill>
                            <a:schemeClr val="lt1"/>
                          </a:solidFill>
                          <a:latin typeface="맑은 고딕"/>
                        </a:defRPr>
                      </a:lvl9pPr>
                    </a:lstStyle>
                    <a:p>
                      <a:pPr algn="ctr" latinLnBrk="1"/>
                      <a:endParaRPr lang="ko-KR" altLang="en-US" sz="1000" b="0"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2869039"/>
                  </a:ext>
                </a:extLst>
              </a:tr>
              <a:tr h="514193">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endParaRPr lang="ko-KR" altLang="en-US" sz="1200" b="0" dirty="0">
                        <a:solidFill>
                          <a:schemeClr val="tx1"/>
                        </a:solidFill>
                      </a:endParaRPr>
                    </a:p>
                  </a:txBody>
                  <a:tcPr>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endParaRPr lang="ko-KR" altLang="en-US" sz="1200" b="0" dirty="0">
                        <a:solidFill>
                          <a:schemeClr val="tx1"/>
                        </a:solidFill>
                      </a:endParaRPr>
                    </a:p>
                  </a:txBody>
                  <a:tcPr>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endParaRPr lang="ko-KR" altLang="en-US" sz="1200" b="0" dirty="0">
                        <a:solidFill>
                          <a:schemeClr val="tx1"/>
                        </a:solidFill>
                      </a:endParaRPr>
                    </a:p>
                  </a:txBody>
                  <a:tcPr>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ko-KR" altLang="en-US" sz="1000" b="0" dirty="0">
                          <a:solidFill>
                            <a:schemeClr val="tx1">
                              <a:lumMod val="50000"/>
                              <a:lumOff val="50000"/>
                            </a:schemeClr>
                          </a:solidFill>
                          <a:latin typeface="원신한 Bold" panose="020B0803000000000000" pitchFamily="50" charset="-127"/>
                          <a:ea typeface="원신한 Bold" panose="020B0803000000000000" pitchFamily="50" charset="-127"/>
                        </a:rPr>
                        <a:t>가치</a:t>
                      </a:r>
                    </a:p>
                  </a:txBody>
                  <a:tcPr anchor="ctr">
                    <a:lnL w="12700" cap="flat" cmpd="sng" algn="ctr">
                      <a:solidFill>
                        <a:srgbClr val="A5A5A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3583432"/>
                  </a:ext>
                </a:extLst>
              </a:tr>
              <a:tr h="514193">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endParaRPr lang="ko-KR" altLang="en-US" sz="1200" b="0" dirty="0">
                        <a:solidFill>
                          <a:schemeClr val="tx1"/>
                        </a:solidFill>
                      </a:endParaRPr>
                    </a:p>
                  </a:txBody>
                  <a:tcPr>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endParaRPr lang="ko-KR" altLang="en-US" sz="1200" b="0" dirty="0">
                        <a:solidFill>
                          <a:schemeClr val="tx1"/>
                        </a:solidFill>
                      </a:endParaRPr>
                    </a:p>
                  </a:txBody>
                  <a:tcPr>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endParaRPr lang="ko-KR" altLang="en-US" sz="1200" b="0" dirty="0">
                        <a:solidFill>
                          <a:schemeClr val="tx1"/>
                        </a:solidFill>
                      </a:endParaRPr>
                    </a:p>
                  </a:txBody>
                  <a:tcPr>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ko-KR" altLang="en-US" sz="1000" b="0" dirty="0">
                          <a:solidFill>
                            <a:schemeClr val="tx1">
                              <a:lumMod val="50000"/>
                              <a:lumOff val="50000"/>
                            </a:schemeClr>
                          </a:solidFill>
                          <a:latin typeface="원신한 Bold" panose="020B0803000000000000" pitchFamily="50" charset="-127"/>
                          <a:ea typeface="원신한 Bold" panose="020B0803000000000000" pitchFamily="50" charset="-127"/>
                        </a:rPr>
                        <a:t>혼합</a:t>
                      </a:r>
                    </a:p>
                  </a:txBody>
                  <a:tcPr anchor="ctr">
                    <a:lnL w="12700" cap="flat" cmpd="sng" algn="ctr">
                      <a:solidFill>
                        <a:srgbClr val="A5A5A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932530"/>
                  </a:ext>
                </a:extLst>
              </a:tr>
              <a:tr h="514193">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endParaRPr lang="ko-KR" altLang="en-US" sz="1200" b="0" dirty="0">
                        <a:solidFill>
                          <a:schemeClr val="tx1"/>
                        </a:solidFill>
                      </a:endParaRPr>
                    </a:p>
                  </a:txBody>
                  <a:tcPr>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endParaRPr lang="ko-KR" altLang="en-US" sz="1200" b="0" dirty="0">
                        <a:solidFill>
                          <a:schemeClr val="tx1"/>
                        </a:solidFill>
                      </a:endParaRPr>
                    </a:p>
                  </a:txBody>
                  <a:tcPr>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latinLnBrk="1"/>
                      <a:endParaRPr lang="ko-KR" altLang="en-US" sz="1200" b="0" dirty="0">
                        <a:solidFill>
                          <a:schemeClr val="tx1"/>
                        </a:solidFill>
                      </a:endParaRPr>
                    </a:p>
                  </a:txBody>
                  <a:tcPr>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1" hangingPunct="1">
                        <a:defRPr sz="1800" kern="1200">
                          <a:solidFill>
                            <a:schemeClr val="dk1"/>
                          </a:solidFill>
                          <a:latin typeface="맑은 고딕"/>
                        </a:defRPr>
                      </a:lvl1pPr>
                      <a:lvl2pPr marL="457200" algn="l" defTabSz="914400" rtl="0" eaLnBrk="1" latinLnBrk="1" hangingPunct="1">
                        <a:defRPr sz="1800" kern="1200">
                          <a:solidFill>
                            <a:schemeClr val="dk1"/>
                          </a:solidFill>
                          <a:latin typeface="맑은 고딕"/>
                        </a:defRPr>
                      </a:lvl2pPr>
                      <a:lvl3pPr marL="914400" algn="l" defTabSz="914400" rtl="0" eaLnBrk="1" latinLnBrk="1" hangingPunct="1">
                        <a:defRPr sz="1800" kern="1200">
                          <a:solidFill>
                            <a:schemeClr val="dk1"/>
                          </a:solidFill>
                          <a:latin typeface="맑은 고딕"/>
                        </a:defRPr>
                      </a:lvl3pPr>
                      <a:lvl4pPr marL="1371600" algn="l" defTabSz="914400" rtl="0" eaLnBrk="1" latinLnBrk="1" hangingPunct="1">
                        <a:defRPr sz="1800" kern="1200">
                          <a:solidFill>
                            <a:schemeClr val="dk1"/>
                          </a:solidFill>
                          <a:latin typeface="맑은 고딕"/>
                        </a:defRPr>
                      </a:lvl4pPr>
                      <a:lvl5pPr marL="1828800" algn="l" defTabSz="914400" rtl="0" eaLnBrk="1" latinLnBrk="1" hangingPunct="1">
                        <a:defRPr sz="1800" kern="1200">
                          <a:solidFill>
                            <a:schemeClr val="dk1"/>
                          </a:solidFill>
                          <a:latin typeface="맑은 고딕"/>
                        </a:defRPr>
                      </a:lvl5pPr>
                      <a:lvl6pPr marL="2286000" algn="l" defTabSz="914400" rtl="0" eaLnBrk="1" latinLnBrk="1" hangingPunct="1">
                        <a:defRPr sz="1800" kern="1200">
                          <a:solidFill>
                            <a:schemeClr val="dk1"/>
                          </a:solidFill>
                          <a:latin typeface="맑은 고딕"/>
                        </a:defRPr>
                      </a:lvl6pPr>
                      <a:lvl7pPr marL="2743200" algn="l" defTabSz="914400" rtl="0" eaLnBrk="1" latinLnBrk="1" hangingPunct="1">
                        <a:defRPr sz="1800" kern="1200">
                          <a:solidFill>
                            <a:schemeClr val="dk1"/>
                          </a:solidFill>
                          <a:latin typeface="맑은 고딕"/>
                        </a:defRPr>
                      </a:lvl7pPr>
                      <a:lvl8pPr marL="3200400" algn="l" defTabSz="914400" rtl="0" eaLnBrk="1" latinLnBrk="1" hangingPunct="1">
                        <a:defRPr sz="1800" kern="1200">
                          <a:solidFill>
                            <a:schemeClr val="dk1"/>
                          </a:solidFill>
                          <a:latin typeface="맑은 고딕"/>
                        </a:defRPr>
                      </a:lvl8pPr>
                      <a:lvl9pPr marL="3657600" algn="l" defTabSz="914400" rtl="0" eaLnBrk="1" latinLnBrk="1" hangingPunct="1">
                        <a:defRPr sz="1800" kern="1200">
                          <a:solidFill>
                            <a:schemeClr val="dk1"/>
                          </a:solidFill>
                          <a:latin typeface="맑은 고딕"/>
                        </a:defRPr>
                      </a:lvl9pPr>
                    </a:lstStyle>
                    <a:p>
                      <a:pPr algn="ctr" latinLnBrk="1"/>
                      <a:r>
                        <a:rPr lang="ko-KR" altLang="en-US" sz="1000" b="0" dirty="0">
                          <a:solidFill>
                            <a:schemeClr val="tx1">
                              <a:lumMod val="50000"/>
                              <a:lumOff val="50000"/>
                            </a:schemeClr>
                          </a:solidFill>
                          <a:latin typeface="원신한 Bold" panose="020B0803000000000000" pitchFamily="50" charset="-127"/>
                          <a:ea typeface="원신한 Bold" panose="020B0803000000000000" pitchFamily="50" charset="-127"/>
                        </a:rPr>
                        <a:t>성장</a:t>
                      </a:r>
                    </a:p>
                  </a:txBody>
                  <a:tcPr anchor="ctr">
                    <a:lnL w="12700" cap="flat" cmpd="sng" algn="ctr">
                      <a:solidFill>
                        <a:srgbClr val="A5A5A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6391844"/>
                  </a:ext>
                </a:extLst>
              </a:tr>
            </a:tbl>
          </a:graphicData>
        </a:graphic>
      </p:graphicFrame>
      <p:sp>
        <p:nvSpPr>
          <p:cNvPr id="139" name="모서리가 둥근 직사각형 138">
            <a:extLst>
              <a:ext uri="{FF2B5EF4-FFF2-40B4-BE49-F238E27FC236}">
                <a16:creationId xmlns:a16="http://schemas.microsoft.com/office/drawing/2014/main" id="{34C32876-F86B-4B3F-A885-C86C01CF2355}"/>
              </a:ext>
            </a:extLst>
          </p:cNvPr>
          <p:cNvSpPr/>
          <p:nvPr userDrawn="1"/>
        </p:nvSpPr>
        <p:spPr>
          <a:xfrm>
            <a:off x="108558" y="938984"/>
            <a:ext cx="6245783" cy="1108040"/>
          </a:xfrm>
          <a:prstGeom prst="roundRect">
            <a:avLst>
              <a:gd name="adj" fmla="val 10664"/>
            </a:avLst>
          </a:prstGeom>
          <a:solidFill>
            <a:srgbClr val="E6CB96">
              <a:lumMod val="20000"/>
              <a:lumOff val="80000"/>
            </a:srgbClr>
          </a:solidFill>
          <a:ln w="12700" cap="flat" cmpd="sng" algn="ctr">
            <a:solidFill>
              <a:srgbClr val="D3A243">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17" name="슬라이드 번호 개체 틀 16"/>
          <p:cNvSpPr>
            <a:spLocks noGrp="1"/>
          </p:cNvSpPr>
          <p:nvPr>
            <p:ph type="sldNum" sz="quarter" idx="18"/>
          </p:nvPr>
        </p:nvSpPr>
        <p:spPr>
          <a:xfrm>
            <a:off x="3797300" y="6491436"/>
            <a:ext cx="2311400" cy="365125"/>
          </a:xfrm>
          <a:prstGeom prst="rect">
            <a:avLst/>
          </a:prstGeom>
        </p:spPr>
        <p:txBody>
          <a:bodyPr anchor="ctr"/>
          <a:lstStyle>
            <a:lvl1pPr algn="ctr">
              <a:defRPr sz="1200" b="0">
                <a:solidFill>
                  <a:schemeClr val="tx1"/>
                </a:solidFill>
                <a:latin typeface="원신한 Light" panose="020B0303000000000000" pitchFamily="50" charset="-127"/>
                <a:ea typeface="원신한 Light" panose="020B0303000000000000" pitchFamily="50" charset="-127"/>
                <a:cs typeface="Tahoma" panose="020B0604030504040204" pitchFamily="34" charset="0"/>
              </a:defRPr>
            </a:lvl1pPr>
          </a:lstStyle>
          <a:p>
            <a:r>
              <a:rPr lang="en-US" altLang="ko-KR"/>
              <a:t>- </a:t>
            </a:r>
            <a:fld id="{72B3219B-C384-44BD-BDAC-79EBF44E6C1F}" type="slidenum">
              <a:rPr lang="ko-KR" altLang="en-US" smtClean="0"/>
              <a:pPr/>
              <a:t>‹#›</a:t>
            </a:fld>
            <a:r>
              <a:rPr lang="ko-KR" altLang="en-US"/>
              <a:t> </a:t>
            </a:r>
            <a:r>
              <a:rPr lang="en-US" altLang="ko-KR"/>
              <a:t>-</a:t>
            </a:r>
            <a:endParaRPr lang="ko-KR" altLang="en-US" dirty="0"/>
          </a:p>
        </p:txBody>
      </p:sp>
      <p:sp>
        <p:nvSpPr>
          <p:cNvPr id="65" name="0"/>
          <p:cNvSpPr>
            <a:spLocks noGrp="1"/>
          </p:cNvSpPr>
          <p:nvPr>
            <p:ph type="body" sz="quarter" idx="13" hasCustomPrompt="1"/>
          </p:nvPr>
        </p:nvSpPr>
        <p:spPr>
          <a:xfrm>
            <a:off x="146694" y="356926"/>
            <a:ext cx="1853978" cy="369332"/>
          </a:xfrm>
        </p:spPr>
        <p:txBody>
          <a:bodyPr wrap="square" tIns="0" bIns="0" anchor="ctr">
            <a:spAutoFit/>
          </a:bodyPr>
          <a:lstStyle>
            <a:lvl1pPr marL="0" indent="0">
              <a:buNone/>
              <a:defRPr lang="ko-KR" altLang="en-US" sz="2400" b="0" kern="1200" dirty="0">
                <a:solidFill>
                  <a:srgbClr val="BF9000"/>
                </a:solidFill>
                <a:latin typeface="원신한 Bold" panose="020B0803000000000000" pitchFamily="50" charset="-127"/>
                <a:ea typeface="원신한 Bold" panose="020B0803000000000000" pitchFamily="50" charset="-127"/>
                <a:cs typeface="Arial" panose="020B0604020202020204" pitchFamily="34" charset="0"/>
              </a:defRPr>
            </a:lvl1pPr>
          </a:lstStyle>
          <a:p>
            <a:pPr lvl="0"/>
            <a:r>
              <a:rPr lang="en-US" altLang="ko-KR" dirty="0"/>
              <a:t>SYMB (0)</a:t>
            </a:r>
            <a:endParaRPr lang="ko-KR" altLang="en-US" dirty="0"/>
          </a:p>
        </p:txBody>
      </p:sp>
      <p:sp>
        <p:nvSpPr>
          <p:cNvPr id="66" name="1"/>
          <p:cNvSpPr>
            <a:spLocks noGrp="1"/>
          </p:cNvSpPr>
          <p:nvPr>
            <p:ph type="body" sz="quarter" idx="14" hasCustomPrompt="1"/>
          </p:nvPr>
        </p:nvSpPr>
        <p:spPr>
          <a:xfrm>
            <a:off x="1584558" y="378480"/>
            <a:ext cx="6552728" cy="369332"/>
          </a:xfrm>
        </p:spPr>
        <p:txBody>
          <a:bodyPr wrap="square" tIns="0" bIns="0" anchor="ctr">
            <a:spAutoFit/>
          </a:bodyPr>
          <a:lstStyle>
            <a:lvl1pPr marL="0" indent="0">
              <a:buNone/>
              <a:defRPr lang="ko-KR" altLang="en-US" sz="2400" b="0" kern="1200" dirty="0">
                <a:solidFill>
                  <a:schemeClr val="bg1"/>
                </a:solidFill>
                <a:latin typeface="원신한 Medium" panose="020B0603000000000000" pitchFamily="50" charset="-127"/>
                <a:ea typeface="원신한 Medium" panose="020B0603000000000000" pitchFamily="50" charset="-127"/>
                <a:cs typeface="Tahoma" panose="020B060403050404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ltLang="ko-KR" dirty="0"/>
              <a:t>ETF full name (1)</a:t>
            </a:r>
            <a:endParaRPr lang="ko-KR" altLang="en-US" dirty="0"/>
          </a:p>
        </p:txBody>
      </p:sp>
      <p:sp>
        <p:nvSpPr>
          <p:cNvPr id="67" name="2"/>
          <p:cNvSpPr>
            <a:spLocks noGrp="1"/>
          </p:cNvSpPr>
          <p:nvPr>
            <p:ph type="body" sz="quarter" idx="15" hasCustomPrompt="1"/>
          </p:nvPr>
        </p:nvSpPr>
        <p:spPr>
          <a:xfrm>
            <a:off x="-2901587" y="4110396"/>
            <a:ext cx="2531462" cy="276999"/>
          </a:xfrm>
        </p:spPr>
        <p:txBody>
          <a:bodyPr wrap="none" tIns="0" bIns="0" anchor="ctr">
            <a:spAutoFit/>
          </a:bodyPr>
          <a:lstStyle>
            <a:lvl1pPr marL="0" indent="0">
              <a:buNone/>
              <a:defRPr lang="ko-KR" altLang="en-US" sz="1800" b="0" kern="1200" dirty="0">
                <a:solidFill>
                  <a:schemeClr val="tx1">
                    <a:lumMod val="50000"/>
                    <a:lumOff val="50000"/>
                  </a:schemeClr>
                </a:solidFill>
                <a:latin typeface="원신한 Medium" panose="020B0603000000000000" pitchFamily="50" charset="-127"/>
                <a:ea typeface="원신한 Medium" panose="020B0603000000000000" pitchFamily="50" charset="-127"/>
                <a:cs typeface="Tahoma" panose="020B060403050404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ltLang="ko-KR" dirty="0"/>
              <a:t>Benchmark Index (2)</a:t>
            </a:r>
            <a:endParaRPr lang="ko-KR" altLang="en-US" dirty="0"/>
          </a:p>
        </p:txBody>
      </p:sp>
      <p:sp>
        <p:nvSpPr>
          <p:cNvPr id="68" name="3"/>
          <p:cNvSpPr>
            <a:spLocks noGrp="1"/>
          </p:cNvSpPr>
          <p:nvPr>
            <p:ph type="body" sz="quarter" idx="19" hasCustomPrompt="1"/>
          </p:nvPr>
        </p:nvSpPr>
        <p:spPr>
          <a:xfrm>
            <a:off x="178664" y="1008289"/>
            <a:ext cx="6070480" cy="971302"/>
          </a:xfrm>
        </p:spPr>
        <p:txBody>
          <a:bodyPr tIns="90000" anchor="t">
            <a:normAutofit/>
          </a:bodyPr>
          <a:lstStyle>
            <a:lvl1pPr marL="0" indent="0" algn="just" latinLnBrk="0" hangingPunct="0">
              <a:buNone/>
              <a:defRPr sz="1200" b="0">
                <a:latin typeface="원신한 Light" panose="020B0303000000000000" pitchFamily="50" charset="-127"/>
                <a:ea typeface="원신한 Light" panose="020B0303000000000000" pitchFamily="50" charset="-127"/>
                <a:cs typeface="Tahoma" panose="020B060403050404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ltLang="ko-KR" dirty="0"/>
              <a:t>Description (3)</a:t>
            </a:r>
          </a:p>
        </p:txBody>
      </p:sp>
      <p:sp>
        <p:nvSpPr>
          <p:cNvPr id="69" name="4"/>
          <p:cNvSpPr>
            <a:spLocks noGrp="1"/>
          </p:cNvSpPr>
          <p:nvPr>
            <p:ph type="tbl" sz="quarter" idx="20" hasCustomPrompt="1"/>
          </p:nvPr>
        </p:nvSpPr>
        <p:spPr>
          <a:xfrm>
            <a:off x="6749504" y="397569"/>
            <a:ext cx="2952000" cy="1735576"/>
          </a:xfrm>
        </p:spPr>
        <p:txBody>
          <a:bodyPr>
            <a:normAutofit/>
          </a:bodyPr>
          <a:lstStyle>
            <a:lvl1pPr marL="0" indent="0">
              <a:buNone/>
              <a:defRPr sz="1200" b="0">
                <a:latin typeface="원신한 Light" panose="020B0303000000000000" pitchFamily="50" charset="-127"/>
                <a:ea typeface="원신한 Light" panose="020B0303000000000000" pitchFamily="50" charset="-127"/>
                <a:cs typeface="Tahoma" panose="020B0604030504040204" pitchFamily="34" charset="0"/>
              </a:defRPr>
            </a:lvl1pPr>
          </a:lstStyle>
          <a:p>
            <a:r>
              <a:rPr lang="en-US" altLang="ko-KR" dirty="0"/>
              <a:t>Summary Table (4)</a:t>
            </a:r>
          </a:p>
        </p:txBody>
      </p:sp>
      <p:sp>
        <p:nvSpPr>
          <p:cNvPr id="70" name="5"/>
          <p:cNvSpPr>
            <a:spLocks noGrp="1"/>
          </p:cNvSpPr>
          <p:nvPr>
            <p:ph type="tbl" sz="quarter" idx="30" hasCustomPrompt="1"/>
          </p:nvPr>
        </p:nvSpPr>
        <p:spPr>
          <a:xfrm>
            <a:off x="108558" y="2676909"/>
            <a:ext cx="2952000" cy="1871385"/>
          </a:xfrm>
        </p:spPr>
        <p:txBody>
          <a:bodyPr>
            <a:normAutofit/>
          </a:bodyPr>
          <a:lstStyle>
            <a:lvl1pPr marL="0" indent="0">
              <a:buNone/>
              <a:defRPr sz="1200" b="0">
                <a:latin typeface="원신한 Light" panose="020B0303000000000000" pitchFamily="50" charset="-127"/>
                <a:ea typeface="원신한 Light" panose="020B0303000000000000" pitchFamily="50" charset="-127"/>
                <a:cs typeface="Tahoma" panose="020B0604030504040204" pitchFamily="34" charset="0"/>
              </a:defRPr>
            </a:lvl1pPr>
          </a:lstStyle>
          <a:p>
            <a:r>
              <a:rPr lang="ko-KR" altLang="en-US" dirty="0"/>
              <a:t>편입 상위 </a:t>
            </a:r>
            <a:r>
              <a:rPr lang="en-US" altLang="ko-KR" dirty="0"/>
              <a:t>10 </a:t>
            </a:r>
            <a:r>
              <a:rPr lang="ko-KR" altLang="en-US" dirty="0"/>
              <a:t>종목</a:t>
            </a:r>
            <a:r>
              <a:rPr lang="en-US" altLang="ko-KR" dirty="0"/>
              <a:t> (5)</a:t>
            </a:r>
          </a:p>
        </p:txBody>
      </p:sp>
      <p:sp>
        <p:nvSpPr>
          <p:cNvPr id="71" name="6"/>
          <p:cNvSpPr>
            <a:spLocks noGrp="1"/>
          </p:cNvSpPr>
          <p:nvPr>
            <p:ph type="pic" sz="quarter" idx="21" hasCustomPrompt="1"/>
          </p:nvPr>
        </p:nvSpPr>
        <p:spPr>
          <a:xfrm>
            <a:off x="108558" y="5065439"/>
            <a:ext cx="3174346" cy="1260000"/>
          </a:xfrm>
        </p:spPr>
        <p:txBody>
          <a:bodyPr>
            <a:normAutofit/>
          </a:bodyPr>
          <a:lstStyle>
            <a:lvl1pPr marL="0" indent="0">
              <a:buNone/>
              <a:defRPr sz="1200" b="0" baseline="0">
                <a:latin typeface="맑은 고딕" panose="020B0503020000020004" pitchFamily="50" charset="-127"/>
                <a:ea typeface="맑은 고딕" panose="020B0503020000020004" pitchFamily="50" charset="-127"/>
                <a:cs typeface="Tahoma" panose="020B0604030504040204" pitchFamily="34" charset="0"/>
              </a:defRPr>
            </a:lvl1pPr>
          </a:lstStyle>
          <a:p>
            <a:r>
              <a:rPr lang="en-US" altLang="ko-KR" dirty="0"/>
              <a:t>Historical Price (6)</a:t>
            </a:r>
            <a:endParaRPr lang="ko-KR" altLang="en-US" dirty="0"/>
          </a:p>
        </p:txBody>
      </p:sp>
      <p:sp>
        <p:nvSpPr>
          <p:cNvPr id="72" name="7"/>
          <p:cNvSpPr>
            <a:spLocks noGrp="1"/>
          </p:cNvSpPr>
          <p:nvPr>
            <p:ph type="body" sz="quarter" idx="22" hasCustomPrompt="1"/>
          </p:nvPr>
        </p:nvSpPr>
        <p:spPr>
          <a:xfrm>
            <a:off x="7358603" y="4802903"/>
            <a:ext cx="2359252" cy="216000"/>
          </a:xfrm>
        </p:spPr>
        <p:txBody>
          <a:bodyPr lIns="36000" anchor="ctr">
            <a:noAutofit/>
          </a:bodyPr>
          <a:lstStyle>
            <a:lvl1pPr marL="0" indent="0">
              <a:buNone/>
              <a:defRPr sz="1000" b="0">
                <a:latin typeface="원신한 Medium" panose="020B0603000000000000" pitchFamily="50" charset="-127"/>
                <a:ea typeface="원신한 Medium" panose="020B0603000000000000" pitchFamily="50" charset="-127"/>
                <a:cs typeface="Tahoma" panose="020B060403050404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dirty="0"/>
              <a:t>Title1 (7)</a:t>
            </a:r>
            <a:endParaRPr lang="ko-KR" altLang="en-US" dirty="0"/>
          </a:p>
        </p:txBody>
      </p:sp>
      <p:sp>
        <p:nvSpPr>
          <p:cNvPr id="73" name="8"/>
          <p:cNvSpPr>
            <a:spLocks noGrp="1"/>
          </p:cNvSpPr>
          <p:nvPr>
            <p:ph type="pic" sz="quarter" idx="23" hasCustomPrompt="1"/>
          </p:nvPr>
        </p:nvSpPr>
        <p:spPr>
          <a:xfrm>
            <a:off x="7358603" y="5062852"/>
            <a:ext cx="2359252" cy="1260000"/>
          </a:xfrm>
          <a:noFill/>
        </p:spPr>
        <p:txBody>
          <a:bodyPr>
            <a:normAutofit/>
          </a:bodyPr>
          <a:lstStyle>
            <a:lvl1pPr marL="0" indent="0">
              <a:buNone/>
              <a:defRPr sz="1200" b="0">
                <a:latin typeface="맑은 고딕" panose="020B0503020000020004" pitchFamily="50" charset="-127"/>
                <a:ea typeface="맑은 고딕" panose="020B0503020000020004" pitchFamily="50" charset="-127"/>
                <a:cs typeface="Tahoma" panose="020B0604030504040204" pitchFamily="34" charset="0"/>
              </a:defRPr>
            </a:lvl1pPr>
          </a:lstStyle>
          <a:p>
            <a:r>
              <a:rPr lang="en-US" altLang="ko-KR" dirty="0"/>
              <a:t>Chart1 (8)</a:t>
            </a:r>
            <a:endParaRPr lang="ko-KR" altLang="en-US" dirty="0"/>
          </a:p>
        </p:txBody>
      </p:sp>
      <p:sp>
        <p:nvSpPr>
          <p:cNvPr id="74" name="9"/>
          <p:cNvSpPr>
            <a:spLocks noGrp="1"/>
          </p:cNvSpPr>
          <p:nvPr>
            <p:ph type="body" sz="quarter" idx="24" hasCustomPrompt="1"/>
          </p:nvPr>
        </p:nvSpPr>
        <p:spPr>
          <a:xfrm>
            <a:off x="-2751856" y="4539951"/>
            <a:ext cx="2232000" cy="216000"/>
          </a:xfrm>
        </p:spPr>
        <p:txBody>
          <a:bodyPr lIns="36000" anchor="ctr">
            <a:noAutofit/>
          </a:bodyPr>
          <a:lstStyle>
            <a:lvl1pPr marL="0" indent="0">
              <a:buNone/>
              <a:defRPr sz="1000" b="0">
                <a:latin typeface="원신한 Medium" panose="020B0603000000000000" pitchFamily="50" charset="-127"/>
                <a:ea typeface="원신한 Medium" panose="020B0603000000000000" pitchFamily="50" charset="-127"/>
                <a:cs typeface="Tahoma" panose="020B060403050404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dirty="0"/>
              <a:t>Title2 (9)</a:t>
            </a:r>
            <a:endParaRPr lang="ko-KR" altLang="en-US" dirty="0"/>
          </a:p>
        </p:txBody>
      </p:sp>
      <p:sp>
        <p:nvSpPr>
          <p:cNvPr id="75" name="10"/>
          <p:cNvSpPr>
            <a:spLocks noGrp="1"/>
          </p:cNvSpPr>
          <p:nvPr>
            <p:ph type="pic" sz="quarter" idx="25" hasCustomPrompt="1"/>
          </p:nvPr>
        </p:nvSpPr>
        <p:spPr>
          <a:xfrm>
            <a:off x="-2751856" y="4861229"/>
            <a:ext cx="2232000" cy="1440000"/>
          </a:xfrm>
        </p:spPr>
        <p:txBody>
          <a:bodyPr>
            <a:normAutofit/>
          </a:bodyPr>
          <a:lstStyle>
            <a:lvl1pPr marL="0" indent="0">
              <a:buNone/>
              <a:defRPr sz="1200" b="0">
                <a:latin typeface="맑은 고딕" panose="020B0503020000020004" pitchFamily="50" charset="-127"/>
                <a:ea typeface="맑은 고딕" panose="020B0503020000020004" pitchFamily="50" charset="-127"/>
                <a:cs typeface="Tahoma" panose="020B0604030504040204" pitchFamily="34" charset="0"/>
              </a:defRPr>
            </a:lvl1pPr>
          </a:lstStyle>
          <a:p>
            <a:r>
              <a:rPr lang="en-US" altLang="ko-KR" dirty="0"/>
              <a:t>Chart2 (10)</a:t>
            </a:r>
            <a:endParaRPr lang="ko-KR" altLang="en-US" dirty="0"/>
          </a:p>
        </p:txBody>
      </p:sp>
      <p:sp>
        <p:nvSpPr>
          <p:cNvPr id="76" name="11"/>
          <p:cNvSpPr>
            <a:spLocks noGrp="1"/>
          </p:cNvSpPr>
          <p:nvPr>
            <p:ph type="body" sz="quarter" idx="26" hasCustomPrompt="1"/>
          </p:nvPr>
        </p:nvSpPr>
        <p:spPr>
          <a:xfrm>
            <a:off x="3462505" y="2423269"/>
            <a:ext cx="2891836" cy="216000"/>
          </a:xfrm>
        </p:spPr>
        <p:txBody>
          <a:bodyPr lIns="36000" anchor="ctr">
            <a:noAutofit/>
          </a:bodyPr>
          <a:lstStyle>
            <a:lvl1pPr marL="0" indent="0">
              <a:buNone/>
              <a:defRPr sz="1000" b="0">
                <a:latin typeface="원신한 Medium" panose="020B0603000000000000" pitchFamily="50" charset="-127"/>
                <a:ea typeface="원신한 Medium" panose="020B0603000000000000" pitchFamily="50" charset="-127"/>
                <a:cs typeface="Tahoma" panose="020B060403050404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dirty="0"/>
              <a:t>Title3 (11)</a:t>
            </a:r>
            <a:endParaRPr lang="ko-KR" altLang="en-US" dirty="0"/>
          </a:p>
        </p:txBody>
      </p:sp>
      <p:sp>
        <p:nvSpPr>
          <p:cNvPr id="77" name="12"/>
          <p:cNvSpPr>
            <a:spLocks noGrp="1"/>
          </p:cNvSpPr>
          <p:nvPr>
            <p:ph type="pic" sz="quarter" idx="27" hasCustomPrompt="1"/>
          </p:nvPr>
        </p:nvSpPr>
        <p:spPr>
          <a:xfrm>
            <a:off x="3462505" y="2668567"/>
            <a:ext cx="2891836" cy="1871384"/>
          </a:xfrm>
        </p:spPr>
        <p:txBody>
          <a:bodyPr>
            <a:normAutofit/>
          </a:bodyPr>
          <a:lstStyle>
            <a:lvl1pPr marL="0" indent="0">
              <a:buNone/>
              <a:defRPr sz="1200" b="0">
                <a:latin typeface="맑은 고딕" panose="020B0503020000020004" pitchFamily="50" charset="-127"/>
                <a:ea typeface="맑은 고딕" panose="020B0503020000020004" pitchFamily="50" charset="-127"/>
                <a:cs typeface="Tahoma" panose="020B0604030504040204" pitchFamily="34" charset="0"/>
              </a:defRPr>
            </a:lvl1pPr>
          </a:lstStyle>
          <a:p>
            <a:r>
              <a:rPr lang="en-US" altLang="ko-KR" dirty="0"/>
              <a:t>Chart3 (12)</a:t>
            </a:r>
            <a:endParaRPr lang="ko-KR" altLang="en-US" dirty="0"/>
          </a:p>
        </p:txBody>
      </p:sp>
      <p:sp>
        <p:nvSpPr>
          <p:cNvPr id="78" name="13"/>
          <p:cNvSpPr>
            <a:spLocks noGrp="1"/>
          </p:cNvSpPr>
          <p:nvPr>
            <p:ph type="body" sz="quarter" idx="28" hasCustomPrompt="1"/>
          </p:nvPr>
        </p:nvSpPr>
        <p:spPr>
          <a:xfrm>
            <a:off x="-3111856" y="1645629"/>
            <a:ext cx="2951999" cy="216000"/>
          </a:xfrm>
        </p:spPr>
        <p:txBody>
          <a:bodyPr lIns="36000" anchor="ctr">
            <a:noAutofit/>
          </a:bodyPr>
          <a:lstStyle>
            <a:lvl1pPr marL="0" indent="0">
              <a:buNone/>
              <a:defRPr lang="ko-KR" altLang="en-US" sz="1000" b="0" kern="1200" dirty="0">
                <a:solidFill>
                  <a:schemeClr val="tx1"/>
                </a:solidFill>
                <a:latin typeface="원신한 Medium" panose="020B0603000000000000" pitchFamily="50" charset="-127"/>
                <a:ea typeface="원신한 Medium" panose="020B0603000000000000" pitchFamily="50" charset="-127"/>
                <a:cs typeface="Tahoma" panose="020B060403050404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marL="0" lvl="0" indent="0" algn="l" defTabSz="914400" rtl="0" eaLnBrk="1" latinLnBrk="1" hangingPunct="1">
              <a:spcBef>
                <a:spcPct val="20000"/>
              </a:spcBef>
              <a:buFont typeface="Arial" panose="020B0604020202020204" pitchFamily="34" charset="0"/>
              <a:buNone/>
            </a:pPr>
            <a:r>
              <a:rPr lang="en-US" altLang="ko-KR" dirty="0"/>
              <a:t>Title4 (13)</a:t>
            </a:r>
            <a:endParaRPr lang="ko-KR" altLang="en-US" dirty="0"/>
          </a:p>
        </p:txBody>
      </p:sp>
      <p:sp>
        <p:nvSpPr>
          <p:cNvPr id="79" name="14"/>
          <p:cNvSpPr>
            <a:spLocks noGrp="1"/>
          </p:cNvSpPr>
          <p:nvPr>
            <p:ph type="pic" sz="quarter" idx="29" hasCustomPrompt="1"/>
          </p:nvPr>
        </p:nvSpPr>
        <p:spPr>
          <a:xfrm>
            <a:off x="-3146057" y="1887067"/>
            <a:ext cx="2951999" cy="1869054"/>
          </a:xfrm>
        </p:spPr>
        <p:txBody>
          <a:bodyPr>
            <a:normAutofit/>
          </a:bodyPr>
          <a:lstStyle>
            <a:lvl1pPr marL="0" indent="0">
              <a:buNone/>
              <a:defRPr sz="1200" b="0">
                <a:latin typeface="맑은 고딕" panose="020B0503020000020004" pitchFamily="50" charset="-127"/>
                <a:ea typeface="맑은 고딕" panose="020B0503020000020004" pitchFamily="50" charset="-127"/>
                <a:cs typeface="Tahoma" panose="020B0604030504040204" pitchFamily="34" charset="0"/>
              </a:defRPr>
            </a:lvl1pPr>
          </a:lstStyle>
          <a:p>
            <a:r>
              <a:rPr lang="en-US" altLang="ko-KR" dirty="0"/>
              <a:t>Chart4 (14)</a:t>
            </a:r>
            <a:endParaRPr lang="ko-KR" altLang="en-US" dirty="0"/>
          </a:p>
        </p:txBody>
      </p:sp>
      <p:sp>
        <p:nvSpPr>
          <p:cNvPr id="80" name="TextBox 79"/>
          <p:cNvSpPr txBox="1"/>
          <p:nvPr userDrawn="1"/>
        </p:nvSpPr>
        <p:spPr>
          <a:xfrm>
            <a:off x="6739639" y="118571"/>
            <a:ext cx="885302" cy="246221"/>
          </a:xfrm>
          <a:prstGeom prst="rect">
            <a:avLst/>
          </a:prstGeom>
          <a:noFill/>
        </p:spPr>
        <p:txBody>
          <a:bodyPr wrap="none" lIns="36000" rtlCol="0" anchor="ctr">
            <a:spAutoFit/>
          </a:bodyPr>
          <a:lstStyle/>
          <a:p>
            <a:r>
              <a:rPr lang="en-US" altLang="ko-KR" sz="1000" b="0" dirty="0">
                <a:latin typeface="원신한 Medium" panose="020B0603000000000000" pitchFamily="50" charset="-127"/>
                <a:ea typeface="원신한 Medium" panose="020B0603000000000000" pitchFamily="50" charset="-127"/>
                <a:cs typeface="Tahoma" panose="020B0604030504040204" pitchFamily="34" charset="0"/>
              </a:rPr>
              <a:t>ETF </a:t>
            </a:r>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기본정보</a:t>
            </a:r>
          </a:p>
        </p:txBody>
      </p:sp>
      <p:sp>
        <p:nvSpPr>
          <p:cNvPr id="88" name="TextBox 87"/>
          <p:cNvSpPr txBox="1"/>
          <p:nvPr userDrawn="1"/>
        </p:nvSpPr>
        <p:spPr>
          <a:xfrm>
            <a:off x="114277" y="2420540"/>
            <a:ext cx="1358188" cy="246221"/>
          </a:xfrm>
          <a:prstGeom prst="rect">
            <a:avLst/>
          </a:prstGeom>
          <a:noFill/>
        </p:spPr>
        <p:txBody>
          <a:bodyPr wrap="none" lIns="36000" rtlCol="0" anchor="ctr">
            <a:spAutoFit/>
          </a:bodyPr>
          <a:lstStyle/>
          <a:p>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편입 상위 </a:t>
            </a:r>
            <a:r>
              <a:rPr lang="en-US" altLang="ko-KR" sz="1000" b="0" dirty="0">
                <a:latin typeface="원신한 Medium" panose="020B0603000000000000" pitchFamily="50" charset="-127"/>
                <a:ea typeface="원신한 Medium" panose="020B0603000000000000" pitchFamily="50" charset="-127"/>
                <a:cs typeface="Tahoma" panose="020B0604030504040204" pitchFamily="34" charset="0"/>
              </a:rPr>
              <a:t>10</a:t>
            </a:r>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종목 </a:t>
            </a:r>
            <a:r>
              <a:rPr lang="en-US" altLang="ko-KR" sz="1000" b="0" dirty="0">
                <a:latin typeface="원신한 Medium" panose="020B0603000000000000" pitchFamily="50" charset="-127"/>
                <a:ea typeface="원신한 Medium" panose="020B0603000000000000" pitchFamily="50" charset="-127"/>
                <a:cs typeface="Tahoma" panose="020B0604030504040204" pitchFamily="34" charset="0"/>
              </a:rPr>
              <a:t>(%)</a:t>
            </a:r>
            <a:endParaRPr lang="ko-KR" altLang="en-US" sz="1000" b="0" dirty="0">
              <a:latin typeface="원신한 Medium" panose="020B0603000000000000" pitchFamily="50" charset="-127"/>
              <a:ea typeface="원신한 Medium" panose="020B0603000000000000" pitchFamily="50" charset="-127"/>
              <a:cs typeface="Tahoma" panose="020B0604030504040204" pitchFamily="34" charset="0"/>
            </a:endParaRPr>
          </a:p>
        </p:txBody>
      </p:sp>
      <p:sp>
        <p:nvSpPr>
          <p:cNvPr id="89" name="TextBox 88"/>
          <p:cNvSpPr txBox="1"/>
          <p:nvPr userDrawn="1"/>
        </p:nvSpPr>
        <p:spPr>
          <a:xfrm>
            <a:off x="112517" y="4799073"/>
            <a:ext cx="641645" cy="246221"/>
          </a:xfrm>
          <a:prstGeom prst="rect">
            <a:avLst/>
          </a:prstGeom>
          <a:noFill/>
        </p:spPr>
        <p:txBody>
          <a:bodyPr wrap="none" lIns="36000" rtlCol="0" anchor="ctr">
            <a:spAutoFit/>
          </a:bodyPr>
          <a:lstStyle/>
          <a:p>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가격추이</a:t>
            </a:r>
          </a:p>
        </p:txBody>
      </p:sp>
      <p:cxnSp>
        <p:nvCxnSpPr>
          <p:cNvPr id="82" name="직선 연결선 81"/>
          <p:cNvCxnSpPr/>
          <p:nvPr userDrawn="1"/>
        </p:nvCxnSpPr>
        <p:spPr>
          <a:xfrm>
            <a:off x="6739639" y="352600"/>
            <a:ext cx="295232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p:cNvCxnSpPr/>
          <p:nvPr userDrawn="1"/>
        </p:nvCxnSpPr>
        <p:spPr>
          <a:xfrm>
            <a:off x="114277" y="2654569"/>
            <a:ext cx="295232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p:cNvCxnSpPr>
            <a:cxnSpLocks/>
          </p:cNvCxnSpPr>
          <p:nvPr userDrawn="1"/>
        </p:nvCxnSpPr>
        <p:spPr>
          <a:xfrm>
            <a:off x="3462505" y="4579772"/>
            <a:ext cx="289215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p:cNvCxnSpPr/>
          <p:nvPr userDrawn="1"/>
        </p:nvCxnSpPr>
        <p:spPr>
          <a:xfrm>
            <a:off x="6765527" y="2151249"/>
            <a:ext cx="295232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 83"/>
          <p:cNvCxnSpPr/>
          <p:nvPr userDrawn="1"/>
        </p:nvCxnSpPr>
        <p:spPr>
          <a:xfrm>
            <a:off x="114277" y="4578608"/>
            <a:ext cx="295232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6780949" y="2168433"/>
            <a:ext cx="807913" cy="107722"/>
          </a:xfrm>
          <a:prstGeom prst="rect">
            <a:avLst/>
          </a:prstGeom>
          <a:noFill/>
        </p:spPr>
        <p:txBody>
          <a:bodyPr wrap="none" lIns="0" tIns="0" rIns="0" bIns="0" rtlCol="0">
            <a:spAutoFit/>
          </a:bodyPr>
          <a:lstStyle/>
          <a:p>
            <a:r>
              <a:rPr lang="ko-KR" altLang="en-US" sz="700" b="0" dirty="0">
                <a:latin typeface="원신한 Light" panose="020B0303000000000000" pitchFamily="50" charset="-127"/>
                <a:ea typeface="원신한 Light" panose="020B0303000000000000" pitchFamily="50" charset="-127"/>
                <a:cs typeface="Tahoma" panose="020B0604030504040204" pitchFamily="34" charset="0"/>
              </a:rPr>
              <a:t>자료</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a:t>
            </a:r>
            <a:r>
              <a:rPr lang="en-US" altLang="ko-KR" sz="700" b="0" dirty="0" err="1">
                <a:latin typeface="원신한 Light" panose="020B0303000000000000" pitchFamily="50" charset="-127"/>
                <a:ea typeface="원신한 Light" panose="020B0303000000000000" pitchFamily="50" charset="-127"/>
                <a:cs typeface="Tahoma" panose="020B0604030504040204" pitchFamily="34" charset="0"/>
              </a:rPr>
              <a:t>Naver</a:t>
            </a:r>
            <a:r>
              <a:rPr lang="en-US" altLang="ko-KR" sz="700" b="0" baseline="0" dirty="0">
                <a:latin typeface="원신한 Light" panose="020B0303000000000000" pitchFamily="50" charset="-127"/>
                <a:ea typeface="원신한 Light" panose="020B0303000000000000" pitchFamily="50" charset="-127"/>
                <a:cs typeface="Tahoma" panose="020B0604030504040204" pitchFamily="34" charset="0"/>
              </a:rPr>
              <a:t> Finance</a:t>
            </a:r>
            <a:endParaRPr lang="ko-KR" altLang="en-US" sz="700" b="0" dirty="0">
              <a:latin typeface="원신한 Light" panose="020B0303000000000000" pitchFamily="50" charset="-127"/>
              <a:ea typeface="원신한 Light" panose="020B0303000000000000" pitchFamily="50" charset="-127"/>
              <a:cs typeface="Tahoma" panose="020B0604030504040204" pitchFamily="34" charset="0"/>
            </a:endParaRPr>
          </a:p>
        </p:txBody>
      </p:sp>
      <p:sp>
        <p:nvSpPr>
          <p:cNvPr id="45" name="TextBox 44"/>
          <p:cNvSpPr txBox="1"/>
          <p:nvPr userDrawn="1"/>
        </p:nvSpPr>
        <p:spPr>
          <a:xfrm>
            <a:off x="150793" y="4599587"/>
            <a:ext cx="1176656" cy="107722"/>
          </a:xfrm>
          <a:prstGeom prst="rect">
            <a:avLst/>
          </a:prstGeom>
          <a:noFill/>
        </p:spPr>
        <p:txBody>
          <a:bodyPr wrap="square" lIns="0" tIns="0" rIns="0" bIns="0" rtlCol="0">
            <a:spAutoFit/>
          </a:bodyPr>
          <a:lstStyle/>
          <a:p>
            <a:r>
              <a:rPr lang="ko-KR" altLang="en-US" sz="700" b="0" dirty="0">
                <a:latin typeface="원신한 Light" panose="020B0303000000000000" pitchFamily="50" charset="-127"/>
                <a:ea typeface="원신한 Light" panose="020B0303000000000000" pitchFamily="50" charset="-127"/>
                <a:cs typeface="Tahoma" panose="020B0604030504040204" pitchFamily="34" charset="0"/>
              </a:rPr>
              <a:t>자료</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Company</a:t>
            </a:r>
            <a:r>
              <a:rPr lang="en-US" altLang="ko-KR" sz="700" b="0" baseline="0" dirty="0">
                <a:latin typeface="원신한 Light" panose="020B0303000000000000" pitchFamily="50" charset="-127"/>
                <a:ea typeface="원신한 Light" panose="020B0303000000000000" pitchFamily="50" charset="-127"/>
                <a:cs typeface="Tahoma" panose="020B0604030504040204" pitchFamily="34" charset="0"/>
              </a:rPr>
              <a:t> Guide</a:t>
            </a:r>
            <a:endParaRPr lang="ko-KR" altLang="en-US" sz="700" b="0" dirty="0">
              <a:latin typeface="원신한 Light" panose="020B0303000000000000" pitchFamily="50" charset="-127"/>
              <a:ea typeface="원신한 Light" panose="020B0303000000000000" pitchFamily="50" charset="-127"/>
              <a:cs typeface="Tahoma" panose="020B0604030504040204" pitchFamily="34" charset="0"/>
            </a:endParaRPr>
          </a:p>
        </p:txBody>
      </p:sp>
      <p:sp>
        <p:nvSpPr>
          <p:cNvPr id="46" name="TextBox 45"/>
          <p:cNvSpPr txBox="1"/>
          <p:nvPr userDrawn="1"/>
        </p:nvSpPr>
        <p:spPr>
          <a:xfrm>
            <a:off x="3403638" y="6381328"/>
            <a:ext cx="807913" cy="107722"/>
          </a:xfrm>
          <a:prstGeom prst="rect">
            <a:avLst/>
          </a:prstGeom>
          <a:noFill/>
        </p:spPr>
        <p:txBody>
          <a:bodyPr wrap="none" lIns="0" tIns="0" rIns="0" bIns="0" rtlCol="0">
            <a:spAutoFit/>
          </a:bodyPr>
          <a:lstStyle/>
          <a:p>
            <a:r>
              <a:rPr lang="ko-KR" altLang="en-US" sz="700" b="0" dirty="0">
                <a:latin typeface="원신한 Light" panose="020B0303000000000000" pitchFamily="50" charset="-127"/>
                <a:ea typeface="원신한 Light" panose="020B0303000000000000" pitchFamily="50" charset="-127"/>
                <a:cs typeface="Tahoma" panose="020B0604030504040204" pitchFamily="34" charset="0"/>
              </a:rPr>
              <a:t>자료</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a:t>
            </a:r>
            <a:r>
              <a:rPr lang="en-US" altLang="ko-KR" sz="700" b="0" dirty="0" err="1">
                <a:latin typeface="원신한 Light" panose="020B0303000000000000" pitchFamily="50" charset="-127"/>
                <a:ea typeface="원신한 Light" panose="020B0303000000000000" pitchFamily="50" charset="-127"/>
                <a:cs typeface="Tahoma" panose="020B0604030504040204" pitchFamily="34" charset="0"/>
              </a:rPr>
              <a:t>Naver</a:t>
            </a:r>
            <a:r>
              <a:rPr lang="ko-KR" altLang="en-US" sz="700" b="0" dirty="0">
                <a:latin typeface="원신한 Light" panose="020B0303000000000000" pitchFamily="50" charset="-127"/>
                <a:ea typeface="원신한 Light" panose="020B0303000000000000" pitchFamily="50" charset="-127"/>
                <a:cs typeface="Tahoma" panose="020B0604030504040204" pitchFamily="34" charset="0"/>
              </a:rPr>
              <a:t> </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Finance</a:t>
            </a:r>
            <a:endParaRPr lang="ko-KR" altLang="en-US" sz="700" b="0" dirty="0">
              <a:latin typeface="원신한 Light" panose="020B0303000000000000" pitchFamily="50" charset="-127"/>
              <a:ea typeface="원신한 Light" panose="020B0303000000000000" pitchFamily="50" charset="-127"/>
              <a:cs typeface="Tahoma" panose="020B0604030504040204" pitchFamily="34" charset="0"/>
            </a:endParaRPr>
          </a:p>
        </p:txBody>
      </p:sp>
      <p:sp>
        <p:nvSpPr>
          <p:cNvPr id="47" name="TextBox 46"/>
          <p:cNvSpPr txBox="1"/>
          <p:nvPr userDrawn="1"/>
        </p:nvSpPr>
        <p:spPr>
          <a:xfrm>
            <a:off x="7377850" y="6381328"/>
            <a:ext cx="1068529" cy="107722"/>
          </a:xfrm>
          <a:prstGeom prst="rect">
            <a:avLst/>
          </a:prstGeom>
          <a:noFill/>
        </p:spPr>
        <p:txBody>
          <a:bodyPr wrap="square" lIns="0" tIns="0" rIns="0" bIns="0" rtlCol="0">
            <a:spAutoFit/>
          </a:bodyPr>
          <a:lstStyle/>
          <a:p>
            <a:r>
              <a:rPr lang="ko-KR" altLang="en-US" sz="700" b="0" dirty="0">
                <a:latin typeface="원신한 Light" panose="020B0303000000000000" pitchFamily="50" charset="-127"/>
                <a:ea typeface="원신한 Light" panose="020B0303000000000000" pitchFamily="50" charset="-127"/>
                <a:cs typeface="Tahoma" panose="020B0604030504040204" pitchFamily="34" charset="0"/>
              </a:rPr>
              <a:t>자료</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a:t>
            </a:r>
            <a:r>
              <a:rPr lang="en-US" altLang="ko-KR" sz="700" b="0" dirty="0" err="1">
                <a:latin typeface="원신한 Light" panose="020B0303000000000000" pitchFamily="50" charset="-127"/>
                <a:ea typeface="원신한 Light" panose="020B0303000000000000" pitchFamily="50" charset="-127"/>
                <a:cs typeface="Tahoma" panose="020B0604030504040204" pitchFamily="34" charset="0"/>
              </a:rPr>
              <a:t>Naver</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Finance</a:t>
            </a:r>
            <a:endParaRPr lang="ko-KR" altLang="en-US" sz="700" b="0" dirty="0">
              <a:latin typeface="원신한 Light" panose="020B0303000000000000" pitchFamily="50" charset="-127"/>
              <a:ea typeface="원신한 Light" panose="020B0303000000000000" pitchFamily="50" charset="-127"/>
              <a:cs typeface="Tahoma" panose="020B0604030504040204" pitchFamily="34" charset="0"/>
            </a:endParaRPr>
          </a:p>
        </p:txBody>
      </p:sp>
      <p:sp>
        <p:nvSpPr>
          <p:cNvPr id="51" name="TextBox 50"/>
          <p:cNvSpPr txBox="1"/>
          <p:nvPr userDrawn="1"/>
        </p:nvSpPr>
        <p:spPr>
          <a:xfrm>
            <a:off x="3491364" y="4597877"/>
            <a:ext cx="1152675" cy="107722"/>
          </a:xfrm>
          <a:prstGeom prst="rect">
            <a:avLst/>
          </a:prstGeom>
          <a:noFill/>
        </p:spPr>
        <p:txBody>
          <a:bodyPr wrap="square" lIns="0" tIns="0" rIns="0" bIns="0" rtlCol="0">
            <a:spAutoFit/>
          </a:bodyPr>
          <a:lstStyle/>
          <a:p>
            <a:r>
              <a:rPr lang="ko-KR" altLang="en-US" sz="700" b="0" dirty="0">
                <a:latin typeface="원신한 Light" panose="020B0303000000000000" pitchFamily="50" charset="-127"/>
                <a:ea typeface="원신한 Light" panose="020B0303000000000000" pitchFamily="50" charset="-127"/>
                <a:cs typeface="Tahoma" panose="020B0604030504040204" pitchFamily="34" charset="0"/>
              </a:rPr>
              <a:t>자료</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Company</a:t>
            </a:r>
            <a:r>
              <a:rPr lang="en-US" altLang="ko-KR" sz="700" b="0" baseline="0" dirty="0">
                <a:latin typeface="원신한 Light" panose="020B0303000000000000" pitchFamily="50" charset="-127"/>
                <a:ea typeface="원신한 Light" panose="020B0303000000000000" pitchFamily="50" charset="-127"/>
                <a:cs typeface="Tahoma" panose="020B0604030504040204" pitchFamily="34" charset="0"/>
              </a:rPr>
              <a:t> Guide</a:t>
            </a:r>
            <a:endParaRPr lang="ko-KR" altLang="en-US" sz="700" b="0" dirty="0">
              <a:latin typeface="원신한 Light" panose="020B0303000000000000" pitchFamily="50" charset="-127"/>
              <a:ea typeface="원신한 Light" panose="020B0303000000000000" pitchFamily="50" charset="-127"/>
              <a:cs typeface="Tahoma" panose="020B0604030504040204" pitchFamily="34" charset="0"/>
            </a:endParaRPr>
          </a:p>
        </p:txBody>
      </p:sp>
      <p:pic>
        <p:nvPicPr>
          <p:cNvPr id="1030" name="Picture 6"/>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37702" b="28626"/>
          <a:stretch/>
        </p:blipFill>
        <p:spPr bwMode="auto">
          <a:xfrm>
            <a:off x="8265528" y="6489548"/>
            <a:ext cx="1440000" cy="27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15"/>
          <p:cNvSpPr>
            <a:spLocks noGrp="1"/>
          </p:cNvSpPr>
          <p:nvPr>
            <p:ph type="pic" sz="quarter" idx="31" hasCustomPrompt="1"/>
          </p:nvPr>
        </p:nvSpPr>
        <p:spPr>
          <a:xfrm>
            <a:off x="3384251" y="5063301"/>
            <a:ext cx="3852000" cy="1260000"/>
          </a:xfrm>
        </p:spPr>
        <p:txBody>
          <a:bodyPr>
            <a:normAutofit/>
          </a:bodyPr>
          <a:lstStyle>
            <a:lvl1pPr marL="0" indent="0">
              <a:buNone/>
              <a:defRPr sz="1200" b="0" baseline="0">
                <a:latin typeface="맑은 고딕" panose="020B0503020000020004" pitchFamily="50" charset="-127"/>
                <a:ea typeface="맑은 고딕" panose="020B0503020000020004" pitchFamily="50" charset="-127"/>
                <a:cs typeface="Tahoma" panose="020B0604030504040204" pitchFamily="34" charset="0"/>
              </a:defRPr>
            </a:lvl1pPr>
          </a:lstStyle>
          <a:p>
            <a:r>
              <a:rPr lang="en-US" altLang="ko-KR" dirty="0"/>
              <a:t>Monthly Return Table (15)</a:t>
            </a:r>
            <a:endParaRPr lang="ko-KR" altLang="en-US" dirty="0"/>
          </a:p>
        </p:txBody>
      </p:sp>
      <p:sp>
        <p:nvSpPr>
          <p:cNvPr id="3" name="16"/>
          <p:cNvSpPr>
            <a:spLocks noGrp="1"/>
          </p:cNvSpPr>
          <p:nvPr>
            <p:ph type="body" sz="quarter" idx="32" hasCustomPrompt="1"/>
          </p:nvPr>
        </p:nvSpPr>
        <p:spPr>
          <a:xfrm>
            <a:off x="71415" y="15521"/>
            <a:ext cx="6552728" cy="333375"/>
          </a:xfrm>
        </p:spPr>
        <p:txBody>
          <a:bodyPr anchor="ctr">
            <a:noAutofit/>
          </a:bodyPr>
          <a:lstStyle>
            <a:lvl1pPr marL="0" indent="0">
              <a:buNone/>
              <a:defRPr sz="1400" b="0">
                <a:solidFill>
                  <a:schemeClr val="bg1">
                    <a:lumMod val="50000"/>
                  </a:schemeClr>
                </a:solidFill>
                <a:latin typeface="원신한 Medium" panose="020B0603000000000000" pitchFamily="50" charset="-127"/>
                <a:ea typeface="원신한 Medium" panose="020B0603000000000000" pitchFamily="50" charset="-127"/>
                <a:cs typeface="Tahoma" panose="020B060403050404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ltLang="ko-KR" dirty="0"/>
              <a:t>Classification (16)</a:t>
            </a:r>
            <a:endParaRPr lang="ko-KR" altLang="en-US" dirty="0"/>
          </a:p>
        </p:txBody>
      </p:sp>
      <p:sp>
        <p:nvSpPr>
          <p:cNvPr id="350" name="TextBox 349">
            <a:extLst>
              <a:ext uri="{FF2B5EF4-FFF2-40B4-BE49-F238E27FC236}">
                <a16:creationId xmlns:a16="http://schemas.microsoft.com/office/drawing/2014/main" id="{5D7B2377-E462-4EDB-945F-D9AE13E814DE}"/>
              </a:ext>
            </a:extLst>
          </p:cNvPr>
          <p:cNvSpPr txBox="1"/>
          <p:nvPr userDrawn="1"/>
        </p:nvSpPr>
        <p:spPr>
          <a:xfrm>
            <a:off x="3389875" y="4784282"/>
            <a:ext cx="814770" cy="246221"/>
          </a:xfrm>
          <a:prstGeom prst="rect">
            <a:avLst/>
          </a:prstGeom>
          <a:noFill/>
        </p:spPr>
        <p:txBody>
          <a:bodyPr wrap="none" lIns="36000" rtlCol="0" anchor="ctr">
            <a:spAutoFit/>
          </a:bodyPr>
          <a:lstStyle/>
          <a:p>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월간 수익률</a:t>
            </a:r>
          </a:p>
        </p:txBody>
      </p:sp>
      <p:cxnSp>
        <p:nvCxnSpPr>
          <p:cNvPr id="351" name="직선 연결선 350">
            <a:extLst>
              <a:ext uri="{FF2B5EF4-FFF2-40B4-BE49-F238E27FC236}">
                <a16:creationId xmlns:a16="http://schemas.microsoft.com/office/drawing/2014/main" id="{03E5A708-57C7-442A-A914-6B59F3B65A85}"/>
              </a:ext>
            </a:extLst>
          </p:cNvPr>
          <p:cNvCxnSpPr>
            <a:cxnSpLocks/>
          </p:cNvCxnSpPr>
          <p:nvPr userDrawn="1"/>
        </p:nvCxnSpPr>
        <p:spPr>
          <a:xfrm>
            <a:off x="3452083" y="2654569"/>
            <a:ext cx="288510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3" name="직선 연결선 352">
            <a:extLst>
              <a:ext uri="{FF2B5EF4-FFF2-40B4-BE49-F238E27FC236}">
                <a16:creationId xmlns:a16="http://schemas.microsoft.com/office/drawing/2014/main" id="{B6A6CC45-0464-40FD-A736-511761B20E6A}"/>
              </a:ext>
            </a:extLst>
          </p:cNvPr>
          <p:cNvCxnSpPr>
            <a:cxnSpLocks/>
          </p:cNvCxnSpPr>
          <p:nvPr userDrawn="1"/>
        </p:nvCxnSpPr>
        <p:spPr>
          <a:xfrm>
            <a:off x="3386427" y="5019559"/>
            <a:ext cx="387082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7" name="직선 연결선 356">
            <a:extLst>
              <a:ext uri="{FF2B5EF4-FFF2-40B4-BE49-F238E27FC236}">
                <a16:creationId xmlns:a16="http://schemas.microsoft.com/office/drawing/2014/main" id="{5CD8CF57-3BEB-4442-825D-CFEC31A64CC0}"/>
              </a:ext>
            </a:extLst>
          </p:cNvPr>
          <p:cNvCxnSpPr>
            <a:cxnSpLocks/>
          </p:cNvCxnSpPr>
          <p:nvPr userDrawn="1"/>
        </p:nvCxnSpPr>
        <p:spPr>
          <a:xfrm>
            <a:off x="7355837" y="5018903"/>
            <a:ext cx="236478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8" name="직선 연결선 357">
            <a:extLst>
              <a:ext uri="{FF2B5EF4-FFF2-40B4-BE49-F238E27FC236}">
                <a16:creationId xmlns:a16="http://schemas.microsoft.com/office/drawing/2014/main" id="{4B153F6D-F075-44AA-A47B-8893D4B718D1}"/>
              </a:ext>
            </a:extLst>
          </p:cNvPr>
          <p:cNvCxnSpPr>
            <a:cxnSpLocks/>
          </p:cNvCxnSpPr>
          <p:nvPr userDrawn="1"/>
        </p:nvCxnSpPr>
        <p:spPr>
          <a:xfrm>
            <a:off x="108558" y="5019559"/>
            <a:ext cx="31744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9" name="직선 연결선 358">
            <a:extLst>
              <a:ext uri="{FF2B5EF4-FFF2-40B4-BE49-F238E27FC236}">
                <a16:creationId xmlns:a16="http://schemas.microsoft.com/office/drawing/2014/main" id="{D1AC156C-57BD-4141-BB6C-457B4D4B04F8}"/>
              </a:ext>
            </a:extLst>
          </p:cNvPr>
          <p:cNvCxnSpPr>
            <a:cxnSpLocks/>
          </p:cNvCxnSpPr>
          <p:nvPr userDrawn="1"/>
        </p:nvCxnSpPr>
        <p:spPr>
          <a:xfrm>
            <a:off x="3386427" y="6352709"/>
            <a:ext cx="387082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0" name="직선 연결선 359">
            <a:extLst>
              <a:ext uri="{FF2B5EF4-FFF2-40B4-BE49-F238E27FC236}">
                <a16:creationId xmlns:a16="http://schemas.microsoft.com/office/drawing/2014/main" id="{12CE67EF-7A87-49EC-B969-93C079486679}"/>
              </a:ext>
            </a:extLst>
          </p:cNvPr>
          <p:cNvCxnSpPr>
            <a:cxnSpLocks/>
          </p:cNvCxnSpPr>
          <p:nvPr userDrawn="1"/>
        </p:nvCxnSpPr>
        <p:spPr>
          <a:xfrm>
            <a:off x="7355837" y="6352053"/>
            <a:ext cx="236478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1" name="직선 연결선 360">
            <a:extLst>
              <a:ext uri="{FF2B5EF4-FFF2-40B4-BE49-F238E27FC236}">
                <a16:creationId xmlns:a16="http://schemas.microsoft.com/office/drawing/2014/main" id="{4BB81FEE-0F43-4E40-B9BD-76AB255C6029}"/>
              </a:ext>
            </a:extLst>
          </p:cNvPr>
          <p:cNvCxnSpPr>
            <a:cxnSpLocks/>
          </p:cNvCxnSpPr>
          <p:nvPr userDrawn="1"/>
        </p:nvCxnSpPr>
        <p:spPr>
          <a:xfrm>
            <a:off x="108558" y="6352709"/>
            <a:ext cx="31744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2" name="TextBox 361">
            <a:extLst>
              <a:ext uri="{FF2B5EF4-FFF2-40B4-BE49-F238E27FC236}">
                <a16:creationId xmlns:a16="http://schemas.microsoft.com/office/drawing/2014/main" id="{CB2D9042-18D7-458E-8F0D-49E477EF5B1C}"/>
              </a:ext>
            </a:extLst>
          </p:cNvPr>
          <p:cNvSpPr txBox="1"/>
          <p:nvPr userDrawn="1"/>
        </p:nvSpPr>
        <p:spPr>
          <a:xfrm>
            <a:off x="113817" y="6381328"/>
            <a:ext cx="1068529" cy="107722"/>
          </a:xfrm>
          <a:prstGeom prst="rect">
            <a:avLst/>
          </a:prstGeom>
          <a:noFill/>
        </p:spPr>
        <p:txBody>
          <a:bodyPr wrap="square" lIns="0" tIns="0" rIns="0" bIns="0" rtlCol="0">
            <a:spAutoFit/>
          </a:bodyPr>
          <a:lstStyle/>
          <a:p>
            <a:r>
              <a:rPr lang="ko-KR" altLang="en-US" sz="700" b="0" dirty="0">
                <a:latin typeface="원신한 Light" panose="020B0303000000000000" pitchFamily="50" charset="-127"/>
                <a:ea typeface="원신한 Light" panose="020B0303000000000000" pitchFamily="50" charset="-127"/>
                <a:cs typeface="Tahoma" panose="020B0604030504040204" pitchFamily="34" charset="0"/>
              </a:rPr>
              <a:t>자료</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a:t>
            </a:r>
            <a:r>
              <a:rPr lang="en-US" altLang="ko-KR" sz="700" b="0" dirty="0" err="1">
                <a:latin typeface="원신한 Light" panose="020B0303000000000000" pitchFamily="50" charset="-127"/>
                <a:ea typeface="원신한 Light" panose="020B0303000000000000" pitchFamily="50" charset="-127"/>
                <a:cs typeface="Tahoma" panose="020B0604030504040204" pitchFamily="34" charset="0"/>
              </a:rPr>
              <a:t>Naver</a:t>
            </a:r>
            <a:r>
              <a:rPr lang="en-US" altLang="ko-KR" sz="700" b="0" dirty="0">
                <a:latin typeface="원신한 Light" panose="020B0303000000000000" pitchFamily="50" charset="-127"/>
                <a:ea typeface="원신한 Light" panose="020B0303000000000000" pitchFamily="50" charset="-127"/>
                <a:cs typeface="Tahoma" panose="020B0604030504040204" pitchFamily="34" charset="0"/>
              </a:rPr>
              <a:t> Finance</a:t>
            </a:r>
            <a:endParaRPr lang="ko-KR" altLang="en-US" sz="700" b="0" dirty="0">
              <a:latin typeface="원신한 Light" panose="020B0303000000000000" pitchFamily="50" charset="-127"/>
              <a:ea typeface="원신한 Light" panose="020B0303000000000000" pitchFamily="50" charset="-127"/>
              <a:cs typeface="Tahoma" panose="020B0604030504040204" pitchFamily="34" charset="0"/>
            </a:endParaRPr>
          </a:p>
        </p:txBody>
      </p:sp>
      <p:sp>
        <p:nvSpPr>
          <p:cNvPr id="142" name="TextBox 141">
            <a:extLst>
              <a:ext uri="{FF2B5EF4-FFF2-40B4-BE49-F238E27FC236}">
                <a16:creationId xmlns:a16="http://schemas.microsoft.com/office/drawing/2014/main" id="{79231310-4B12-4F3F-A5BB-CCEF2C238FD9}"/>
              </a:ext>
            </a:extLst>
          </p:cNvPr>
          <p:cNvSpPr txBox="1"/>
          <p:nvPr userDrawn="1"/>
        </p:nvSpPr>
        <p:spPr>
          <a:xfrm>
            <a:off x="-1055447" y="2415787"/>
            <a:ext cx="256925" cy="246221"/>
          </a:xfrm>
          <a:prstGeom prst="rect">
            <a:avLst/>
          </a:prstGeom>
          <a:noFill/>
        </p:spPr>
        <p:txBody>
          <a:bodyPr wrap="none" lIns="36000" rtlCol="0" anchor="ctr">
            <a:spAutoFit/>
          </a:bodyPr>
          <a:lstStyle/>
          <a:p>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a:t>
            </a:r>
          </a:p>
        </p:txBody>
      </p:sp>
      <p:sp>
        <p:nvSpPr>
          <p:cNvPr id="144" name="TextBox 143">
            <a:extLst>
              <a:ext uri="{FF2B5EF4-FFF2-40B4-BE49-F238E27FC236}">
                <a16:creationId xmlns:a16="http://schemas.microsoft.com/office/drawing/2014/main" id="{4720AFEE-8F90-4643-BD55-57A87A30A9C4}"/>
              </a:ext>
            </a:extLst>
          </p:cNvPr>
          <p:cNvSpPr txBox="1"/>
          <p:nvPr userDrawn="1"/>
        </p:nvSpPr>
        <p:spPr>
          <a:xfrm>
            <a:off x="-421275" y="4784281"/>
            <a:ext cx="256925" cy="246221"/>
          </a:xfrm>
          <a:prstGeom prst="rect">
            <a:avLst/>
          </a:prstGeom>
          <a:noFill/>
        </p:spPr>
        <p:txBody>
          <a:bodyPr wrap="none" lIns="36000" rtlCol="0" anchor="ctr">
            <a:spAutoFit/>
          </a:bodyPr>
          <a:lstStyle/>
          <a:p>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a:t>
            </a:r>
          </a:p>
        </p:txBody>
      </p:sp>
      <p:cxnSp>
        <p:nvCxnSpPr>
          <p:cNvPr id="135" name="직선 연결선 134">
            <a:extLst>
              <a:ext uri="{FF2B5EF4-FFF2-40B4-BE49-F238E27FC236}">
                <a16:creationId xmlns:a16="http://schemas.microsoft.com/office/drawing/2014/main" id="{5DD7853F-E920-43F3-96EC-D632A607DC10}"/>
              </a:ext>
            </a:extLst>
          </p:cNvPr>
          <p:cNvCxnSpPr>
            <a:cxnSpLocks/>
          </p:cNvCxnSpPr>
          <p:nvPr userDrawn="1"/>
        </p:nvCxnSpPr>
        <p:spPr>
          <a:xfrm>
            <a:off x="-3162409" y="4564935"/>
            <a:ext cx="295232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6" name="직선 연결선 135">
            <a:extLst>
              <a:ext uri="{FF2B5EF4-FFF2-40B4-BE49-F238E27FC236}">
                <a16:creationId xmlns:a16="http://schemas.microsoft.com/office/drawing/2014/main" id="{35D73FA0-88B5-41F0-9394-020CAF950120}"/>
              </a:ext>
            </a:extLst>
          </p:cNvPr>
          <p:cNvCxnSpPr>
            <a:cxnSpLocks/>
          </p:cNvCxnSpPr>
          <p:nvPr userDrawn="1"/>
        </p:nvCxnSpPr>
        <p:spPr>
          <a:xfrm>
            <a:off x="-3172274" y="2654569"/>
            <a:ext cx="297821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DD4F7B95-1AC2-4243-9F73-26960B917663}"/>
              </a:ext>
            </a:extLst>
          </p:cNvPr>
          <p:cNvSpPr txBox="1"/>
          <p:nvPr userDrawn="1"/>
        </p:nvSpPr>
        <p:spPr>
          <a:xfrm>
            <a:off x="6739639" y="2415787"/>
            <a:ext cx="814770" cy="246221"/>
          </a:xfrm>
          <a:prstGeom prst="rect">
            <a:avLst/>
          </a:prstGeom>
          <a:noFill/>
        </p:spPr>
        <p:txBody>
          <a:bodyPr wrap="none" lIns="36000" rtlCol="0" anchor="ctr">
            <a:spAutoFit/>
          </a:bodyPr>
          <a:lstStyle/>
          <a:p>
            <a:r>
              <a:rPr lang="ko-KR" altLang="en-US" sz="1000" b="0" dirty="0">
                <a:latin typeface="원신한 Medium" panose="020B0603000000000000" pitchFamily="50" charset="-127"/>
                <a:ea typeface="원신한 Medium" panose="020B0603000000000000" pitchFamily="50" charset="-127"/>
                <a:cs typeface="Tahoma" panose="020B0604030504040204" pitchFamily="34" charset="0"/>
              </a:rPr>
              <a:t>자산 스타일</a:t>
            </a:r>
          </a:p>
        </p:txBody>
      </p:sp>
    </p:spTree>
    <p:extLst>
      <p:ext uri="{BB962C8B-B14F-4D97-AF65-F5344CB8AC3E}">
        <p14:creationId xmlns:p14="http://schemas.microsoft.com/office/powerpoint/2010/main" val="1227064410"/>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ko-KR" altLang="en-US"/>
          </a:p>
        </p:txBody>
      </p:sp>
      <p:sp>
        <p:nvSpPr>
          <p:cNvPr id="5" name="바닥글 개체 틀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grpSp>
        <p:nvGrpSpPr>
          <p:cNvPr id="6" name="그룹 5">
            <a:extLst>
              <a:ext uri="{FF2B5EF4-FFF2-40B4-BE49-F238E27FC236}">
                <a16:creationId xmlns:a16="http://schemas.microsoft.com/office/drawing/2014/main" id="{94B121BD-C09A-4351-8697-8EC124B14C2A}"/>
              </a:ext>
            </a:extLst>
          </p:cNvPr>
          <p:cNvGrpSpPr/>
          <p:nvPr userDrawn="1"/>
        </p:nvGrpSpPr>
        <p:grpSpPr>
          <a:xfrm>
            <a:off x="0" y="347066"/>
            <a:ext cx="6467938" cy="454026"/>
            <a:chOff x="0" y="347066"/>
            <a:chExt cx="6467938" cy="454026"/>
          </a:xfrm>
        </p:grpSpPr>
        <p:sp>
          <p:nvSpPr>
            <p:cNvPr id="7" name="직사각형 6">
              <a:extLst>
                <a:ext uri="{FF2B5EF4-FFF2-40B4-BE49-F238E27FC236}">
                  <a16:creationId xmlns:a16="http://schemas.microsoft.com/office/drawing/2014/main" id="{000C77CE-03C1-40F0-A5C8-9C820B07BE18}"/>
                </a:ext>
              </a:extLst>
            </p:cNvPr>
            <p:cNvSpPr/>
            <p:nvPr userDrawn="1"/>
          </p:nvSpPr>
          <p:spPr>
            <a:xfrm>
              <a:off x="0" y="347067"/>
              <a:ext cx="4933950" cy="454025"/>
            </a:xfrm>
            <a:prstGeom prst="rect">
              <a:avLst/>
            </a:prstGeom>
            <a:solidFill>
              <a:srgbClr val="A5A5A5"/>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8" name="모서리가 둥근 직사각형 12">
              <a:extLst>
                <a:ext uri="{FF2B5EF4-FFF2-40B4-BE49-F238E27FC236}">
                  <a16:creationId xmlns:a16="http://schemas.microsoft.com/office/drawing/2014/main" id="{BF0ACF94-9DE9-4BA4-BF46-A074DE23E14D}"/>
                </a:ext>
              </a:extLst>
            </p:cNvPr>
            <p:cNvSpPr/>
            <p:nvPr userDrawn="1"/>
          </p:nvSpPr>
          <p:spPr>
            <a:xfrm>
              <a:off x="4570789" y="347066"/>
              <a:ext cx="1897149" cy="454025"/>
            </a:xfrm>
            <a:prstGeom prst="roundRect">
              <a:avLst>
                <a:gd name="adj" fmla="val 50000"/>
              </a:avLst>
            </a:prstGeom>
            <a:solidFill>
              <a:srgbClr val="A5A5A5"/>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9" name="모서리가 둥근 직사각형 13">
              <a:extLst>
                <a:ext uri="{FF2B5EF4-FFF2-40B4-BE49-F238E27FC236}">
                  <a16:creationId xmlns:a16="http://schemas.microsoft.com/office/drawing/2014/main" id="{438EC392-F9E1-4E90-9918-21D2F0426703}"/>
                </a:ext>
              </a:extLst>
            </p:cNvPr>
            <p:cNvSpPr/>
            <p:nvPr userDrawn="1"/>
          </p:nvSpPr>
          <p:spPr>
            <a:xfrm>
              <a:off x="174238" y="354493"/>
              <a:ext cx="1453790" cy="410211"/>
            </a:xfrm>
            <a:prstGeom prst="roundRect">
              <a:avLst>
                <a:gd name="adj" fmla="val 50000"/>
              </a:avLst>
            </a:prstGeom>
            <a:solidFill>
              <a:sysClr val="window" lastClr="FFFFFF"/>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grpSp>
    </p:spTree>
    <p:extLst>
      <p:ext uri="{BB962C8B-B14F-4D97-AF65-F5344CB8AC3E}">
        <p14:creationId xmlns:p14="http://schemas.microsoft.com/office/powerpoint/2010/main" val="337387022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3" r:id="rId4"/>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7.png"/><Relationship Id="rId3" Type="http://schemas.openxmlformats.org/officeDocument/2006/relationships/image" Target="../media/image388.png"/><Relationship Id="rId4" Type="http://schemas.openxmlformats.org/officeDocument/2006/relationships/image" Target="../media/image389.png"/><Relationship Id="rId5" Type="http://schemas.openxmlformats.org/officeDocument/2006/relationships/image" Target="../media/image39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1.png"/><Relationship Id="rId3" Type="http://schemas.openxmlformats.org/officeDocument/2006/relationships/image" Target="../media/image392.png"/><Relationship Id="rId4" Type="http://schemas.openxmlformats.org/officeDocument/2006/relationships/image" Target="../media/image393.png"/><Relationship Id="rId5" Type="http://schemas.openxmlformats.org/officeDocument/2006/relationships/image" Target="../media/image39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5.png"/><Relationship Id="rId3" Type="http://schemas.openxmlformats.org/officeDocument/2006/relationships/image" Target="../media/image396.png"/><Relationship Id="rId4" Type="http://schemas.openxmlformats.org/officeDocument/2006/relationships/image" Target="../media/image397.png"/><Relationship Id="rId5" Type="http://schemas.openxmlformats.org/officeDocument/2006/relationships/image" Target="../media/image39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9.png"/><Relationship Id="rId3" Type="http://schemas.openxmlformats.org/officeDocument/2006/relationships/image" Target="../media/image400.png"/><Relationship Id="rId4" Type="http://schemas.openxmlformats.org/officeDocument/2006/relationships/image" Target="../media/image401.png"/><Relationship Id="rId5" Type="http://schemas.openxmlformats.org/officeDocument/2006/relationships/image" Target="../media/image40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3.png"/><Relationship Id="rId3" Type="http://schemas.openxmlformats.org/officeDocument/2006/relationships/image" Target="../media/image404.png"/><Relationship Id="rId4" Type="http://schemas.openxmlformats.org/officeDocument/2006/relationships/image" Target="../media/image405.png"/><Relationship Id="rId5" Type="http://schemas.openxmlformats.org/officeDocument/2006/relationships/image" Target="../media/image40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7.png"/><Relationship Id="rId3" Type="http://schemas.openxmlformats.org/officeDocument/2006/relationships/image" Target="../media/image408.png"/><Relationship Id="rId4" Type="http://schemas.openxmlformats.org/officeDocument/2006/relationships/image" Target="../media/image409.png"/><Relationship Id="rId5" Type="http://schemas.openxmlformats.org/officeDocument/2006/relationships/image" Target="../media/image41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1.png"/><Relationship Id="rId3" Type="http://schemas.openxmlformats.org/officeDocument/2006/relationships/image" Target="../media/image412.png"/><Relationship Id="rId4" Type="http://schemas.openxmlformats.org/officeDocument/2006/relationships/image" Target="../media/image413.png"/><Relationship Id="rId5" Type="http://schemas.openxmlformats.org/officeDocument/2006/relationships/image" Target="../media/image41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5.png"/><Relationship Id="rId3" Type="http://schemas.openxmlformats.org/officeDocument/2006/relationships/image" Target="../media/image416.png"/><Relationship Id="rId4" Type="http://schemas.openxmlformats.org/officeDocument/2006/relationships/image" Target="../media/image417.png"/><Relationship Id="rId5" Type="http://schemas.openxmlformats.org/officeDocument/2006/relationships/image" Target="../media/image41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9.png"/><Relationship Id="rId3" Type="http://schemas.openxmlformats.org/officeDocument/2006/relationships/image" Target="../media/image420.png"/><Relationship Id="rId4" Type="http://schemas.openxmlformats.org/officeDocument/2006/relationships/image" Target="../media/image421.png"/><Relationship Id="rId5" Type="http://schemas.openxmlformats.org/officeDocument/2006/relationships/image" Target="../media/image42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3.png"/><Relationship Id="rId3" Type="http://schemas.openxmlformats.org/officeDocument/2006/relationships/image" Target="../media/image424.png"/><Relationship Id="rId4" Type="http://schemas.openxmlformats.org/officeDocument/2006/relationships/image" Target="../media/image425.png"/><Relationship Id="rId5" Type="http://schemas.openxmlformats.org/officeDocument/2006/relationships/image" Target="../media/image4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7.png"/><Relationship Id="rId3" Type="http://schemas.openxmlformats.org/officeDocument/2006/relationships/image" Target="../media/image428.png"/><Relationship Id="rId4" Type="http://schemas.openxmlformats.org/officeDocument/2006/relationships/image" Target="../media/image429.png"/><Relationship Id="rId5" Type="http://schemas.openxmlformats.org/officeDocument/2006/relationships/image" Target="../media/image43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1.png"/><Relationship Id="rId3" Type="http://schemas.openxmlformats.org/officeDocument/2006/relationships/image" Target="../media/image432.png"/><Relationship Id="rId4" Type="http://schemas.openxmlformats.org/officeDocument/2006/relationships/image" Target="../media/image433.png"/><Relationship Id="rId5" Type="http://schemas.openxmlformats.org/officeDocument/2006/relationships/image" Target="../media/image43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5.png"/><Relationship Id="rId3" Type="http://schemas.openxmlformats.org/officeDocument/2006/relationships/image" Target="../media/image436.png"/><Relationship Id="rId4" Type="http://schemas.openxmlformats.org/officeDocument/2006/relationships/image" Target="../media/image437.png"/><Relationship Id="rId5" Type="http://schemas.openxmlformats.org/officeDocument/2006/relationships/image" Target="../media/image43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9.png"/><Relationship Id="rId3" Type="http://schemas.openxmlformats.org/officeDocument/2006/relationships/image" Target="../media/image440.png"/><Relationship Id="rId4" Type="http://schemas.openxmlformats.org/officeDocument/2006/relationships/image" Target="../media/image441.png"/><Relationship Id="rId5" Type="http://schemas.openxmlformats.org/officeDocument/2006/relationships/image" Target="../media/image44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3.png"/><Relationship Id="rId3" Type="http://schemas.openxmlformats.org/officeDocument/2006/relationships/image" Target="../media/image444.png"/><Relationship Id="rId4" Type="http://schemas.openxmlformats.org/officeDocument/2006/relationships/image" Target="../media/image445.png"/><Relationship Id="rId5" Type="http://schemas.openxmlformats.org/officeDocument/2006/relationships/image" Target="../media/image44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7.png"/><Relationship Id="rId3" Type="http://schemas.openxmlformats.org/officeDocument/2006/relationships/image" Target="../media/image448.png"/><Relationship Id="rId4" Type="http://schemas.openxmlformats.org/officeDocument/2006/relationships/image" Target="../media/image449.png"/><Relationship Id="rId5" Type="http://schemas.openxmlformats.org/officeDocument/2006/relationships/image" Target="../media/image45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1.png"/><Relationship Id="rId3" Type="http://schemas.openxmlformats.org/officeDocument/2006/relationships/image" Target="../media/image452.png"/><Relationship Id="rId4" Type="http://schemas.openxmlformats.org/officeDocument/2006/relationships/image" Target="../media/image453.png"/><Relationship Id="rId5" Type="http://schemas.openxmlformats.org/officeDocument/2006/relationships/image" Target="../media/image45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5.png"/><Relationship Id="rId3" Type="http://schemas.openxmlformats.org/officeDocument/2006/relationships/image" Target="../media/image456.png"/><Relationship Id="rId4" Type="http://schemas.openxmlformats.org/officeDocument/2006/relationships/image" Target="../media/image457.png"/><Relationship Id="rId5" Type="http://schemas.openxmlformats.org/officeDocument/2006/relationships/image" Target="../media/image45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9.png"/><Relationship Id="rId3" Type="http://schemas.openxmlformats.org/officeDocument/2006/relationships/image" Target="../media/image460.png"/><Relationship Id="rId4" Type="http://schemas.openxmlformats.org/officeDocument/2006/relationships/image" Target="../media/image461.png"/><Relationship Id="rId5" Type="http://schemas.openxmlformats.org/officeDocument/2006/relationships/image" Target="../media/image46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3.png"/><Relationship Id="rId3" Type="http://schemas.openxmlformats.org/officeDocument/2006/relationships/image" Target="../media/image464.png"/><Relationship Id="rId4" Type="http://schemas.openxmlformats.org/officeDocument/2006/relationships/image" Target="../media/image465.png"/><Relationship Id="rId5" Type="http://schemas.openxmlformats.org/officeDocument/2006/relationships/image" Target="../media/image46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7.png"/><Relationship Id="rId3" Type="http://schemas.openxmlformats.org/officeDocument/2006/relationships/image" Target="../media/image468.png"/><Relationship Id="rId4" Type="http://schemas.openxmlformats.org/officeDocument/2006/relationships/image" Target="../media/image469.png"/><Relationship Id="rId5" Type="http://schemas.openxmlformats.org/officeDocument/2006/relationships/image" Target="../media/image47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1.png"/><Relationship Id="rId3" Type="http://schemas.openxmlformats.org/officeDocument/2006/relationships/image" Target="../media/image472.png"/><Relationship Id="rId4" Type="http://schemas.openxmlformats.org/officeDocument/2006/relationships/image" Target="../media/image473.png"/><Relationship Id="rId5" Type="http://schemas.openxmlformats.org/officeDocument/2006/relationships/image" Target="../media/image47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5.png"/><Relationship Id="rId3" Type="http://schemas.openxmlformats.org/officeDocument/2006/relationships/image" Target="../media/image476.png"/><Relationship Id="rId4" Type="http://schemas.openxmlformats.org/officeDocument/2006/relationships/image" Target="../media/image477.png"/><Relationship Id="rId5" Type="http://schemas.openxmlformats.org/officeDocument/2006/relationships/image" Target="../media/image47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9.png"/><Relationship Id="rId3" Type="http://schemas.openxmlformats.org/officeDocument/2006/relationships/image" Target="../media/image480.png"/><Relationship Id="rId4" Type="http://schemas.openxmlformats.org/officeDocument/2006/relationships/image" Target="../media/image481.png"/><Relationship Id="rId5" Type="http://schemas.openxmlformats.org/officeDocument/2006/relationships/image" Target="../media/image48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3.png"/><Relationship Id="rId3" Type="http://schemas.openxmlformats.org/officeDocument/2006/relationships/image" Target="../media/image484.png"/><Relationship Id="rId4" Type="http://schemas.openxmlformats.org/officeDocument/2006/relationships/image" Target="../media/image485.png"/><Relationship Id="rId5" Type="http://schemas.openxmlformats.org/officeDocument/2006/relationships/image" Target="../media/image4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6.png"/><Relationship Id="rId3" Type="http://schemas.openxmlformats.org/officeDocument/2006/relationships/image" Target="../media/image487.png"/><Relationship Id="rId4" Type="http://schemas.openxmlformats.org/officeDocument/2006/relationships/image" Target="../media/image488.png"/><Relationship Id="rId5" Type="http://schemas.openxmlformats.org/officeDocument/2006/relationships/image" Target="../media/image48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0.png"/><Relationship Id="rId3" Type="http://schemas.openxmlformats.org/officeDocument/2006/relationships/image" Target="../media/image491.png"/><Relationship Id="rId4" Type="http://schemas.openxmlformats.org/officeDocument/2006/relationships/image" Target="../media/image492.png"/><Relationship Id="rId5" Type="http://schemas.openxmlformats.org/officeDocument/2006/relationships/image" Target="../media/image4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3.png"/><Relationship Id="rId3" Type="http://schemas.openxmlformats.org/officeDocument/2006/relationships/image" Target="../media/image494.png"/><Relationship Id="rId4" Type="http://schemas.openxmlformats.org/officeDocument/2006/relationships/image" Target="../media/image495.png"/><Relationship Id="rId5" Type="http://schemas.openxmlformats.org/officeDocument/2006/relationships/image" Target="../media/image49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7.png"/><Relationship Id="rId3" Type="http://schemas.openxmlformats.org/officeDocument/2006/relationships/image" Target="../media/image498.png"/><Relationship Id="rId4" Type="http://schemas.openxmlformats.org/officeDocument/2006/relationships/image" Target="../media/image499.png"/><Relationship Id="rId5" Type="http://schemas.openxmlformats.org/officeDocument/2006/relationships/image" Target="../media/image4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0.png"/><Relationship Id="rId3" Type="http://schemas.openxmlformats.org/officeDocument/2006/relationships/image" Target="../media/image501.png"/><Relationship Id="rId4" Type="http://schemas.openxmlformats.org/officeDocument/2006/relationships/image" Target="../media/image502.png"/><Relationship Id="rId5" Type="http://schemas.openxmlformats.org/officeDocument/2006/relationships/image" Target="../media/image50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3.png"/><Relationship Id="rId5" Type="http://schemas.openxmlformats.org/officeDocument/2006/relationships/image" Target="../media/image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4.png"/><Relationship Id="rId3" Type="http://schemas.openxmlformats.org/officeDocument/2006/relationships/image" Target="../media/image505.png"/><Relationship Id="rId4" Type="http://schemas.openxmlformats.org/officeDocument/2006/relationships/image" Target="../media/image506.png"/><Relationship Id="rId5" Type="http://schemas.openxmlformats.org/officeDocument/2006/relationships/image" Target="../media/image50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8.png"/><Relationship Id="rId3" Type="http://schemas.openxmlformats.org/officeDocument/2006/relationships/image" Target="../media/image509.png"/><Relationship Id="rId4" Type="http://schemas.openxmlformats.org/officeDocument/2006/relationships/image" Target="../media/image510.png"/><Relationship Id="rId5" Type="http://schemas.openxmlformats.org/officeDocument/2006/relationships/image" Target="../media/image51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2.png"/><Relationship Id="rId3" Type="http://schemas.openxmlformats.org/officeDocument/2006/relationships/image" Target="../media/image513.png"/><Relationship Id="rId4" Type="http://schemas.openxmlformats.org/officeDocument/2006/relationships/image" Target="../media/image514.png"/><Relationship Id="rId5" Type="http://schemas.openxmlformats.org/officeDocument/2006/relationships/image" Target="../media/image4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5.png"/><Relationship Id="rId3" Type="http://schemas.openxmlformats.org/officeDocument/2006/relationships/image" Target="../media/image516.png"/><Relationship Id="rId4" Type="http://schemas.openxmlformats.org/officeDocument/2006/relationships/image" Target="../media/image517.png"/><Relationship Id="rId5" Type="http://schemas.openxmlformats.org/officeDocument/2006/relationships/image" Target="../media/image5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8.png"/><Relationship Id="rId3" Type="http://schemas.openxmlformats.org/officeDocument/2006/relationships/image" Target="../media/image519.png"/><Relationship Id="rId4" Type="http://schemas.openxmlformats.org/officeDocument/2006/relationships/image" Target="../media/image481.png"/><Relationship Id="rId5" Type="http://schemas.openxmlformats.org/officeDocument/2006/relationships/image" Target="../media/image52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1.png"/><Relationship Id="rId3" Type="http://schemas.openxmlformats.org/officeDocument/2006/relationships/image" Target="../media/image522.png"/><Relationship Id="rId4" Type="http://schemas.openxmlformats.org/officeDocument/2006/relationships/image" Target="../media/image523.png"/><Relationship Id="rId5" Type="http://schemas.openxmlformats.org/officeDocument/2006/relationships/image" Target="../media/image52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4.png"/><Relationship Id="rId3" Type="http://schemas.openxmlformats.org/officeDocument/2006/relationships/image" Target="../media/image525.png"/><Relationship Id="rId4" Type="http://schemas.openxmlformats.org/officeDocument/2006/relationships/image" Target="../media/image526.png"/><Relationship Id="rId5" Type="http://schemas.openxmlformats.org/officeDocument/2006/relationships/image" Target="../media/image52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8.png"/><Relationship Id="rId3" Type="http://schemas.openxmlformats.org/officeDocument/2006/relationships/image" Target="../media/image529.png"/><Relationship Id="rId4" Type="http://schemas.openxmlformats.org/officeDocument/2006/relationships/image" Target="../media/image530.png"/><Relationship Id="rId5" Type="http://schemas.openxmlformats.org/officeDocument/2006/relationships/image" Target="../media/image4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1.png"/><Relationship Id="rId3" Type="http://schemas.openxmlformats.org/officeDocument/2006/relationships/image" Target="../media/image532.png"/><Relationship Id="rId4" Type="http://schemas.openxmlformats.org/officeDocument/2006/relationships/image" Target="../media/image533.png"/><Relationship Id="rId5" Type="http://schemas.openxmlformats.org/officeDocument/2006/relationships/image" Target="../media/image53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5.png"/><Relationship Id="rId3" Type="http://schemas.openxmlformats.org/officeDocument/2006/relationships/image" Target="../media/image536.png"/><Relationship Id="rId4" Type="http://schemas.openxmlformats.org/officeDocument/2006/relationships/image" Target="../media/image537.png"/><Relationship Id="rId5" Type="http://schemas.openxmlformats.org/officeDocument/2006/relationships/image" Target="../media/image5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9.png"/><Relationship Id="rId3" Type="http://schemas.openxmlformats.org/officeDocument/2006/relationships/image" Target="../media/image540.png"/><Relationship Id="rId4" Type="http://schemas.openxmlformats.org/officeDocument/2006/relationships/image" Target="../media/image541.png"/><Relationship Id="rId5" Type="http://schemas.openxmlformats.org/officeDocument/2006/relationships/image" Target="../media/image54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3.png"/><Relationship Id="rId3" Type="http://schemas.openxmlformats.org/officeDocument/2006/relationships/image" Target="../media/image544.png"/><Relationship Id="rId4" Type="http://schemas.openxmlformats.org/officeDocument/2006/relationships/image" Target="../media/image545.png"/><Relationship Id="rId5" Type="http://schemas.openxmlformats.org/officeDocument/2006/relationships/image" Target="../media/image54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7.png"/><Relationship Id="rId3" Type="http://schemas.openxmlformats.org/officeDocument/2006/relationships/image" Target="../media/image548.png"/><Relationship Id="rId4" Type="http://schemas.openxmlformats.org/officeDocument/2006/relationships/image" Target="../media/image549.png"/><Relationship Id="rId5" Type="http://schemas.openxmlformats.org/officeDocument/2006/relationships/image" Target="../media/image55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1.png"/><Relationship Id="rId3" Type="http://schemas.openxmlformats.org/officeDocument/2006/relationships/image" Target="../media/image552.png"/><Relationship Id="rId4" Type="http://schemas.openxmlformats.org/officeDocument/2006/relationships/image" Target="../media/image553.png"/><Relationship Id="rId5" Type="http://schemas.openxmlformats.org/officeDocument/2006/relationships/image" Target="../media/image55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5.png"/><Relationship Id="rId3" Type="http://schemas.openxmlformats.org/officeDocument/2006/relationships/image" Target="../media/image556.png"/><Relationship Id="rId4" Type="http://schemas.openxmlformats.org/officeDocument/2006/relationships/image" Target="../media/image557.png"/><Relationship Id="rId5" Type="http://schemas.openxmlformats.org/officeDocument/2006/relationships/image" Target="../media/image55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9.png"/><Relationship Id="rId3" Type="http://schemas.openxmlformats.org/officeDocument/2006/relationships/image" Target="../media/image560.png"/><Relationship Id="rId4" Type="http://schemas.openxmlformats.org/officeDocument/2006/relationships/image" Target="../media/image561.png"/><Relationship Id="rId5" Type="http://schemas.openxmlformats.org/officeDocument/2006/relationships/image" Target="../media/image56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3.png"/><Relationship Id="rId3" Type="http://schemas.openxmlformats.org/officeDocument/2006/relationships/image" Target="../media/image564.png"/><Relationship Id="rId4" Type="http://schemas.openxmlformats.org/officeDocument/2006/relationships/image" Target="../media/image565.png"/><Relationship Id="rId5" Type="http://schemas.openxmlformats.org/officeDocument/2006/relationships/image" Target="../media/image56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7.png"/><Relationship Id="rId3" Type="http://schemas.openxmlformats.org/officeDocument/2006/relationships/image" Target="../media/image568.png"/><Relationship Id="rId4" Type="http://schemas.openxmlformats.org/officeDocument/2006/relationships/image" Target="../media/image569.png"/><Relationship Id="rId5" Type="http://schemas.openxmlformats.org/officeDocument/2006/relationships/image" Target="../media/image57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1.png"/><Relationship Id="rId3" Type="http://schemas.openxmlformats.org/officeDocument/2006/relationships/image" Target="../media/image572.png"/><Relationship Id="rId4" Type="http://schemas.openxmlformats.org/officeDocument/2006/relationships/image" Target="../media/image573.png"/><Relationship Id="rId5" Type="http://schemas.openxmlformats.org/officeDocument/2006/relationships/image" Target="../media/image57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5.png"/><Relationship Id="rId3" Type="http://schemas.openxmlformats.org/officeDocument/2006/relationships/image" Target="../media/image576.png"/><Relationship Id="rId4" Type="http://schemas.openxmlformats.org/officeDocument/2006/relationships/image" Target="../media/image577.png"/><Relationship Id="rId5" Type="http://schemas.openxmlformats.org/officeDocument/2006/relationships/image" Target="../media/image57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9.png"/><Relationship Id="rId3" Type="http://schemas.openxmlformats.org/officeDocument/2006/relationships/image" Target="../media/image580.png"/><Relationship Id="rId4" Type="http://schemas.openxmlformats.org/officeDocument/2006/relationships/image" Target="../media/image581.png"/><Relationship Id="rId5" Type="http://schemas.openxmlformats.org/officeDocument/2006/relationships/image" Target="../media/image57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2.png"/><Relationship Id="rId3" Type="http://schemas.openxmlformats.org/officeDocument/2006/relationships/image" Target="../media/image583.png"/><Relationship Id="rId4" Type="http://schemas.openxmlformats.org/officeDocument/2006/relationships/image" Target="../media/image584.png"/><Relationship Id="rId5" Type="http://schemas.openxmlformats.org/officeDocument/2006/relationships/image" Target="../media/image58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6.png"/><Relationship Id="rId3" Type="http://schemas.openxmlformats.org/officeDocument/2006/relationships/image" Target="../media/image587.png"/><Relationship Id="rId4" Type="http://schemas.openxmlformats.org/officeDocument/2006/relationships/image" Target="../media/image588.png"/><Relationship Id="rId5" Type="http://schemas.openxmlformats.org/officeDocument/2006/relationships/image" Target="../media/image155.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9.png"/><Relationship Id="rId3" Type="http://schemas.openxmlformats.org/officeDocument/2006/relationships/image" Target="../media/image590.png"/><Relationship Id="rId4" Type="http://schemas.openxmlformats.org/officeDocument/2006/relationships/image" Target="../media/image591.png"/><Relationship Id="rId5" Type="http://schemas.openxmlformats.org/officeDocument/2006/relationships/image" Target="../media/image59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3.png"/><Relationship Id="rId3" Type="http://schemas.openxmlformats.org/officeDocument/2006/relationships/image" Target="../media/image594.png"/><Relationship Id="rId4" Type="http://schemas.openxmlformats.org/officeDocument/2006/relationships/image" Target="../media/image481.png"/><Relationship Id="rId5" Type="http://schemas.openxmlformats.org/officeDocument/2006/relationships/image" Target="../media/image59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6.png"/><Relationship Id="rId3" Type="http://schemas.openxmlformats.org/officeDocument/2006/relationships/image" Target="../media/image597.png"/><Relationship Id="rId4" Type="http://schemas.openxmlformats.org/officeDocument/2006/relationships/image" Target="../media/image598.png"/><Relationship Id="rId5" Type="http://schemas.openxmlformats.org/officeDocument/2006/relationships/image" Target="../media/image59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0.png"/><Relationship Id="rId3" Type="http://schemas.openxmlformats.org/officeDocument/2006/relationships/image" Target="../media/image601.png"/><Relationship Id="rId4" Type="http://schemas.openxmlformats.org/officeDocument/2006/relationships/image" Target="../media/image602.png"/><Relationship Id="rId5" Type="http://schemas.openxmlformats.org/officeDocument/2006/relationships/image" Target="../media/image20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3.png"/><Relationship Id="rId3" Type="http://schemas.openxmlformats.org/officeDocument/2006/relationships/image" Target="../media/image604.png"/><Relationship Id="rId4" Type="http://schemas.openxmlformats.org/officeDocument/2006/relationships/image" Target="../media/image605.png"/><Relationship Id="rId5" Type="http://schemas.openxmlformats.org/officeDocument/2006/relationships/image" Target="../media/image60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7.png"/><Relationship Id="rId3" Type="http://schemas.openxmlformats.org/officeDocument/2006/relationships/image" Target="../media/image608.png"/><Relationship Id="rId4" Type="http://schemas.openxmlformats.org/officeDocument/2006/relationships/image" Target="../media/image609.png"/><Relationship Id="rId5" Type="http://schemas.openxmlformats.org/officeDocument/2006/relationships/image" Target="../media/image57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0.png"/><Relationship Id="rId3" Type="http://schemas.openxmlformats.org/officeDocument/2006/relationships/image" Target="../media/image611.png"/><Relationship Id="rId4" Type="http://schemas.openxmlformats.org/officeDocument/2006/relationships/image" Target="../media/image612.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3.png"/><Relationship Id="rId3" Type="http://schemas.openxmlformats.org/officeDocument/2006/relationships/image" Target="../media/image614.png"/><Relationship Id="rId4" Type="http://schemas.openxmlformats.org/officeDocument/2006/relationships/image" Target="../media/image615.png"/><Relationship Id="rId5" Type="http://schemas.openxmlformats.org/officeDocument/2006/relationships/image" Target="../media/image61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7.png"/><Relationship Id="rId3" Type="http://schemas.openxmlformats.org/officeDocument/2006/relationships/image" Target="../media/image618.png"/><Relationship Id="rId4" Type="http://schemas.openxmlformats.org/officeDocument/2006/relationships/image" Target="../media/image619.png"/><Relationship Id="rId5" Type="http://schemas.openxmlformats.org/officeDocument/2006/relationships/image" Target="../media/image6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0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png"/><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5.png"/><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0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6.png"/><Relationship Id="rId3" Type="http://schemas.openxmlformats.org/officeDocument/2006/relationships/image" Target="../media/image157.png"/><Relationship Id="rId4" Type="http://schemas.openxmlformats.org/officeDocument/2006/relationships/image" Target="../media/image158.png"/><Relationship Id="rId5"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image" Target="../media/image165.png"/><Relationship Id="rId5" Type="http://schemas.openxmlformats.org/officeDocument/2006/relationships/image" Target="../media/image10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6.png"/><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0.png"/><Relationship Id="rId3" Type="http://schemas.openxmlformats.org/officeDocument/2006/relationships/image" Target="../media/image171.png"/><Relationship Id="rId4" Type="http://schemas.openxmlformats.org/officeDocument/2006/relationships/image" Target="../media/image172.png"/><Relationship Id="rId5" Type="http://schemas.openxmlformats.org/officeDocument/2006/relationships/image" Target="../media/image1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4.png"/><Relationship Id="rId3" Type="http://schemas.openxmlformats.org/officeDocument/2006/relationships/image" Target="../media/image175.png"/><Relationship Id="rId4" Type="http://schemas.openxmlformats.org/officeDocument/2006/relationships/image" Target="../media/image176.png"/><Relationship Id="rId5" Type="http://schemas.openxmlformats.org/officeDocument/2006/relationships/image" Target="../media/image17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8.png"/><Relationship Id="rId3" Type="http://schemas.openxmlformats.org/officeDocument/2006/relationships/image" Target="../media/image179.png"/><Relationship Id="rId4" Type="http://schemas.openxmlformats.org/officeDocument/2006/relationships/image" Target="../media/image180.png"/><Relationship Id="rId5" Type="http://schemas.openxmlformats.org/officeDocument/2006/relationships/image" Target="../media/image18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6.png"/><Relationship Id="rId3" Type="http://schemas.openxmlformats.org/officeDocument/2006/relationships/image" Target="../media/image187.png"/><Relationship Id="rId4" Type="http://schemas.openxmlformats.org/officeDocument/2006/relationships/image" Target="../media/image188.png"/><Relationship Id="rId5" Type="http://schemas.openxmlformats.org/officeDocument/2006/relationships/image" Target="../media/image18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0.png"/><Relationship Id="rId3" Type="http://schemas.openxmlformats.org/officeDocument/2006/relationships/image" Target="../media/image191.png"/><Relationship Id="rId4" Type="http://schemas.openxmlformats.org/officeDocument/2006/relationships/image" Target="../media/image192.png"/><Relationship Id="rId5" Type="http://schemas.openxmlformats.org/officeDocument/2006/relationships/image" Target="../media/image19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4.png"/><Relationship Id="rId3" Type="http://schemas.openxmlformats.org/officeDocument/2006/relationships/image" Target="../media/image195.png"/><Relationship Id="rId4" Type="http://schemas.openxmlformats.org/officeDocument/2006/relationships/image" Target="../media/image196.png"/><Relationship Id="rId5" Type="http://schemas.openxmlformats.org/officeDocument/2006/relationships/image" Target="../media/image19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8.png"/><Relationship Id="rId3" Type="http://schemas.openxmlformats.org/officeDocument/2006/relationships/image" Target="../media/image199.png"/><Relationship Id="rId4" Type="http://schemas.openxmlformats.org/officeDocument/2006/relationships/image" Target="../media/image200.png"/><Relationship Id="rId5" Type="http://schemas.openxmlformats.org/officeDocument/2006/relationships/image" Target="../media/image20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6.png"/><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0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0.png"/><Relationship Id="rId3" Type="http://schemas.openxmlformats.org/officeDocument/2006/relationships/image" Target="../media/image211.png"/><Relationship Id="rId4" Type="http://schemas.openxmlformats.org/officeDocument/2006/relationships/image" Target="../media/image212.png"/><Relationship Id="rId5" Type="http://schemas.openxmlformats.org/officeDocument/2006/relationships/image" Target="../media/image2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4.png"/><Relationship Id="rId3" Type="http://schemas.openxmlformats.org/officeDocument/2006/relationships/image" Target="../media/image215.png"/><Relationship Id="rId4" Type="http://schemas.openxmlformats.org/officeDocument/2006/relationships/image" Target="../media/image216.png"/><Relationship Id="rId5" Type="http://schemas.openxmlformats.org/officeDocument/2006/relationships/image" Target="../media/image2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8.png"/><Relationship Id="rId3" Type="http://schemas.openxmlformats.org/officeDocument/2006/relationships/image" Target="../media/image219.png"/><Relationship Id="rId4" Type="http://schemas.openxmlformats.org/officeDocument/2006/relationships/image" Target="../media/image220.png"/><Relationship Id="rId5" Type="http://schemas.openxmlformats.org/officeDocument/2006/relationships/image" Target="../media/image2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image" Target="../media/image22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6.png"/><Relationship Id="rId3" Type="http://schemas.openxmlformats.org/officeDocument/2006/relationships/image" Target="../media/image227.png"/><Relationship Id="rId4" Type="http://schemas.openxmlformats.org/officeDocument/2006/relationships/image" Target="../media/image228.png"/><Relationship Id="rId5" Type="http://schemas.openxmlformats.org/officeDocument/2006/relationships/image" Target="../media/image2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0.png"/><Relationship Id="rId3" Type="http://schemas.openxmlformats.org/officeDocument/2006/relationships/image" Target="../media/image231.png"/><Relationship Id="rId4" Type="http://schemas.openxmlformats.org/officeDocument/2006/relationships/image" Target="../media/image232.png"/><Relationship Id="rId5" Type="http://schemas.openxmlformats.org/officeDocument/2006/relationships/image" Target="../media/image2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4.png"/><Relationship Id="rId3" Type="http://schemas.openxmlformats.org/officeDocument/2006/relationships/image" Target="../media/image235.png"/><Relationship Id="rId4" Type="http://schemas.openxmlformats.org/officeDocument/2006/relationships/image" Target="../media/image236.png"/><Relationship Id="rId5" Type="http://schemas.openxmlformats.org/officeDocument/2006/relationships/image" Target="../media/image2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8.png"/><Relationship Id="rId3" Type="http://schemas.openxmlformats.org/officeDocument/2006/relationships/image" Target="../media/image239.png"/><Relationship Id="rId4" Type="http://schemas.openxmlformats.org/officeDocument/2006/relationships/image" Target="../media/image240.png"/><Relationship Id="rId5" Type="http://schemas.openxmlformats.org/officeDocument/2006/relationships/image" Target="../media/image2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image" Target="../media/image244.png"/><Relationship Id="rId5" Type="http://schemas.openxmlformats.org/officeDocument/2006/relationships/image" Target="../media/image2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6.png"/><Relationship Id="rId3" Type="http://schemas.openxmlformats.org/officeDocument/2006/relationships/image" Target="../media/image247.png"/><Relationship Id="rId4" Type="http://schemas.openxmlformats.org/officeDocument/2006/relationships/image" Target="../media/image248.png"/><Relationship Id="rId5" Type="http://schemas.openxmlformats.org/officeDocument/2006/relationships/image" Target="../media/image2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0.png"/><Relationship Id="rId3" Type="http://schemas.openxmlformats.org/officeDocument/2006/relationships/image" Target="../media/image251.png"/><Relationship Id="rId4" Type="http://schemas.openxmlformats.org/officeDocument/2006/relationships/image" Target="../media/image252.png"/><Relationship Id="rId5" Type="http://schemas.openxmlformats.org/officeDocument/2006/relationships/image" Target="../media/image2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4.png"/><Relationship Id="rId3" Type="http://schemas.openxmlformats.org/officeDocument/2006/relationships/image" Target="../media/image255.png"/><Relationship Id="rId4" Type="http://schemas.openxmlformats.org/officeDocument/2006/relationships/image" Target="../media/image256.png"/><Relationship Id="rId5" Type="http://schemas.openxmlformats.org/officeDocument/2006/relationships/image" Target="../media/image2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8.png"/><Relationship Id="rId3" Type="http://schemas.openxmlformats.org/officeDocument/2006/relationships/image" Target="../media/image259.png"/><Relationship Id="rId4" Type="http://schemas.openxmlformats.org/officeDocument/2006/relationships/image" Target="../media/image260.png"/><Relationship Id="rId5" Type="http://schemas.openxmlformats.org/officeDocument/2006/relationships/image" Target="../media/image26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264.png"/><Relationship Id="rId5" Type="http://schemas.openxmlformats.org/officeDocument/2006/relationships/image" Target="../media/image26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6.png"/><Relationship Id="rId3" Type="http://schemas.openxmlformats.org/officeDocument/2006/relationships/image" Target="../media/image267.png"/><Relationship Id="rId4" Type="http://schemas.openxmlformats.org/officeDocument/2006/relationships/image" Target="../media/image268.png"/><Relationship Id="rId5" Type="http://schemas.openxmlformats.org/officeDocument/2006/relationships/image" Target="../media/image2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0.png"/><Relationship Id="rId3" Type="http://schemas.openxmlformats.org/officeDocument/2006/relationships/image" Target="../media/image271.png"/><Relationship Id="rId4" Type="http://schemas.openxmlformats.org/officeDocument/2006/relationships/image" Target="../media/image272.png"/><Relationship Id="rId5" Type="http://schemas.openxmlformats.org/officeDocument/2006/relationships/image" Target="../media/image27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4.png"/><Relationship Id="rId3" Type="http://schemas.openxmlformats.org/officeDocument/2006/relationships/image" Target="../media/image275.png"/><Relationship Id="rId4" Type="http://schemas.openxmlformats.org/officeDocument/2006/relationships/image" Target="../media/image276.png"/><Relationship Id="rId5" Type="http://schemas.openxmlformats.org/officeDocument/2006/relationships/image" Target="../media/image27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8.png"/><Relationship Id="rId3" Type="http://schemas.openxmlformats.org/officeDocument/2006/relationships/image" Target="../media/image279.png"/><Relationship Id="rId4" Type="http://schemas.openxmlformats.org/officeDocument/2006/relationships/image" Target="../media/image280.png"/><Relationship Id="rId5" Type="http://schemas.openxmlformats.org/officeDocument/2006/relationships/image" Target="../media/image28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2.png"/><Relationship Id="rId3" Type="http://schemas.openxmlformats.org/officeDocument/2006/relationships/image" Target="../media/image283.png"/><Relationship Id="rId4" Type="http://schemas.openxmlformats.org/officeDocument/2006/relationships/image" Target="../media/image284.png"/><Relationship Id="rId5" Type="http://schemas.openxmlformats.org/officeDocument/2006/relationships/image" Target="../media/image28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6.png"/><Relationship Id="rId3" Type="http://schemas.openxmlformats.org/officeDocument/2006/relationships/image" Target="../media/image287.png"/><Relationship Id="rId4" Type="http://schemas.openxmlformats.org/officeDocument/2006/relationships/image" Target="../media/image288.png"/><Relationship Id="rId5" Type="http://schemas.openxmlformats.org/officeDocument/2006/relationships/image" Target="../media/image28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0.png"/><Relationship Id="rId3" Type="http://schemas.openxmlformats.org/officeDocument/2006/relationships/image" Target="../media/image291.png"/><Relationship Id="rId4" Type="http://schemas.openxmlformats.org/officeDocument/2006/relationships/image" Target="../media/image292.png"/><Relationship Id="rId5" Type="http://schemas.openxmlformats.org/officeDocument/2006/relationships/image" Target="../media/image29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4.png"/><Relationship Id="rId3" Type="http://schemas.openxmlformats.org/officeDocument/2006/relationships/image" Target="../media/image295.png"/><Relationship Id="rId4" Type="http://schemas.openxmlformats.org/officeDocument/2006/relationships/image" Target="../media/image296.png"/><Relationship Id="rId5" Type="http://schemas.openxmlformats.org/officeDocument/2006/relationships/image" Target="../media/image29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8.png"/><Relationship Id="rId3" Type="http://schemas.openxmlformats.org/officeDocument/2006/relationships/image" Target="../media/image299.png"/><Relationship Id="rId4" Type="http://schemas.openxmlformats.org/officeDocument/2006/relationships/image" Target="../media/image300.png"/><Relationship Id="rId5" Type="http://schemas.openxmlformats.org/officeDocument/2006/relationships/image" Target="../media/image30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2.png"/><Relationship Id="rId3" Type="http://schemas.openxmlformats.org/officeDocument/2006/relationships/image" Target="../media/image303.png"/><Relationship Id="rId4" Type="http://schemas.openxmlformats.org/officeDocument/2006/relationships/image" Target="../media/image304.png"/><Relationship Id="rId5" Type="http://schemas.openxmlformats.org/officeDocument/2006/relationships/image" Target="../media/image30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6.png"/><Relationship Id="rId3" Type="http://schemas.openxmlformats.org/officeDocument/2006/relationships/image" Target="../media/image307.png"/><Relationship Id="rId4" Type="http://schemas.openxmlformats.org/officeDocument/2006/relationships/image" Target="../media/image308.png"/><Relationship Id="rId5" Type="http://schemas.openxmlformats.org/officeDocument/2006/relationships/image" Target="../media/image3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0.png"/><Relationship Id="rId3" Type="http://schemas.openxmlformats.org/officeDocument/2006/relationships/image" Target="../media/image311.png"/><Relationship Id="rId4" Type="http://schemas.openxmlformats.org/officeDocument/2006/relationships/image" Target="../media/image312.png"/><Relationship Id="rId5" Type="http://schemas.openxmlformats.org/officeDocument/2006/relationships/image" Target="../media/image1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3.png"/><Relationship Id="rId3" Type="http://schemas.openxmlformats.org/officeDocument/2006/relationships/image" Target="../media/image314.png"/><Relationship Id="rId4" Type="http://schemas.openxmlformats.org/officeDocument/2006/relationships/image" Target="../media/image315.png"/><Relationship Id="rId5" Type="http://schemas.openxmlformats.org/officeDocument/2006/relationships/image" Target="../media/image15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6.png"/><Relationship Id="rId3" Type="http://schemas.openxmlformats.org/officeDocument/2006/relationships/image" Target="../media/image317.png"/><Relationship Id="rId4" Type="http://schemas.openxmlformats.org/officeDocument/2006/relationships/image" Target="../media/image318.png"/><Relationship Id="rId5" Type="http://schemas.openxmlformats.org/officeDocument/2006/relationships/image" Target="../media/image1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9.png"/><Relationship Id="rId3" Type="http://schemas.openxmlformats.org/officeDocument/2006/relationships/image" Target="../media/image320.png"/><Relationship Id="rId4" Type="http://schemas.openxmlformats.org/officeDocument/2006/relationships/image" Target="../media/image321.png"/><Relationship Id="rId5" Type="http://schemas.openxmlformats.org/officeDocument/2006/relationships/image" Target="../media/image32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3.png"/><Relationship Id="rId3" Type="http://schemas.openxmlformats.org/officeDocument/2006/relationships/image" Target="../media/image324.png"/><Relationship Id="rId4" Type="http://schemas.openxmlformats.org/officeDocument/2006/relationships/image" Target="../media/image325.png"/><Relationship Id="rId5" Type="http://schemas.openxmlformats.org/officeDocument/2006/relationships/image" Target="../media/image32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7.png"/><Relationship Id="rId3" Type="http://schemas.openxmlformats.org/officeDocument/2006/relationships/image" Target="../media/image328.png"/><Relationship Id="rId4" Type="http://schemas.openxmlformats.org/officeDocument/2006/relationships/image" Target="../media/image329.png"/><Relationship Id="rId5" Type="http://schemas.openxmlformats.org/officeDocument/2006/relationships/image" Target="../media/image33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1.png"/><Relationship Id="rId3" Type="http://schemas.openxmlformats.org/officeDocument/2006/relationships/image" Target="../media/image332.png"/><Relationship Id="rId4" Type="http://schemas.openxmlformats.org/officeDocument/2006/relationships/image" Target="../media/image333.png"/><Relationship Id="rId5" Type="http://schemas.openxmlformats.org/officeDocument/2006/relationships/image" Target="../media/image3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5.png"/><Relationship Id="rId3" Type="http://schemas.openxmlformats.org/officeDocument/2006/relationships/image" Target="../media/image336.png"/><Relationship Id="rId4" Type="http://schemas.openxmlformats.org/officeDocument/2006/relationships/image" Target="../media/image337.png"/><Relationship Id="rId5" Type="http://schemas.openxmlformats.org/officeDocument/2006/relationships/image" Target="../media/image33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9.png"/><Relationship Id="rId3" Type="http://schemas.openxmlformats.org/officeDocument/2006/relationships/image" Target="../media/image340.png"/><Relationship Id="rId4" Type="http://schemas.openxmlformats.org/officeDocument/2006/relationships/image" Target="../media/image341.png"/><Relationship Id="rId5" Type="http://schemas.openxmlformats.org/officeDocument/2006/relationships/image" Target="../media/image34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3.png"/><Relationship Id="rId3" Type="http://schemas.openxmlformats.org/officeDocument/2006/relationships/image" Target="../media/image344.png"/><Relationship Id="rId4" Type="http://schemas.openxmlformats.org/officeDocument/2006/relationships/image" Target="../media/image345.png"/><Relationship Id="rId5" Type="http://schemas.openxmlformats.org/officeDocument/2006/relationships/image" Target="../media/image3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7.png"/><Relationship Id="rId3" Type="http://schemas.openxmlformats.org/officeDocument/2006/relationships/image" Target="../media/image348.png"/><Relationship Id="rId4" Type="http://schemas.openxmlformats.org/officeDocument/2006/relationships/image" Target="../media/image349.png"/><Relationship Id="rId5" Type="http://schemas.openxmlformats.org/officeDocument/2006/relationships/image" Target="../media/image35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1.png"/><Relationship Id="rId3" Type="http://schemas.openxmlformats.org/officeDocument/2006/relationships/image" Target="../media/image352.png"/><Relationship Id="rId4" Type="http://schemas.openxmlformats.org/officeDocument/2006/relationships/image" Target="../media/image353.png"/><Relationship Id="rId5" Type="http://schemas.openxmlformats.org/officeDocument/2006/relationships/image" Target="../media/image35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5.png"/><Relationship Id="rId3" Type="http://schemas.openxmlformats.org/officeDocument/2006/relationships/image" Target="../media/image356.png"/><Relationship Id="rId4" Type="http://schemas.openxmlformats.org/officeDocument/2006/relationships/image" Target="../media/image357.png"/><Relationship Id="rId5" Type="http://schemas.openxmlformats.org/officeDocument/2006/relationships/image" Target="../media/image35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9.png"/><Relationship Id="rId3" Type="http://schemas.openxmlformats.org/officeDocument/2006/relationships/image" Target="../media/image360.png"/><Relationship Id="rId4" Type="http://schemas.openxmlformats.org/officeDocument/2006/relationships/image" Target="../media/image361.png"/><Relationship Id="rId5" Type="http://schemas.openxmlformats.org/officeDocument/2006/relationships/image" Target="../media/image36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3.png"/><Relationship Id="rId3" Type="http://schemas.openxmlformats.org/officeDocument/2006/relationships/image" Target="../media/image364.png"/><Relationship Id="rId4" Type="http://schemas.openxmlformats.org/officeDocument/2006/relationships/image" Target="../media/image365.png"/><Relationship Id="rId5" Type="http://schemas.openxmlformats.org/officeDocument/2006/relationships/image" Target="../media/image36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7.png"/><Relationship Id="rId3" Type="http://schemas.openxmlformats.org/officeDocument/2006/relationships/image" Target="../media/image368.png"/><Relationship Id="rId4" Type="http://schemas.openxmlformats.org/officeDocument/2006/relationships/image" Target="../media/image369.png"/><Relationship Id="rId5" Type="http://schemas.openxmlformats.org/officeDocument/2006/relationships/image" Target="../media/image37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1.png"/><Relationship Id="rId3" Type="http://schemas.openxmlformats.org/officeDocument/2006/relationships/image" Target="../media/image372.png"/><Relationship Id="rId4" Type="http://schemas.openxmlformats.org/officeDocument/2006/relationships/image" Target="../media/image373.png"/><Relationship Id="rId5" Type="http://schemas.openxmlformats.org/officeDocument/2006/relationships/image" Target="../media/image37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5.png"/><Relationship Id="rId3" Type="http://schemas.openxmlformats.org/officeDocument/2006/relationships/image" Target="../media/image376.png"/><Relationship Id="rId4" Type="http://schemas.openxmlformats.org/officeDocument/2006/relationships/image" Target="../media/image377.png"/><Relationship Id="rId5" Type="http://schemas.openxmlformats.org/officeDocument/2006/relationships/image" Target="../media/image37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9.png"/><Relationship Id="rId3" Type="http://schemas.openxmlformats.org/officeDocument/2006/relationships/image" Target="../media/image380.png"/><Relationship Id="rId4" Type="http://schemas.openxmlformats.org/officeDocument/2006/relationships/image" Target="../media/image381.png"/><Relationship Id="rId5" Type="http://schemas.openxmlformats.org/officeDocument/2006/relationships/image" Target="../media/image38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3.png"/><Relationship Id="rId3" Type="http://schemas.openxmlformats.org/officeDocument/2006/relationships/image" Target="../media/image384.png"/><Relationship Id="rId4" Type="http://schemas.openxmlformats.org/officeDocument/2006/relationships/image" Target="../media/image385.png"/><Relationship Id="rId5" Type="http://schemas.openxmlformats.org/officeDocument/2006/relationships/image" Target="../media/image3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t>A241390</a:t>
            </a:r>
          </a:p>
        </p:txBody>
      </p:sp>
      <p:sp>
        <p:nvSpPr>
          <p:cNvPr id="3" name="Text Placeholder 2"/>
          <p:cNvSpPr>
            <a:spLocks noGrp="1"/>
          </p:cNvSpPr>
          <p:nvPr>
            <p:ph type="body" sz="quarter" idx="14"/>
          </p:nvPr>
        </p:nvSpPr>
        <p:spPr/>
        <p:txBody>
          <a:bodyPr/>
          <a:lstStyle/>
          <a:p>
            <a:r>
              <a:t>KBSTAR V&amp;S셀렉트밸류채권혼합</a:t>
            </a:r>
          </a:p>
        </p:txBody>
      </p:sp>
      <p:sp>
        <p:nvSpPr>
          <p:cNvPr id="4" name="Text Placeholder 3"/>
          <p:cNvSpPr>
            <a:spLocks noGrp="1"/>
          </p:cNvSpPr>
          <p:nvPr>
            <p:ph type="body" sz="quarter" idx="15"/>
          </p:nvPr>
        </p:nvSpPr>
        <p:spPr/>
        <p:txBody>
          <a:bodyPr/>
          <a:lstStyle/>
          <a:p>
            <a:endParaRPr/>
          </a:p>
        </p:txBody>
      </p:sp>
      <p:sp>
        <p:nvSpPr>
          <p:cNvPr id="5" name="Text Placeholder 4"/>
          <p:cNvSpPr>
            <a:spLocks noGrp="1"/>
          </p:cNvSpPr>
          <p:nvPr>
            <p:ph type="body" sz="quarter" idx="19"/>
          </p:nvPr>
        </p:nvSpPr>
        <p:spPr/>
        <p:txBody>
          <a:bodyPr/>
          <a:lstStyle/>
          <a:p>
            <a:r>
              <a:t>V&amp;S자산운용이 자문하는 가치 주식과 국고3년 채권지수에 4:6 분산투자하는 ETF입니다.</a:t>
            </a:r>
          </a:p>
        </p:txBody>
      </p:sp>
      <p:graphicFrame>
        <p:nvGraphicFramePr>
          <p:cNvPr id="6" name="Table Placeholder 5"/>
          <p:cNvGraphicFramePr>
            <a:graphicFrameLocks noGrp="1"/>
          </p:cNvGraphicFramePr>
          <p:nvPr>
            <p:ph type="tbl" sz="quarter" idx="20"/>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extLst>
                    <a:ext uri="{9D8B030D-6E8A-4147-A177-3AD203B41FA5}">
                      <a16:colId xmlns:a16="http://schemas.microsoft.com/office/drawing/2014/main" val="20000"/>
                    </a:ext>
                  </a:extLst>
                </a:gridCol>
                <a:gridCol w="1655999">
                  <a:extLst>
                    <a:ext uri="{9D8B030D-6E8A-4147-A177-3AD203B41FA5}">
                      <a16:colId xmlns:a16="http://schemas.microsoft.com/office/drawing/2014/main" val="20001"/>
                    </a:ext>
                  </a:extLst>
                </a:gridCol>
              </a:tblGrid>
              <a:tr h="192800">
                <a:tc>
                  <a:txBody>
                    <a:bodyPr/>
                    <a:lstStyle/>
                    <a:p>
                      <a:pPr algn="l">
                        <a:defRPr sz="800" b="0">
                          <a:solidFill>
                            <a:srgbClr val="000000"/>
                          </a:solidFill>
                          <a:latin typeface="원신한 Light"/>
                        </a:defRPr>
                      </a:pPr>
                      <a:r>
                        <a:t>최근 종가(원)</a:t>
                      </a:r>
                    </a:p>
                  </a:txBody>
                  <a:tcPr marL="36000" marR="36000" marT="0" marB="0" anchor="ctr">
                    <a:noFill/>
                  </a:tcPr>
                </a:tc>
                <a:tc>
                  <a:txBody>
                    <a:bodyPr/>
                    <a:lstStyle/>
                    <a:p>
                      <a:pPr algn="r">
                        <a:defRPr sz="800" b="0">
                          <a:solidFill>
                            <a:srgbClr val="000000"/>
                          </a:solidFill>
                          <a:latin typeface="원신한 Light"/>
                        </a:defRPr>
                      </a:pPr>
                      <a:r>
                        <a:t>12,315</a:t>
                      </a:r>
                    </a:p>
                  </a:txBody>
                  <a:tcPr marL="36000" marR="36000" marT="0" marB="0" anchor="ctr">
                    <a:noFill/>
                  </a:tcPr>
                </a:tc>
                <a:extLst>
                  <a:ext uri="{0D108BD9-81ED-4DB2-BD59-A6C34878D82A}">
                    <a16:rowId xmlns:a16="http://schemas.microsoft.com/office/drawing/2014/main" val="10000"/>
                  </a:ext>
                </a:extLst>
              </a:tr>
              <a:tr h="192800">
                <a:tc>
                  <a:txBody>
                    <a:bodyPr/>
                    <a:lstStyle/>
                    <a:p>
                      <a:pPr algn="l">
                        <a:defRPr sz="800" b="0">
                          <a:solidFill>
                            <a:srgbClr val="000000"/>
                          </a:solidFill>
                          <a:latin typeface="원신한 Light"/>
                        </a:defRPr>
                      </a:pPr>
                      <a:r>
                        <a:t>52주최고/최저</a:t>
                      </a:r>
                    </a:p>
                  </a:txBody>
                  <a:tcPr marL="36000" marR="36000" marT="0" marB="0" anchor="ctr">
                    <a:noFill/>
                  </a:tcPr>
                </a:tc>
                <a:tc>
                  <a:txBody>
                    <a:bodyPr/>
                    <a:lstStyle/>
                    <a:p>
                      <a:pPr algn="r">
                        <a:defRPr sz="800" b="0">
                          <a:solidFill>
                            <a:srgbClr val="000000"/>
                          </a:solidFill>
                          <a:latin typeface="원신한 Light"/>
                        </a:defRPr>
                      </a:pPr>
                      <a:r>
                        <a:t>12,892원/11,717원</a:t>
                      </a:r>
                    </a:p>
                  </a:txBody>
                  <a:tcPr marL="36000" marR="36000" marT="0" marB="0" anchor="ctr">
                    <a:noFill/>
                  </a:tcPr>
                </a:tc>
                <a:extLst>
                  <a:ext uri="{0D108BD9-81ED-4DB2-BD59-A6C34878D82A}">
                    <a16:rowId xmlns:a16="http://schemas.microsoft.com/office/drawing/2014/main" val="10001"/>
                  </a:ext>
                </a:extLst>
              </a:tr>
              <a:tr h="192800">
                <a:tc>
                  <a:txBody>
                    <a:bodyPr/>
                    <a:lstStyle/>
                    <a:p>
                      <a:pPr algn="l">
                        <a:defRPr sz="800" b="0">
                          <a:solidFill>
                            <a:srgbClr val="000000"/>
                          </a:solidFill>
                          <a:latin typeface="원신한 Light"/>
                        </a:defRPr>
                      </a:pPr>
                      <a:r>
                        <a:t>20일평균거래량/거래대금</a:t>
                      </a:r>
                    </a:p>
                  </a:txBody>
                  <a:tcPr marL="36000" marR="36000" marT="0" marB="0" anchor="ctr">
                    <a:noFill/>
                  </a:tcPr>
                </a:tc>
                <a:tc>
                  <a:txBody>
                    <a:bodyPr/>
                    <a:lstStyle/>
                    <a:p>
                      <a:pPr algn="r">
                        <a:defRPr sz="800" b="0">
                          <a:solidFill>
                            <a:srgbClr val="000000"/>
                          </a:solidFill>
                          <a:latin typeface="원신한 Light"/>
                        </a:defRPr>
                      </a:pPr>
                      <a:r>
                        <a:t>8,750주/106백만원</a:t>
                      </a:r>
                    </a:p>
                  </a:txBody>
                  <a:tcPr marL="36000" marR="36000" marT="0" marB="0" anchor="ctr">
                    <a:noFill/>
                  </a:tcPr>
                </a:tc>
                <a:extLst>
                  <a:ext uri="{0D108BD9-81ED-4DB2-BD59-A6C34878D82A}">
                    <a16:rowId xmlns:a16="http://schemas.microsoft.com/office/drawing/2014/main" val="10002"/>
                  </a:ext>
                </a:extLst>
              </a:tr>
              <a:tr h="192800">
                <a:tc>
                  <a:txBody>
                    <a:bodyPr/>
                    <a:lstStyle/>
                    <a:p>
                      <a:pPr algn="l">
                        <a:defRPr sz="800" b="0">
                          <a:solidFill>
                            <a:srgbClr val="000000"/>
                          </a:solidFill>
                          <a:latin typeface="원신한 Light"/>
                        </a:defRPr>
                      </a:pPr>
                      <a:r>
                        <a:t>시가총액</a:t>
                      </a:r>
                    </a:p>
                  </a:txBody>
                  <a:tcPr marL="36000" marR="36000" marT="0" marB="0" anchor="ctr">
                    <a:noFill/>
                  </a:tcPr>
                </a:tc>
                <a:tc>
                  <a:txBody>
                    <a:bodyPr/>
                    <a:lstStyle/>
                    <a:p>
                      <a:pPr algn="r">
                        <a:defRPr sz="800" b="0">
                          <a:solidFill>
                            <a:srgbClr val="000000"/>
                          </a:solidFill>
                          <a:latin typeface="원신한 Light"/>
                        </a:defRPr>
                      </a:pPr>
                      <a:r>
                        <a:t>148억원</a:t>
                      </a:r>
                    </a:p>
                  </a:txBody>
                  <a:tcPr marL="36000" marR="36000" marT="0" marB="0" anchor="ctr">
                    <a:noFill/>
                  </a:tcPr>
                </a:tc>
                <a:extLst>
                  <a:ext uri="{0D108BD9-81ED-4DB2-BD59-A6C34878D82A}">
                    <a16:rowId xmlns:a16="http://schemas.microsoft.com/office/drawing/2014/main" val="10003"/>
                  </a:ext>
                </a:extLst>
              </a:tr>
              <a:tr h="192800">
                <a:tc>
                  <a:txBody>
                    <a:bodyPr/>
                    <a:lstStyle/>
                    <a:p>
                      <a:pPr algn="l">
                        <a:defRPr sz="800" b="0">
                          <a:solidFill>
                            <a:srgbClr val="000000"/>
                          </a:solidFill>
                          <a:latin typeface="원신한 Light"/>
                        </a:defRPr>
                      </a:pPr>
                      <a:r>
                        <a:t>외국인지분율</a:t>
                      </a:r>
                    </a:p>
                  </a:txBody>
                  <a:tcPr marL="36000" marR="36000" marT="0" marB="0" anchor="ctr">
                    <a:noFill/>
                  </a:tcPr>
                </a:tc>
                <a:tc>
                  <a:txBody>
                    <a:bodyPr/>
                    <a:lstStyle/>
                    <a:p>
                      <a:pPr algn="r">
                        <a:defRPr sz="800" b="0">
                          <a:solidFill>
                            <a:srgbClr val="000000"/>
                          </a:solidFill>
                          <a:latin typeface="원신한 Light"/>
                        </a:defRPr>
                      </a:pPr>
                      <a:r>
                        <a:t>0.00%</a:t>
                      </a:r>
                    </a:p>
                  </a:txBody>
                  <a:tcPr marL="36000" marR="36000" marT="0" marB="0" anchor="ctr">
                    <a:noFill/>
                  </a:tcPr>
                </a:tc>
                <a:extLst>
                  <a:ext uri="{0D108BD9-81ED-4DB2-BD59-A6C34878D82A}">
                    <a16:rowId xmlns:a16="http://schemas.microsoft.com/office/drawing/2014/main" val="10004"/>
                  </a:ext>
                </a:extLst>
              </a:tr>
              <a:tr h="192800">
                <a:tc>
                  <a:txBody>
                    <a:bodyPr/>
                    <a:lstStyle/>
                    <a:p>
                      <a:pPr algn="l">
                        <a:defRPr sz="800" b="0">
                          <a:solidFill>
                            <a:srgbClr val="000000"/>
                          </a:solidFill>
                          <a:latin typeface="원신한 Light"/>
                        </a:defRPr>
                      </a:pPr>
                      <a:r>
                        <a:t>수익률(1M/3M/6M/1Y)</a:t>
                      </a:r>
                    </a:p>
                  </a:txBody>
                  <a:tcPr marL="36000" marR="36000" marT="0" marB="0" anchor="ctr">
                    <a:noFill/>
                  </a:tcPr>
                </a:tc>
                <a:tc>
                  <a:txBody>
                    <a:bodyPr/>
                    <a:lstStyle/>
                    <a:p>
                      <a:pPr algn="r">
                        <a:defRPr sz="800" b="0">
                          <a:solidFill>
                            <a:srgbClr val="000000"/>
                          </a:solidFill>
                          <a:latin typeface="원신한 Light"/>
                        </a:defRPr>
                      </a:pPr>
                      <a:r>
                        <a:t>+2.11/-0.69%/-2.60%/+5.28%</a:t>
                      </a:r>
                    </a:p>
                  </a:txBody>
                  <a:tcPr marL="36000" marR="36000" marT="0" marB="0" anchor="ctr">
                    <a:noFill/>
                  </a:tcPr>
                </a:tc>
                <a:extLst>
                  <a:ext uri="{0D108BD9-81ED-4DB2-BD59-A6C34878D82A}">
                    <a16:rowId xmlns:a16="http://schemas.microsoft.com/office/drawing/2014/main" val="10005"/>
                  </a:ext>
                </a:extLst>
              </a:tr>
              <a:tr h="192800">
                <a:tc>
                  <a:txBody>
                    <a:bodyPr/>
                    <a:lstStyle/>
                    <a:p>
                      <a:pPr algn="l">
                        <a:defRPr sz="800" b="0">
                          <a:solidFill>
                            <a:srgbClr val="000000"/>
                          </a:solidFill>
                          <a:latin typeface="원신한 Light"/>
                        </a:defRPr>
                      </a:pPr>
                      <a:r>
                        <a:t>최초설정일/상장일</a:t>
                      </a:r>
                    </a:p>
                  </a:txBody>
                  <a:tcPr marL="36000" marR="36000" marT="0" marB="0" anchor="ctr">
                    <a:noFill/>
                  </a:tcPr>
                </a:tc>
                <a:tc>
                  <a:txBody>
                    <a:bodyPr/>
                    <a:lstStyle/>
                    <a:p>
                      <a:pPr algn="r">
                        <a:defRPr sz="800" b="0">
                          <a:solidFill>
                            <a:srgbClr val="000000"/>
                          </a:solidFill>
                          <a:latin typeface="원신한 Light"/>
                        </a:defRPr>
                      </a:pPr>
                      <a:r>
                        <a:t>2016-04-11/2016-04-12</a:t>
                      </a:r>
                    </a:p>
                  </a:txBody>
                  <a:tcPr marL="36000" marR="36000" marT="0" marB="0" anchor="ctr">
                    <a:noFill/>
                  </a:tcPr>
                </a:tc>
                <a:extLst>
                  <a:ext uri="{0D108BD9-81ED-4DB2-BD59-A6C34878D82A}">
                    <a16:rowId xmlns:a16="http://schemas.microsoft.com/office/drawing/2014/main" val="10006"/>
                  </a:ext>
                </a:extLst>
              </a:tr>
              <a:tr h="192800">
                <a:tc>
                  <a:txBody>
                    <a:bodyPr/>
                    <a:lstStyle/>
                    <a:p>
                      <a:pPr algn="l">
                        <a:defRPr sz="800" b="0">
                          <a:solidFill>
                            <a:srgbClr val="000000"/>
                          </a:solidFill>
                          <a:latin typeface="원신한 Light"/>
                        </a:defRPr>
                      </a:pPr>
                      <a:r>
                        <a:t>총보수</a:t>
                      </a:r>
                    </a:p>
                  </a:txBody>
                  <a:tcPr marL="36000" marR="36000" marT="0" marB="0" anchor="ctr">
                    <a:noFill/>
                  </a:tcPr>
                </a:tc>
                <a:tc>
                  <a:txBody>
                    <a:bodyPr/>
                    <a:lstStyle/>
                    <a:p>
                      <a:pPr algn="r">
                        <a:defRPr sz="800" b="0">
                          <a:solidFill>
                            <a:srgbClr val="000000"/>
                          </a:solidFill>
                          <a:latin typeface="원신한 Light"/>
                        </a:defRPr>
                      </a:pPr>
                      <a:r>
                        <a:t>0.230%</a:t>
                      </a:r>
                    </a:p>
                  </a:txBody>
                  <a:tcPr marL="36000" marR="36000" marT="0" marB="0" anchor="ctr">
                    <a:noFill/>
                  </a:tcPr>
                </a:tc>
                <a:extLst>
                  <a:ext uri="{0D108BD9-81ED-4DB2-BD59-A6C34878D82A}">
                    <a16:rowId xmlns:a16="http://schemas.microsoft.com/office/drawing/2014/main" val="10007"/>
                  </a:ext>
                </a:extLst>
              </a:tr>
              <a:tr h="192800">
                <a:tc>
                  <a:txBody>
                    <a:bodyPr/>
                    <a:lstStyle/>
                    <a:p>
                      <a:pPr algn="l">
                        <a:defRPr sz="800" b="0">
                          <a:solidFill>
                            <a:srgbClr val="000000"/>
                          </a:solidFill>
                          <a:latin typeface="원신한 Light"/>
                        </a:defRPr>
                      </a:pPr>
                      <a:r>
                        <a:t>자산운용사</a:t>
                      </a:r>
                    </a:p>
                  </a:txBody>
                  <a:tcPr marL="36000" marR="36000" marT="0" marB="0" anchor="ctr">
                    <a:noFill/>
                  </a:tcPr>
                </a:tc>
                <a:tc>
                  <a:txBody>
                    <a:bodyPr/>
                    <a:lstStyle/>
                    <a:p>
                      <a:pPr algn="r">
                        <a:defRPr sz="800" b="0">
                          <a:solidFill>
                            <a:srgbClr val="000000"/>
                          </a:solidFill>
                          <a:latin typeface="원신한 Light"/>
                        </a:defRPr>
                      </a:pPr>
                      <a:r>
                        <a:t>케이비자산운용</a:t>
                      </a:r>
                    </a:p>
                  </a:txBody>
                  <a:tcPr marL="36000" marR="36000" marT="0" marB="0" anchor="ctr">
                    <a:noFill/>
                  </a:tcPr>
                </a:tc>
                <a:extLst>
                  <a:ext uri="{0D108BD9-81ED-4DB2-BD59-A6C34878D82A}">
                    <a16:rowId xmlns:a16="http://schemas.microsoft.com/office/drawing/2014/main" val="10008"/>
                  </a:ext>
                </a:extLst>
              </a:tr>
            </a:tbl>
          </a:graphicData>
        </a:graphic>
      </p:graphicFrame>
      <p:graphicFrame>
        <p:nvGraphicFramePr>
          <p:cNvPr id="7" name="Table Placeholder 6"/>
          <p:cNvGraphicFramePr>
            <a:graphicFrameLocks noGrp="1"/>
          </p:cNvGraphicFramePr>
          <p:nvPr>
            <p:ph type="tbl" sz="quarter" idx="30"/>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extLst>
                    <a:ext uri="{9D8B030D-6E8A-4147-A177-3AD203B41FA5}">
                      <a16:colId xmlns:a16="http://schemas.microsoft.com/office/drawing/2014/main" val="20000"/>
                    </a:ext>
                  </a:extLst>
                </a:gridCol>
                <a:gridCol w="503999">
                  <a:extLst>
                    <a:ext uri="{9D8B030D-6E8A-4147-A177-3AD203B41FA5}">
                      <a16:colId xmlns:a16="http://schemas.microsoft.com/office/drawing/2014/main" val="20001"/>
                    </a:ext>
                  </a:extLst>
                </a:gridCol>
              </a:tblGrid>
              <a:tr h="187200">
                <a:tc>
                  <a:txBody>
                    <a:bodyPr/>
                    <a:lstStyle/>
                    <a:p>
                      <a:pPr algn="l">
                        <a:defRPr sz="800" b="0">
                          <a:solidFill>
                            <a:srgbClr val="000000"/>
                          </a:solidFill>
                          <a:latin typeface="원신한 Light"/>
                        </a:defRPr>
                      </a:pPr>
                      <a:r>
                        <a:t>원화현금</a:t>
                      </a:r>
                    </a:p>
                  </a:txBody>
                  <a:tcPr marL="36000" marR="36000" marT="0" marB="0" anchor="ctr">
                    <a:noFill/>
                  </a:tcPr>
                </a:tc>
                <a:tc>
                  <a:txBody>
                    <a:bodyPr/>
                    <a:lstStyle/>
                    <a:p>
                      <a:pPr algn="r">
                        <a:defRPr sz="800" b="0">
                          <a:solidFill>
                            <a:srgbClr val="000000"/>
                          </a:solidFill>
                          <a:latin typeface="원신한 Light"/>
                        </a:defRPr>
                      </a:pPr>
                      <a:r>
                        <a:t>22.06</a:t>
                      </a:r>
                    </a:p>
                  </a:txBody>
                  <a:tcPr marL="36000" marR="36000" marT="0" marB="0" anchor="ctr">
                    <a:noFill/>
                  </a:tcPr>
                </a:tc>
                <a:extLst>
                  <a:ext uri="{0D108BD9-81ED-4DB2-BD59-A6C34878D82A}">
                    <a16:rowId xmlns:a16="http://schemas.microsoft.com/office/drawing/2014/main" val="10000"/>
                  </a:ext>
                </a:extLst>
              </a:tr>
              <a:tr h="187200">
                <a:tc>
                  <a:txBody>
                    <a:bodyPr/>
                    <a:lstStyle/>
                    <a:p>
                      <a:pPr algn="l">
                        <a:defRPr sz="800" b="0">
                          <a:solidFill>
                            <a:srgbClr val="000000"/>
                          </a:solidFill>
                          <a:latin typeface="원신한 Light"/>
                        </a:defRPr>
                      </a:pPr>
                      <a:r>
                        <a:t>삼성전자</a:t>
                      </a:r>
                    </a:p>
                  </a:txBody>
                  <a:tcPr marL="36000" marR="36000" marT="0" marB="0" anchor="ctr">
                    <a:noFill/>
                  </a:tcPr>
                </a:tc>
                <a:tc>
                  <a:txBody>
                    <a:bodyPr/>
                    <a:lstStyle/>
                    <a:p>
                      <a:pPr algn="r">
                        <a:defRPr sz="800" b="0">
                          <a:solidFill>
                            <a:srgbClr val="000000"/>
                          </a:solidFill>
                          <a:latin typeface="원신한 Light"/>
                        </a:defRPr>
                      </a:pPr>
                      <a:r>
                        <a:t>18.33</a:t>
                      </a:r>
                    </a:p>
                  </a:txBody>
                  <a:tcPr marL="36000" marR="36000" marT="0" marB="0" anchor="ctr">
                    <a:noFill/>
                  </a:tcPr>
                </a:tc>
                <a:extLst>
                  <a:ext uri="{0D108BD9-81ED-4DB2-BD59-A6C34878D82A}">
                    <a16:rowId xmlns:a16="http://schemas.microsoft.com/office/drawing/2014/main" val="10001"/>
                  </a:ext>
                </a:extLst>
              </a:tr>
              <a:tr h="187200">
                <a:tc>
                  <a:txBody>
                    <a:bodyPr/>
                    <a:lstStyle/>
                    <a:p>
                      <a:pPr algn="l">
                        <a:defRPr sz="800" b="0">
                          <a:solidFill>
                            <a:srgbClr val="000000"/>
                          </a:solidFill>
                          <a:latin typeface="원신한 Light"/>
                        </a:defRPr>
                      </a:pPr>
                      <a:r>
                        <a:t>KBSTAR V&amp;S셀렉트밸류</a:t>
                      </a:r>
                    </a:p>
                  </a:txBody>
                  <a:tcPr marL="36000" marR="36000" marT="0" marB="0" anchor="ctr">
                    <a:noFill/>
                  </a:tcPr>
                </a:tc>
                <a:tc>
                  <a:txBody>
                    <a:bodyPr/>
                    <a:lstStyle/>
                    <a:p>
                      <a:pPr algn="r">
                        <a:defRPr sz="800" b="0">
                          <a:solidFill>
                            <a:srgbClr val="000000"/>
                          </a:solidFill>
                          <a:latin typeface="원신한 Light"/>
                        </a:defRPr>
                      </a:pPr>
                      <a:r>
                        <a:t>8</a:t>
                      </a:r>
                    </a:p>
                  </a:txBody>
                  <a:tcPr marL="36000" marR="36000" marT="0" marB="0" anchor="ctr">
                    <a:noFill/>
                  </a:tcPr>
                </a:tc>
                <a:extLst>
                  <a:ext uri="{0D108BD9-81ED-4DB2-BD59-A6C34878D82A}">
                    <a16:rowId xmlns:a16="http://schemas.microsoft.com/office/drawing/2014/main" val="10002"/>
                  </a:ext>
                </a:extLst>
              </a:tr>
              <a:tr h="187200">
                <a:tc>
                  <a:txBody>
                    <a:bodyPr/>
                    <a:lstStyle/>
                    <a:p>
                      <a:pPr algn="l">
                        <a:defRPr sz="800" b="0">
                          <a:solidFill>
                            <a:srgbClr val="000000"/>
                          </a:solidFill>
                          <a:latin typeface="원신한 Light"/>
                        </a:defRPr>
                      </a:pPr>
                      <a:r>
                        <a:t>현대차2우B</a:t>
                      </a:r>
                    </a:p>
                  </a:txBody>
                  <a:tcPr marL="36000" marR="36000" marT="0" marB="0" anchor="ctr">
                    <a:noFill/>
                  </a:tcPr>
                </a:tc>
                <a:tc>
                  <a:txBody>
                    <a:bodyPr/>
                    <a:lstStyle/>
                    <a:p>
                      <a:pPr algn="r">
                        <a:defRPr sz="800" b="0">
                          <a:solidFill>
                            <a:srgbClr val="000000"/>
                          </a:solidFill>
                          <a:latin typeface="원신한 Light"/>
                        </a:defRPr>
                      </a:pPr>
                      <a:r>
                        <a:t>2.40</a:t>
                      </a:r>
                    </a:p>
                  </a:txBody>
                  <a:tcPr marL="36000" marR="36000" marT="0" marB="0" anchor="ctr">
                    <a:noFill/>
                  </a:tcPr>
                </a:tc>
                <a:extLst>
                  <a:ext uri="{0D108BD9-81ED-4DB2-BD59-A6C34878D82A}">
                    <a16:rowId xmlns:a16="http://schemas.microsoft.com/office/drawing/2014/main" val="10003"/>
                  </a:ext>
                </a:extLst>
              </a:tr>
              <a:tr h="187200">
                <a:tc>
                  <a:txBody>
                    <a:bodyPr/>
                    <a:lstStyle/>
                    <a:p>
                      <a:pPr algn="l">
                        <a:defRPr sz="800" b="0">
                          <a:solidFill>
                            <a:srgbClr val="000000"/>
                          </a:solidFill>
                          <a:latin typeface="원신한 Light"/>
                        </a:defRPr>
                      </a:pPr>
                      <a:r>
                        <a:t>KB금융</a:t>
                      </a:r>
                    </a:p>
                  </a:txBody>
                  <a:tcPr marL="36000" marR="36000" marT="0" marB="0" anchor="ctr">
                    <a:noFill/>
                  </a:tcPr>
                </a:tc>
                <a:tc>
                  <a:txBody>
                    <a:bodyPr/>
                    <a:lstStyle/>
                    <a:p>
                      <a:pPr algn="r">
                        <a:defRPr sz="800" b="0">
                          <a:solidFill>
                            <a:srgbClr val="000000"/>
                          </a:solidFill>
                          <a:latin typeface="원신한 Light"/>
                        </a:defRPr>
                      </a:pPr>
                      <a:r>
                        <a:t>2.25</a:t>
                      </a:r>
                    </a:p>
                  </a:txBody>
                  <a:tcPr marL="36000" marR="36000" marT="0" marB="0" anchor="ctr">
                    <a:noFill/>
                  </a:tcPr>
                </a:tc>
                <a:extLst>
                  <a:ext uri="{0D108BD9-81ED-4DB2-BD59-A6C34878D82A}">
                    <a16:rowId xmlns:a16="http://schemas.microsoft.com/office/drawing/2014/main" val="10004"/>
                  </a:ext>
                </a:extLst>
              </a:tr>
              <a:tr h="187200">
                <a:tc>
                  <a:txBody>
                    <a:bodyPr/>
                    <a:lstStyle/>
                    <a:p>
                      <a:pPr algn="l">
                        <a:defRPr sz="800" b="0">
                          <a:solidFill>
                            <a:srgbClr val="000000"/>
                          </a:solidFill>
                          <a:latin typeface="원신한 Light"/>
                        </a:defRPr>
                      </a:pPr>
                      <a:r>
                        <a:t>삼성SDI</a:t>
                      </a:r>
                    </a:p>
                  </a:txBody>
                  <a:tcPr marL="36000" marR="36000" marT="0" marB="0" anchor="ctr">
                    <a:noFill/>
                  </a:tcPr>
                </a:tc>
                <a:tc>
                  <a:txBody>
                    <a:bodyPr/>
                    <a:lstStyle/>
                    <a:p>
                      <a:pPr algn="r">
                        <a:defRPr sz="800" b="0">
                          <a:solidFill>
                            <a:srgbClr val="000000"/>
                          </a:solidFill>
                          <a:latin typeface="원신한 Light"/>
                        </a:defRPr>
                      </a:pPr>
                      <a:r>
                        <a:t>2.08</a:t>
                      </a:r>
                    </a:p>
                  </a:txBody>
                  <a:tcPr marL="36000" marR="36000" marT="0" marB="0" anchor="ctr">
                    <a:noFill/>
                  </a:tcPr>
                </a:tc>
                <a:extLst>
                  <a:ext uri="{0D108BD9-81ED-4DB2-BD59-A6C34878D82A}">
                    <a16:rowId xmlns:a16="http://schemas.microsoft.com/office/drawing/2014/main" val="10005"/>
                  </a:ext>
                </a:extLst>
              </a:tr>
              <a:tr h="187200">
                <a:tc>
                  <a:txBody>
                    <a:bodyPr/>
                    <a:lstStyle/>
                    <a:p>
                      <a:pPr algn="l">
                        <a:defRPr sz="800" b="0">
                          <a:solidFill>
                            <a:srgbClr val="000000"/>
                          </a:solidFill>
                          <a:latin typeface="원신한 Light"/>
                        </a:defRPr>
                      </a:pPr>
                      <a:r>
                        <a:t>NAVER</a:t>
                      </a:r>
                    </a:p>
                  </a:txBody>
                  <a:tcPr marL="36000" marR="36000" marT="0" marB="0" anchor="ctr">
                    <a:noFill/>
                  </a:tcPr>
                </a:tc>
                <a:tc>
                  <a:txBody>
                    <a:bodyPr/>
                    <a:lstStyle/>
                    <a:p>
                      <a:pPr algn="r">
                        <a:defRPr sz="800" b="0">
                          <a:solidFill>
                            <a:srgbClr val="000000"/>
                          </a:solidFill>
                          <a:latin typeface="원신한 Light"/>
                        </a:defRPr>
                      </a:pPr>
                      <a:r>
                        <a:t>1.73</a:t>
                      </a:r>
                    </a:p>
                  </a:txBody>
                  <a:tcPr marL="36000" marR="36000" marT="0" marB="0" anchor="ctr">
                    <a:noFill/>
                  </a:tcPr>
                </a:tc>
                <a:extLst>
                  <a:ext uri="{0D108BD9-81ED-4DB2-BD59-A6C34878D82A}">
                    <a16:rowId xmlns:a16="http://schemas.microsoft.com/office/drawing/2014/main" val="10006"/>
                  </a:ext>
                </a:extLst>
              </a:tr>
              <a:tr h="187200">
                <a:tc>
                  <a:txBody>
                    <a:bodyPr/>
                    <a:lstStyle/>
                    <a:p>
                      <a:pPr algn="l">
                        <a:defRPr sz="800" b="0">
                          <a:solidFill>
                            <a:srgbClr val="000000"/>
                          </a:solidFill>
                          <a:latin typeface="원신한 Light"/>
                        </a:defRPr>
                      </a:pPr>
                      <a:r>
                        <a:t>에스엠</a:t>
                      </a:r>
                    </a:p>
                  </a:txBody>
                  <a:tcPr marL="36000" marR="36000" marT="0" marB="0" anchor="ctr">
                    <a:noFill/>
                  </a:tcPr>
                </a:tc>
                <a:tc>
                  <a:txBody>
                    <a:bodyPr/>
                    <a:lstStyle/>
                    <a:p>
                      <a:pPr algn="r">
                        <a:defRPr sz="800" b="0">
                          <a:solidFill>
                            <a:srgbClr val="000000"/>
                          </a:solidFill>
                          <a:latin typeface="원신한 Light"/>
                        </a:defRPr>
                      </a:pPr>
                      <a:r>
                        <a:t>1.64</a:t>
                      </a:r>
                    </a:p>
                  </a:txBody>
                  <a:tcPr marL="36000" marR="36000" marT="0" marB="0" anchor="ctr">
                    <a:noFill/>
                  </a:tcPr>
                </a:tc>
                <a:extLst>
                  <a:ext uri="{0D108BD9-81ED-4DB2-BD59-A6C34878D82A}">
                    <a16:rowId xmlns:a16="http://schemas.microsoft.com/office/drawing/2014/main" val="10007"/>
                  </a:ext>
                </a:extLst>
              </a:tr>
              <a:tr h="187200">
                <a:tc>
                  <a:txBody>
                    <a:bodyPr/>
                    <a:lstStyle/>
                    <a:p>
                      <a:pPr algn="l">
                        <a:defRPr sz="800" b="0">
                          <a:solidFill>
                            <a:srgbClr val="000000"/>
                          </a:solidFill>
                          <a:latin typeface="원신한 Light"/>
                        </a:defRPr>
                      </a:pPr>
                      <a:r>
                        <a:t>메리츠화재</a:t>
                      </a:r>
                    </a:p>
                  </a:txBody>
                  <a:tcPr marL="36000" marR="36000" marT="0" marB="0" anchor="ctr">
                    <a:noFill/>
                  </a:tcPr>
                </a:tc>
                <a:tc>
                  <a:txBody>
                    <a:bodyPr/>
                    <a:lstStyle/>
                    <a:p>
                      <a:pPr algn="r">
                        <a:defRPr sz="800" b="0">
                          <a:solidFill>
                            <a:srgbClr val="000000"/>
                          </a:solidFill>
                          <a:latin typeface="원신한 Light"/>
                        </a:defRPr>
                      </a:pPr>
                      <a:r>
                        <a:t>1.61</a:t>
                      </a:r>
                    </a:p>
                  </a:txBody>
                  <a:tcPr marL="36000" marR="36000" marT="0" marB="0" anchor="ctr">
                    <a:noFill/>
                  </a:tcPr>
                </a:tc>
                <a:extLst>
                  <a:ext uri="{0D108BD9-81ED-4DB2-BD59-A6C34878D82A}">
                    <a16:rowId xmlns:a16="http://schemas.microsoft.com/office/drawing/2014/main" val="10008"/>
                  </a:ext>
                </a:extLst>
              </a:tr>
              <a:tr h="187200">
                <a:tc>
                  <a:txBody>
                    <a:bodyPr/>
                    <a:lstStyle/>
                    <a:p>
                      <a:pPr algn="l">
                        <a:defRPr sz="800" b="0">
                          <a:solidFill>
                            <a:srgbClr val="000000"/>
                          </a:solidFill>
                          <a:latin typeface="원신한 Light"/>
                        </a:defRPr>
                      </a:pPr>
                      <a:r>
                        <a:t>LG화학우</a:t>
                      </a:r>
                    </a:p>
                  </a:txBody>
                  <a:tcPr marL="36000" marR="36000" marT="0" marB="0" anchor="ctr">
                    <a:noFill/>
                  </a:tcPr>
                </a:tc>
                <a:tc>
                  <a:txBody>
                    <a:bodyPr/>
                    <a:lstStyle/>
                    <a:p>
                      <a:pPr algn="r">
                        <a:defRPr sz="800" b="0">
                          <a:solidFill>
                            <a:srgbClr val="000000"/>
                          </a:solidFill>
                          <a:latin typeface="원신한 Light"/>
                        </a:defRPr>
                      </a:pPr>
                      <a:r>
                        <a:t>1.55</a:t>
                      </a:r>
                    </a:p>
                  </a:txBody>
                  <a:tcPr marL="36000" marR="36000" marT="0" marB="0" anchor="ctr">
                    <a:noFill/>
                  </a:tcPr>
                </a:tc>
                <a:extLst>
                  <a:ext uri="{0D108BD9-81ED-4DB2-BD59-A6C34878D82A}">
                    <a16:rowId xmlns:a16="http://schemas.microsoft.com/office/drawing/2014/main" val="10009"/>
                  </a:ext>
                </a:extLst>
              </a:tr>
            </a:tbl>
          </a:graphicData>
        </a:graphic>
      </p:graphicFrame>
      <p:pic>
        <p:nvPicPr>
          <p:cNvPr id="8" name="Picture Placeholder 7" descr="hp_fig.png"/>
          <p:cNvPicPr>
            <a:picLocks noGrp="1" noChangeAspect="1"/>
          </p:cNvPicPr>
          <p:nvPr>
            <p:ph type="pic" sz="quarter" idx="21"/>
          </p:nvPr>
        </p:nvPicPr>
        <p:blipFill>
          <a:blip r:embed="rId2"/>
          <a:srcRect t="823" b="823"/>
          <a:stretch>
            <a:fillRect/>
          </a:stretch>
        </p:blipFill>
        <p:spPr/>
      </p:pic>
      <p:sp>
        <p:nvSpPr>
          <p:cNvPr id="9" name="Text Placeholder 8"/>
          <p:cNvSpPr>
            <a:spLocks noGrp="1"/>
          </p:cNvSpPr>
          <p:nvPr>
            <p:ph type="body" sz="quarter" idx="22"/>
          </p:nvPr>
        </p:nvSpPr>
        <p:spPr/>
        <p:txBody>
          <a:bodyPr/>
          <a:lstStyle/>
          <a:p>
            <a:r>
              <a:t>월간 평균 거래량(천 주)</a:t>
            </a:r>
          </a:p>
        </p:txBody>
      </p:sp>
      <p:pic>
        <p:nvPicPr>
          <p:cNvPr id="10" name="Picture Placeholder 9" descr="image.png"/>
          <p:cNvPicPr>
            <a:picLocks noGrp="1" noChangeAspect="1"/>
          </p:cNvPicPr>
          <p:nvPr>
            <p:ph type="pic" sz="quarter" idx="23"/>
          </p:nvPr>
        </p:nvPicPr>
        <p:blipFill>
          <a:blip r:embed="rId3"/>
          <a:srcRect t="42" b="42"/>
          <a:stretch>
            <a:fillRect/>
          </a:stretch>
        </p:blipFill>
        <p:spPr/>
      </p:pic>
      <p:sp>
        <p:nvSpPr>
          <p:cNvPr id="11" name="Text Placeholder 10"/>
          <p:cNvSpPr>
            <a:spLocks noGrp="1"/>
          </p:cNvSpPr>
          <p:nvPr>
            <p:ph type="body" sz="quarter" idx="24"/>
          </p:nvPr>
        </p:nvSpPr>
        <p:spPr/>
        <p:txBody>
          <a:bodyPr/>
          <a:lstStyle/>
          <a:p>
            <a:endParaRPr/>
          </a:p>
        </p:txBody>
      </p:sp>
      <p:sp>
        <p:nvSpPr>
          <p:cNvPr id="12" name="Picture Placeholder 11"/>
          <p:cNvSpPr>
            <a:spLocks noGrp="1"/>
          </p:cNvSpPr>
          <p:nvPr>
            <p:ph type="pic" sz="quarter" idx="25"/>
          </p:nvPr>
        </p:nvSpPr>
        <p:spPr/>
      </p:sp>
      <p:sp>
        <p:nvSpPr>
          <p:cNvPr id="13" name="Text Placeholder 12"/>
          <p:cNvSpPr>
            <a:spLocks noGrp="1"/>
          </p:cNvSpPr>
          <p:nvPr>
            <p:ph type="body" sz="quarter" idx="26"/>
          </p:nvPr>
        </p:nvSpPr>
        <p:spPr/>
        <p:txBody>
          <a:bodyPr/>
          <a:lstStyle/>
          <a:p>
            <a:r>
              <a:t>섹터 분포(%)</a:t>
            </a:r>
          </a:p>
        </p:txBody>
      </p:sp>
      <p:pic>
        <p:nvPicPr>
          <p:cNvPr id="14" name="Picture Placeholder 13" descr="image.png"/>
          <p:cNvPicPr>
            <a:picLocks noGrp="1" noChangeAspect="1"/>
          </p:cNvPicPr>
          <p:nvPr>
            <p:ph type="pic" sz="quarter" idx="27"/>
          </p:nvPr>
        </p:nvPicPr>
        <p:blipFill>
          <a:blip r:embed="rId4"/>
          <a:srcRect l="1141" r="1141"/>
          <a:stretch>
            <a:fillRect/>
          </a:stretch>
        </p:blipFill>
        <p:spPr/>
      </p:pic>
      <p:sp>
        <p:nvSpPr>
          <p:cNvPr id="15" name="Text Placeholder 14"/>
          <p:cNvSpPr>
            <a:spLocks noGrp="1"/>
          </p:cNvSpPr>
          <p:nvPr>
            <p:ph type="body" sz="quarter" idx="28"/>
          </p:nvPr>
        </p:nvSpPr>
        <p:spPr/>
        <p:txBody>
          <a:bodyPr/>
          <a:lstStyle/>
          <a:p>
            <a:endParaRPr/>
          </a:p>
        </p:txBody>
      </p:sp>
      <p:sp>
        <p:nvSpPr>
          <p:cNvPr id="16" name="Picture Placeholder 15"/>
          <p:cNvSpPr>
            <a:spLocks noGrp="1"/>
          </p:cNvSpPr>
          <p:nvPr>
            <p:ph type="pic" sz="quarter" idx="29"/>
          </p:nvPr>
        </p:nvSpPr>
        <p:spPr/>
      </p:sp>
      <p:pic>
        <p:nvPicPr>
          <p:cNvPr id="17" name="Picture Placeholder 16" descr="mr_fig.png"/>
          <p:cNvPicPr>
            <a:picLocks noGrp="1" noChangeAspect="1"/>
          </p:cNvPicPr>
          <p:nvPr>
            <p:ph type="pic" sz="quarter" idx="31"/>
          </p:nvPr>
        </p:nvPicPr>
        <p:blipFill>
          <a:blip r:embed="rId5"/>
          <a:srcRect t="1265" b="1265"/>
          <a:stretch>
            <a:fillRect/>
          </a:stretch>
        </p:blipFill>
        <p:spPr/>
      </p:pic>
      <p:sp>
        <p:nvSpPr>
          <p:cNvPr id="18" name="Text Placeholder 17"/>
          <p:cNvSpPr>
            <a:spLocks noGrp="1"/>
          </p:cNvSpPr>
          <p:nvPr>
            <p:ph type="body" sz="quarter" idx="32"/>
          </p:nvPr>
        </p:nvSpPr>
        <p:spPr/>
        <p:txBody>
          <a:bodyPr/>
          <a:lstStyle/>
          <a:p>
            <a:r>
              <a:t>멀티에셋/자산배분 &gt; FnGuide 셀렉트밸류 채권혼합 지수</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A273130</a:t>
            </a:r>
          </a:p>
        </p:txBody>
      </p:sp>
      <p:sp>
        <p:nvSpPr>
          <p:cNvPr id="3" name="Text Placeholder 2"/>
          <p:cNvSpPr>
            <a:spLocks noGrp="1"/>
          </p:cNvSpPr>
          <p:nvPr>
            <p:ph type="body" idx="14" sz="quarter"/>
          </p:nvPr>
        </p:nvSpPr>
        <p:spPr/>
        <p:txBody>
          <a:bodyPr/>
          <a:lstStyle/>
          <a:p>
            <a:r>
              <a:t>KODEX 종합채권(AA-이상)액티브</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KAP 한국종합채권지수를 추종하는 ETF입니다. 해당 기초지수는 한국의 우량채권시장을 대표하는 채권 4,000여 종목을 바탕으로 구성된 지수로서, 채권투자에서 발생하는 이자수익, 자본손익, 이자재투자수익이 모두 반영된 총수익(Total Return) 지수로 산출됩니다. 투자가능 회사채의 신용등급은 AA- 이상이며 지수의 평균 듀레이션은 4.3 내외입니다.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108,340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118,340원/106,300원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13,393주/1,454백만원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14,610억원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+0.37/-0.05%/-0.03%/-1.56%</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2017-06-16/2017-06-29</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0.070%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GS파워2-3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GS파워6-2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JB 우리캐피탈420-1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KT194-1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LG전자77-3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LG화학50-3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LG화학51-4</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S-Oil48-3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S-Oil51-2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819" b="81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bhap_fig.png"/>
          <p:cNvPicPr>
            <a:picLocks noGrp="1" noChangeAspect="1"/>
          </p:cNvPicPr>
          <p:nvPr>
            <p:ph type="pic" idx="27" sz="quarter"/>
          </p:nvPr>
        </p:nvPicPr>
        <p:blipFill>
          <a:blip r:embed="rId5"/>
          <a:srcRect l="4724" r="472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채권 &gt; 종합 &gt; 종합 만기종합</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A133690</a:t>
            </a:r>
          </a:p>
        </p:txBody>
      </p:sp>
      <p:sp>
        <p:nvSpPr>
          <p:cNvPr id="3" name="Text Placeholder 2"/>
          <p:cNvSpPr>
            <a:spLocks noGrp="1"/>
          </p:cNvSpPr>
          <p:nvPr>
            <p:ph type="body" idx="14" sz="quarter"/>
          </p:nvPr>
        </p:nvSpPr>
        <p:spPr/>
        <p:txBody>
          <a:bodyPr/>
          <a:lstStyle/>
          <a:p>
            <a:r>
              <a:t>TIGER 미국나스닥100</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미국 나스닥시장에 상장된 컴퓨터하드웨어/소프트웨어, 통신, 도소매무역, 생명공학 등의 업종대표주 100종목으로 구성된 나스닥100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84,735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88,585원/62,298원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187,140주/16,002백만원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18,659억원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-0.89%/+7.76%/+11.34%/+33.41%</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2010-10-15/2010-10-18</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0.070%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0.92</a:t>
                      </a:r>
                    </a:p>
                  </a:txBody>
                  <a:tcPr anchor="ctr" marL="36000" marR="36000" marT="0" marB="0">
                    <a:noFill/>
                  </a:tcPr>
                </a:tc>
              </a:tr>
              <a:tr h="187200">
                <a:tc>
                  <a:txBody>
                    <a:bodyPr/>
                    <a:lstStyle/>
                    <a:p>
                      <a:pPr algn="l">
                        <a:defRPr sz="800" b="0">
                          <a:solidFill>
                            <a:srgbClr val="000000"/>
                          </a:solidFill>
                          <a:latin typeface="원신한 Light"/>
                        </a:defRPr>
                      </a:pPr>
                      <a:r>
                        <a:t>ACTIVISION BLIZZARD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ADOBE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ADVANCED MICRO DEVICES</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AIRBNB INC-CLASS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ALIGN TECHNOLOGY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ALPHABET INC-CL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ALPHABET INC-CL 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AMAZON.COM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813" b="1813"/>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미국 &gt; MSCI NORTH AMERICA (KRW Unhedged)</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A143850</a:t>
            </a:r>
          </a:p>
        </p:txBody>
      </p:sp>
      <p:sp>
        <p:nvSpPr>
          <p:cNvPr id="3" name="Text Placeholder 2"/>
          <p:cNvSpPr>
            <a:spLocks noGrp="1"/>
          </p:cNvSpPr>
          <p:nvPr>
            <p:ph type="body" idx="14" sz="quarter"/>
          </p:nvPr>
        </p:nvSpPr>
        <p:spPr/>
        <p:txBody>
          <a:bodyPr/>
          <a:lstStyle/>
          <a:p>
            <a:r>
              <a:t>TIGER 미국S&amp;P500선물(H)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스탠다드앤푸어스가 산출하는 S&amp;P500 선물가격 움직임을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55,305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56,280원/42,860원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64,898주/3,597백만원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3,332억원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0.05%</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+1.13/+9.03%/+8.68%/+24.98%</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2011-07-15/2011-07-18</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0.300%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3120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3120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94.93</a:t>
                      </a:r>
                    </a:p>
                  </a:txBody>
                  <a:tcPr anchor="ctr" marL="36000" marR="36000" marT="0" marB="0">
                    <a:noFill/>
                  </a:tcPr>
                </a:tc>
              </a:tr>
              <a:tr h="312000">
                <a:tc>
                  <a:txBody>
                    <a:bodyPr/>
                    <a:lstStyle/>
                    <a:p>
                      <a:pPr algn="l">
                        <a:defRPr sz="800" b="0">
                          <a:solidFill>
                            <a:srgbClr val="000000"/>
                          </a:solidFill>
                          <a:latin typeface="원신한 Light"/>
                        </a:defRPr>
                      </a:pPr>
                      <a:r>
                        <a:t>ISHARES CORE S&amp;P 500 ETF</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S&amp;P500 EMINI FUT Mar 22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SPDR S&amp;P 500 ETF TRUST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미국달러 F 202201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미국 &gt; MSCI NORTH AMERICA (KRW Unhedged)</a:t>
            </a:r>
          </a:p>
        </p:txBody>
      </p:sp>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A314250</a:t>
            </a:r>
          </a:p>
        </p:txBody>
      </p:sp>
      <p:sp>
        <p:nvSpPr>
          <p:cNvPr id="3" name="Text Placeholder 2"/>
          <p:cNvSpPr>
            <a:spLocks noGrp="1"/>
          </p:cNvSpPr>
          <p:nvPr>
            <p:ph type="body" idx="14" sz="quarter"/>
          </p:nvPr>
        </p:nvSpPr>
        <p:spPr/>
        <p:txBody>
          <a:bodyPr/>
          <a:lstStyle/>
          <a:p>
            <a:r>
              <a:t>KODEX 미국FANG플러스(H)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페이스북, 아마존, 넷플릭스, 구글 등 최고의 혁신기업으로 평가받는 약 10개 기업에 집중 투자하는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29,115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31,965원/24,350원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115,121주/3,344백만원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5,008억원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0.22%</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-2.36%/+3.45%/+1.09%/+16.07%</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2019-01-08/2019-01-10</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2.50</a:t>
                      </a:r>
                    </a:p>
                  </a:txBody>
                  <a:tcPr anchor="ctr" marL="36000" marR="36000" marT="0" marB="0">
                    <a:noFill/>
                  </a:tcPr>
                </a:tc>
              </a:tr>
              <a:tr h="187200">
                <a:tc>
                  <a:txBody>
                    <a:bodyPr/>
                    <a:lstStyle/>
                    <a:p>
                      <a:pPr algn="l">
                        <a:defRPr sz="800" b="0">
                          <a:solidFill>
                            <a:srgbClr val="000000"/>
                          </a:solidFill>
                          <a:latin typeface="원신한 Light"/>
                        </a:defRPr>
                      </a:pPr>
                      <a:r>
                        <a:t>ALIBABA GROUP HOLDING-SP ADR</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ALPHABET INC-CL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APPLE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Amazon.com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BAIDU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MICROSOFT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Meta Platforms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NETFLIX</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미국 테마형 &gt; MSCI AC WORLD INDEX (KRW Unhedged)</a:t>
            </a: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A309230</a:t>
            </a:r>
          </a:p>
        </p:txBody>
      </p:sp>
      <p:sp>
        <p:nvSpPr>
          <p:cNvPr id="3" name="Text Placeholder 2"/>
          <p:cNvSpPr>
            <a:spLocks noGrp="1"/>
          </p:cNvSpPr>
          <p:nvPr>
            <p:ph type="body" idx="14" sz="quarter"/>
          </p:nvPr>
        </p:nvSpPr>
        <p:spPr/>
        <p:txBody>
          <a:bodyPr/>
          <a:lstStyle/>
          <a:p>
            <a:r>
              <a:t>KINDEX 미국WideMoat가치주</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시장상황에서 벗어나 경제적 해자(Economic Moat) 기업에 해당하고 장기적으로 경쟁 우위에 있는 글로벌 가치주에 선별 투자하는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18,620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18,620원/13,655원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65,625주/1,203백만원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1,117억원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+4.67/+4.14%/+8.29%/+30.44%</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2018-10-23/2018-10-25</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한국투자신탁운용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4.14</a:t>
                      </a:r>
                    </a:p>
                  </a:txBody>
                  <a:tcPr anchor="ctr" marL="36000" marR="36000" marT="0" marB="0">
                    <a:noFill/>
                  </a:tcPr>
                </a:tc>
              </a:tr>
              <a:tr h="187200">
                <a:tc>
                  <a:txBody>
                    <a:bodyPr/>
                    <a:lstStyle/>
                    <a:p>
                      <a:pPr algn="l">
                        <a:defRPr sz="800" b="0">
                          <a:solidFill>
                            <a:srgbClr val="000000"/>
                          </a:solidFill>
                          <a:latin typeface="원신한 Light"/>
                        </a:defRPr>
                      </a:pPr>
                      <a:r>
                        <a:t>ALPHABET INC-CL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ALTRIA GROUP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ASPEN TECH</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Amazon.com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BERKSHIRE HATHWAY CL B ORD.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BIOGEN</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BLACKBAUD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BOEING CO/THE</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미국 테마형 &gt; MSCI NORTH AMERICA (KRW Unhedged)</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A276970</a:t>
            </a:r>
          </a:p>
        </p:txBody>
      </p:sp>
      <p:sp>
        <p:nvSpPr>
          <p:cNvPr id="3" name="Text Placeholder 2"/>
          <p:cNvSpPr>
            <a:spLocks noGrp="1"/>
          </p:cNvSpPr>
          <p:nvPr>
            <p:ph type="body" idx="14" sz="quarter"/>
          </p:nvPr>
        </p:nvSpPr>
        <p:spPr/>
        <p:txBody>
          <a:bodyPr/>
          <a:lstStyle/>
          <a:p>
            <a:r>
              <a:t>KODEX 미국S&amp;P고배당커버드콜(합성 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미국 S&amp;P500 고배당종목 50개를 구성자산으로 하는 지수에 Long Position을 취하고, S&amp;P500 1개월 OTM Call Option을 매도함으로써 옵션 프리미엄(0.6% 수준)을 수취하는 커버드콜(Covered Call) 전략을 사용하는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10,495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10,550원/8,854원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16,944주/176백만원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388억원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+2.89/+6.13%/+4.93%/+14.99%</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2017-08-09/2017-08-10</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0.300%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6240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6240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0.24</a:t>
                      </a:r>
                    </a:p>
                  </a:txBody>
                  <a:tcPr anchor="ctr" marL="36000" marR="36000" marT="0" marB="0">
                    <a:noFill/>
                  </a:tcPr>
                </a:tc>
              </a:tr>
              <a:tr h="624000">
                <a:tc>
                  <a:txBody>
                    <a:bodyPr/>
                    <a:lstStyle/>
                    <a:p>
                      <a:pPr algn="l">
                        <a:defRPr sz="800" b="0">
                          <a:solidFill>
                            <a:srgbClr val="000000"/>
                          </a:solidFill>
                          <a:latin typeface="원신한 Light"/>
                        </a:defRPr>
                      </a:pPr>
                      <a:r>
                        <a:t>스왑(신한금융투자)</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미국 테마형 &gt; MSCI NORTH AMERICA (KRW Unhedged)</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A287180</a:t>
            </a:r>
          </a:p>
        </p:txBody>
      </p:sp>
      <p:sp>
        <p:nvSpPr>
          <p:cNvPr id="3" name="Text Placeholder 2"/>
          <p:cNvSpPr>
            <a:spLocks noGrp="1"/>
          </p:cNvSpPr>
          <p:nvPr>
            <p:ph type="body" idx="14" sz="quarter"/>
          </p:nvPr>
        </p:nvSpPr>
        <p:spPr/>
        <p:txBody>
          <a:bodyPr/>
          <a:lstStyle/>
          <a:p>
            <a:r>
              <a:t>ARIRANG 미국나스닥테크</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애플, 마이크로소프트, 인텔 등 나스닥에 상장된 글로벌 대표 기술주에 선별 투자하는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25,585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28,500원/19,000원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9,755주/254백만원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333억원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0.01%</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-2.10%/+6.43%/+10.28%/+27.77%</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2017-12-12/2017-12-13</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0.500%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한화자산운용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1.47</a:t>
                      </a:r>
                    </a:p>
                  </a:txBody>
                  <a:tcPr anchor="ctr" marL="36000" marR="36000" marT="0" marB="0">
                    <a:noFill/>
                  </a:tcPr>
                </a:tc>
              </a:tr>
              <a:tr h="187200">
                <a:tc>
                  <a:txBody>
                    <a:bodyPr/>
                    <a:lstStyle/>
                    <a:p>
                      <a:pPr algn="l">
                        <a:defRPr sz="800" b="0">
                          <a:solidFill>
                            <a:srgbClr val="000000"/>
                          </a:solidFill>
                          <a:latin typeface="원신한 Light"/>
                        </a:defRPr>
                      </a:pPr>
                      <a:r>
                        <a:t>ADVANCED MICRO DEVICES</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ALPHABET INC-CL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ALPHABET INC-CL 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ANALOG DEVICES</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ANSYS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APPLE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APPLIED MATERIALS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ASML HOLDING</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미국 테마형 &gt; MSCI ACWI INFORMATION TECH (KRW Unhedged)</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A381170</a:t>
            </a:r>
          </a:p>
        </p:txBody>
      </p:sp>
      <p:sp>
        <p:nvSpPr>
          <p:cNvPr id="3" name="Text Placeholder 2"/>
          <p:cNvSpPr>
            <a:spLocks noGrp="1"/>
          </p:cNvSpPr>
          <p:nvPr>
            <p:ph type="body" idx="14" sz="quarter"/>
          </p:nvPr>
        </p:nvSpPr>
        <p:spPr/>
        <p:txBody>
          <a:bodyPr/>
          <a:lstStyle/>
          <a:p>
            <a:r>
              <a:t>TIGER 미국테크TOP10 INDXX</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미국 나스닥 상장 거대 멀티플랫폼 상위 10종목에 투자하는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12,765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13,395원/9,400원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1,620,054주/20,888백만원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12,682억원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0.03%</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-1.81%/+9.48%/+13.27%/%</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2021-04-08/2021-04-09</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0.490%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0.44</a:t>
                      </a:r>
                    </a:p>
                  </a:txBody>
                  <a:tcPr anchor="ctr" marL="36000" marR="36000" marT="0" marB="0">
                    <a:noFill/>
                  </a:tcPr>
                </a:tc>
              </a:tr>
              <a:tr h="187200">
                <a:tc>
                  <a:txBody>
                    <a:bodyPr/>
                    <a:lstStyle/>
                    <a:p>
                      <a:pPr algn="l">
                        <a:defRPr sz="800" b="0">
                          <a:solidFill>
                            <a:srgbClr val="000000"/>
                          </a:solidFill>
                          <a:latin typeface="원신한 Light"/>
                        </a:defRPr>
                      </a:pPr>
                      <a:r>
                        <a:t>ADOBE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ALPHABET INC-CL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AMAZON.COM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APPLE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COMCAST CORP-CLASS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META PLATFORMS INC-CLASS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MICROSOFT CORP</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NVIDIA CORP</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미국 테마형 &gt; MSCI NORTH AMERICA (KRW Unhedged)</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A381180</a:t>
            </a:r>
          </a:p>
        </p:txBody>
      </p:sp>
      <p:sp>
        <p:nvSpPr>
          <p:cNvPr id="3" name="Text Placeholder 2"/>
          <p:cNvSpPr>
            <a:spLocks noGrp="1"/>
          </p:cNvSpPr>
          <p:nvPr>
            <p:ph type="body" idx="14" sz="quarter"/>
          </p:nvPr>
        </p:nvSpPr>
        <p:spPr/>
        <p:txBody>
          <a:bodyPr/>
          <a:lstStyle/>
          <a:p>
            <a:r>
              <a:t>TIGER 미국필라델피아반도체나스닥</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글로벌 반도체 밸류체인 전반에 투자할 수 있는 ETF입니다. 해당 ETF가 추종하는 기초지수는 미국 상장된 종목 중 반도체 섹터 시가총액 상위 30개를 구성종목으로 하는 지수입니다.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12,495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12,980원/8,600원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1,641,530주/20,483백만원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10,533억원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0.05%</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+0.60/+20.72%/+23.16%/%</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2021-04-08/2021-04-09</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0.490%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0.42</a:t>
                      </a:r>
                    </a:p>
                  </a:txBody>
                  <a:tcPr anchor="ctr" marL="36000" marR="36000" marT="0" marB="0">
                    <a:noFill/>
                  </a:tcPr>
                </a:tc>
              </a:tr>
              <a:tr h="187200">
                <a:tc>
                  <a:txBody>
                    <a:bodyPr/>
                    <a:lstStyle/>
                    <a:p>
                      <a:pPr algn="l">
                        <a:defRPr sz="800" b="0">
                          <a:solidFill>
                            <a:srgbClr val="000000"/>
                          </a:solidFill>
                          <a:latin typeface="원신한 Light"/>
                        </a:defRPr>
                      </a:pPr>
                      <a:r>
                        <a:t>ADVANCED MICRO DEVICES</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AMKOR TECHNOLOGY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ANALOG DEVICES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APPLIED MATERIALS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ASML HOLDING NV-NY REG SHS</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AZENTA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BROADCOM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ENTEGRIS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미국 테마형 &gt; MSCI NORTH AMERICA (KRW Unhedged)</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A200030</a:t>
            </a:r>
          </a:p>
        </p:txBody>
      </p:sp>
      <p:sp>
        <p:nvSpPr>
          <p:cNvPr id="3" name="Text Placeholder 2"/>
          <p:cNvSpPr>
            <a:spLocks noGrp="1"/>
          </p:cNvSpPr>
          <p:nvPr>
            <p:ph type="body" idx="14" sz="quarter"/>
          </p:nvPr>
        </p:nvSpPr>
        <p:spPr/>
        <p:txBody>
          <a:bodyPr/>
          <a:lstStyle/>
          <a:p>
            <a:r>
              <a:t>KODEX 미국S&amp;P산업재(합성)</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S&amp;P500의 기업 중 산업재에 해당하는 우량 기업에 선별투자하는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22,160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22,535원/16,465원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5,531주/120백만원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127억원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+3.00/+5.55%/+6.74%/+28.65%</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2014-06-11/2014-06-12</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3744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3744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1.84</a:t>
                      </a:r>
                    </a:p>
                  </a:txBody>
                  <a:tcPr anchor="ctr" marL="36000" marR="36000" marT="0" marB="0">
                    <a:noFill/>
                  </a:tcPr>
                </a:tc>
              </a:tr>
              <a:tr h="374400">
                <a:tc>
                  <a:txBody>
                    <a:bodyPr/>
                    <a:lstStyle/>
                    <a:p>
                      <a:pPr algn="l">
                        <a:defRPr sz="800" b="0">
                          <a:solidFill>
                            <a:srgbClr val="000000"/>
                          </a:solidFill>
                          <a:latin typeface="원신한 Light"/>
                        </a:defRPr>
                      </a:pPr>
                      <a:r>
                        <a:t>Industrial Select Sector SPDR Fund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74400">
                <a:tc>
                  <a:txBody>
                    <a:bodyPr/>
                    <a:lstStyle/>
                    <a:p>
                      <a:pPr algn="l">
                        <a:defRPr sz="800" b="0">
                          <a:solidFill>
                            <a:srgbClr val="000000"/>
                          </a:solidFill>
                          <a:latin typeface="원신한 Light"/>
                        </a:defRPr>
                      </a:pPr>
                      <a:r>
                        <a:t>스왑(NH투자증권)</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74400">
                <a:tc>
                  <a:txBody>
                    <a:bodyPr/>
                    <a:lstStyle/>
                    <a:p>
                      <a:pPr algn="l">
                        <a:defRPr sz="800" b="0">
                          <a:solidFill>
                            <a:srgbClr val="000000"/>
                          </a:solidFill>
                          <a:latin typeface="원신한 Light"/>
                        </a:defRPr>
                      </a:pPr>
                      <a:r>
                        <a:t>스왑(미래에셋대우)</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미국 테마형 &gt; MSCI ACWI CONSUMER (KRW Unhedged)</a:t>
            </a:r>
          </a:p>
        </p:txBody>
      </p:sp>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A280320</a:t>
            </a:r>
          </a:p>
        </p:txBody>
      </p:sp>
      <p:sp>
        <p:nvSpPr>
          <p:cNvPr id="3" name="Text Placeholder 2"/>
          <p:cNvSpPr>
            <a:spLocks noGrp="1"/>
          </p:cNvSpPr>
          <p:nvPr>
            <p:ph type="body" idx="14" sz="quarter"/>
          </p:nvPr>
        </p:nvSpPr>
        <p:spPr/>
        <p:txBody>
          <a:bodyPr/>
          <a:lstStyle/>
          <a:p>
            <a:r>
              <a:t>KINDEX 미국IT인터넷S&amp;P(합성 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4차산업을 주도하는 페이스북, 아마존, 넷플릭스, 구글 등 미국 인터넷 기업 40종목으로 구성된 Dow Jones Internet Composite 지수를 추종하는 ETF입니다. 환헤지를 실행하여 달러화 변동 노출을 최소화합니다.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18,775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22,450원/17,890원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2,035주/39백만원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150억원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-10.60%/-8.70%/-13.28%/+1.29%</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2017-10-12/2017-10-17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0.500%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한국투자신탁운용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6240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115.53</a:t>
                      </a:r>
                    </a:p>
                  </a:txBody>
                  <a:tcPr anchor="ctr" marL="36000" marR="36000" marT="0" marB="0">
                    <a:noFill/>
                  </a:tcPr>
                </a:tc>
              </a:tr>
              <a:tr h="6240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624000">
                <a:tc>
                  <a:txBody>
                    <a:bodyPr/>
                    <a:lstStyle/>
                    <a:p>
                      <a:pPr algn="l">
                        <a:defRPr sz="800" b="0">
                          <a:solidFill>
                            <a:srgbClr val="000000"/>
                          </a:solidFill>
                          <a:latin typeface="원신한 Light"/>
                        </a:defRPr>
                      </a:pPr>
                      <a:r>
                        <a:t>스왑(삼성증권)</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미국 섹터 &gt; MSCI NORTH AMERICA (KRW Unhedged)</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A272570</a:t>
            </a:r>
          </a:p>
        </p:txBody>
      </p:sp>
      <p:sp>
        <p:nvSpPr>
          <p:cNvPr id="3" name="Text Placeholder 2"/>
          <p:cNvSpPr>
            <a:spLocks noGrp="1"/>
          </p:cNvSpPr>
          <p:nvPr>
            <p:ph type="body" idx="14" sz="quarter"/>
          </p:nvPr>
        </p:nvSpPr>
        <p:spPr/>
        <p:txBody>
          <a:bodyPr/>
          <a:lstStyle/>
          <a:p>
            <a:r>
              <a:t>KBSTAR 중장기국공채액티브</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KIS 종합채권국공채 4~5Y 지수를 비교지수로 하여 이를 초과하도록 운용되는 중장기 국공채 액티브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103,055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104,355원/100,745원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209주/22백만원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294억원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+0.41/+0.15%/0.00%/-0.91%</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2017-06-28/2017-06-29</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0.070%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케이비자산운용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6240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624000">
                <a:tc>
                  <a:txBody>
                    <a:bodyPr/>
                    <a:lstStyle/>
                    <a:p>
                      <a:pPr algn="l">
                        <a:defRPr sz="800" b="0">
                          <a:solidFill>
                            <a:srgbClr val="000000"/>
                          </a:solidFill>
                          <a:latin typeface="원신한 Light"/>
                        </a:defRPr>
                      </a:pPr>
                      <a:r>
                        <a:t>국고채권01250-2603(21-1)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624000">
                <a:tc>
                  <a:txBody>
                    <a:bodyPr/>
                    <a:lstStyle/>
                    <a:p>
                      <a:pPr algn="l">
                        <a:defRPr sz="800" b="0">
                          <a:solidFill>
                            <a:srgbClr val="000000"/>
                          </a:solidFill>
                          <a:latin typeface="원신한 Light"/>
                        </a:defRPr>
                      </a:pPr>
                      <a:r>
                        <a:t>국고채권01750-2609(21-7)</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819" b="81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l="834" r="834"/>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bhap_fig.png"/>
          <p:cNvPicPr>
            <a:picLocks noGrp="1" noChangeAspect="1"/>
          </p:cNvPicPr>
          <p:nvPr>
            <p:ph type="pic" idx="27" sz="quarter"/>
          </p:nvPr>
        </p:nvPicPr>
        <p:blipFill>
          <a:blip r:embed="rId5"/>
          <a:srcRect l="4724" r="472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채권 &gt; 크레딧 &gt; 국공채 만기종합</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A203780</a:t>
            </a:r>
          </a:p>
        </p:txBody>
      </p:sp>
      <p:sp>
        <p:nvSpPr>
          <p:cNvPr id="3" name="Text Placeholder 2"/>
          <p:cNvSpPr>
            <a:spLocks noGrp="1"/>
          </p:cNvSpPr>
          <p:nvPr>
            <p:ph type="body" idx="14" sz="quarter"/>
          </p:nvPr>
        </p:nvSpPr>
        <p:spPr/>
        <p:txBody>
          <a:bodyPr/>
          <a:lstStyle/>
          <a:p>
            <a:r>
              <a:t>TIGER 미국나스닥바이오</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미국 나스닥 상장 종목 중 생명공학 또는 제약에 속하는 기업으로 시가총액 2억불 이상, 일평균거래량 10만주 이상, 최소 3개월 이상 상장된 종목을 편입하여 투자하는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19,860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23,304원/18,795원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16,494주/338백만원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409억원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-1.61%/-7.89%/-8.01%/-0.68%</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2014-08-26/2014-08-27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0.300%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0.17</a:t>
                      </a:r>
                    </a:p>
                  </a:txBody>
                  <a:tcPr anchor="ctr" marL="36000" marR="36000" marT="0" marB="0">
                    <a:noFill/>
                  </a:tcPr>
                </a:tc>
              </a:tr>
              <a:tr h="187200">
                <a:tc>
                  <a:txBody>
                    <a:bodyPr/>
                    <a:lstStyle/>
                    <a:p>
                      <a:pPr algn="l">
                        <a:defRPr sz="800" b="0">
                          <a:solidFill>
                            <a:srgbClr val="000000"/>
                          </a:solidFill>
                          <a:latin typeface="원신한 Light"/>
                        </a:defRPr>
                      </a:pPr>
                      <a:r>
                        <a:t>23ANDME HOLDING CO -CLASS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4D MOLECULAR THERAPEUTICS IN</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89BIO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ABCAM PLC-SPON ADR</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ABCELLERA BIOLOGICS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ABSCI CORP</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AC IMMUNE SA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ACADIA PHARMACEUTICALS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미국 섹터 &gt; MSCI ACWI HEALTH CARE (KRW Unhedged)</a:t>
            </a:r>
          </a:p>
        </p:txBody>
      </p:sp>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A195930</a:t>
            </a:r>
          </a:p>
        </p:txBody>
      </p:sp>
      <p:sp>
        <p:nvSpPr>
          <p:cNvPr id="3" name="Text Placeholder 2"/>
          <p:cNvSpPr>
            <a:spLocks noGrp="1"/>
          </p:cNvSpPr>
          <p:nvPr>
            <p:ph type="body" idx="14" sz="quarter"/>
          </p:nvPr>
        </p:nvSpPr>
        <p:spPr/>
        <p:txBody>
          <a:bodyPr/>
          <a:lstStyle/>
          <a:p>
            <a:r>
              <a:t>TIGER 유로스탁스50(합성 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유로존 12개국에 상장된 종목 중 시가총액 상위 50종목을 편입하여 구성한 EURO STOXX 50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14,740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15,015원/11,650원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30,876주/450백만원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884억원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0.01%</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+3.19/+7.36%/+6.73%/+20.67%</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2014-04-29/2014-04-30</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0.240%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3120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3120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24.23</a:t>
                      </a:r>
                    </a:p>
                  </a:txBody>
                  <a:tcPr anchor="ctr" marL="36000" marR="36000" marT="0" marB="0">
                    <a:noFill/>
                  </a:tcPr>
                </a:tc>
              </a:tr>
              <a:tr h="312000">
                <a:tc>
                  <a:txBody>
                    <a:bodyPr/>
                    <a:lstStyle/>
                    <a:p>
                      <a:pPr algn="l">
                        <a:defRPr sz="800" b="0">
                          <a:solidFill>
                            <a:srgbClr val="000000"/>
                          </a:solidFill>
                          <a:latin typeface="원신한 Light"/>
                        </a:defRPr>
                      </a:pPr>
                      <a:r>
                        <a:t>ISHARES CORE EURO STOXX50 DE</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스왑(KB) 210513_490151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스왑(메리츠증권)_490151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스왑(미래에셋대우)_490151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유럽 &gt; MSCI EUROPE (KRW Unhedged)</a:t>
            </a:r>
          </a:p>
        </p:txBody>
      </p:sp>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A245350</a:t>
            </a:r>
          </a:p>
        </p:txBody>
      </p:sp>
      <p:sp>
        <p:nvSpPr>
          <p:cNvPr id="3" name="Text Placeholder 2"/>
          <p:cNvSpPr>
            <a:spLocks noGrp="1"/>
          </p:cNvSpPr>
          <p:nvPr>
            <p:ph type="body" idx="14" sz="quarter"/>
          </p:nvPr>
        </p:nvSpPr>
        <p:spPr/>
        <p:txBody>
          <a:bodyPr/>
          <a:lstStyle/>
          <a:p>
            <a:r>
              <a:t>TIGER 유로스탁스배당30</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유로존 12개국에 상장된 종목 중 배당률이 높은 상위 30개 종목으로 구성된 EURO STOXX Select Dividend 30 지수를 추종하는 ETF입니다. 환헤지를 실시하지 않아 기초지수의 원화환산후 수익률에 연동합니다.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13,595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13,670원/10,541원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6,336주/84백만원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163억원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+6.92/+4.61%/+6.86%/+26.70%</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2016-06-29/2016-07-01</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0.350%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2.15</a:t>
                      </a:r>
                    </a:p>
                  </a:txBody>
                  <a:tcPr anchor="ctr" marL="36000" marR="36000" marT="0" marB="0">
                    <a:noFill/>
                  </a:tcPr>
                </a:tc>
              </a:tr>
              <a:tr h="187200">
                <a:tc>
                  <a:txBody>
                    <a:bodyPr/>
                    <a:lstStyle/>
                    <a:p>
                      <a:pPr algn="l">
                        <a:defRPr sz="800" b="0">
                          <a:solidFill>
                            <a:srgbClr val="000000"/>
                          </a:solidFill>
                          <a:latin typeface="원신한 Light"/>
                        </a:defRPr>
                      </a:pPr>
                      <a:r>
                        <a:t>AEGON NV</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AGEAS</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ALLIANZ SE-REG</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ASSICURAZIONI GENERALI</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AXA SA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BAYERISCHE MOTOREN WERKE AG</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COVIVIO</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DEUTSCHE POST AG-REG</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유럽 &gt; MSCI EUROPE (KRW Unhedged)</a:t>
            </a:r>
          </a:p>
        </p:txBody>
      </p:sp>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A241180</a:t>
            </a:r>
          </a:p>
        </p:txBody>
      </p:sp>
      <p:sp>
        <p:nvSpPr>
          <p:cNvPr id="3" name="Text Placeholder 2"/>
          <p:cNvSpPr>
            <a:spLocks noGrp="1"/>
          </p:cNvSpPr>
          <p:nvPr>
            <p:ph type="body" idx="14" sz="quarter"/>
          </p:nvPr>
        </p:nvSpPr>
        <p:spPr/>
        <p:txBody>
          <a:bodyPr/>
          <a:lstStyle/>
          <a:p>
            <a:r>
              <a:t>TIGER 일본니케이225</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일본 주식시장에 상장되어 거래되는 종목 중 유동성이 높은 225종목으로 구성된 니케이 225 지수를 추종하는 ETF입니다. 환헤지를 실시하지 않아 기초지수의 원화환산후 수익률에 연동합니다.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17,475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19,445원/16,508원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1,972주/35백만원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150억원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0.02%</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+0.30/-0.32%/+0.53%/+1.02%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2016-03-29/2016-03-31</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0.350%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-0.51</a:t>
                      </a:r>
                    </a:p>
                  </a:txBody>
                  <a:tcPr anchor="ctr" marL="36000" marR="36000" marT="0" marB="0">
                    <a:noFill/>
                  </a:tcPr>
                </a:tc>
              </a:tr>
              <a:tr h="187200">
                <a:tc>
                  <a:txBody>
                    <a:bodyPr/>
                    <a:lstStyle/>
                    <a:p>
                      <a:pPr algn="l">
                        <a:defRPr sz="800" b="0">
                          <a:solidFill>
                            <a:srgbClr val="000000"/>
                          </a:solidFill>
                          <a:latin typeface="원신한 Light"/>
                        </a:defRPr>
                      </a:pPr>
                      <a:r>
                        <a:t>ADVANTEST CORP</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AEON CO LTD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AGC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AJINOMOTO CO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ALPS ALPINE CO LTD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AMADA CO LTD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ANA HOLDINGS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AOZORA BANK LTD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l="1260" r="1260"/>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일본 &gt; MSCI JAPAN (KRW Unhedged)</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A174360</a:t>
            </a:r>
          </a:p>
        </p:txBody>
      </p:sp>
      <p:sp>
        <p:nvSpPr>
          <p:cNvPr id="3" name="Text Placeholder 2"/>
          <p:cNvSpPr>
            <a:spLocks noGrp="1"/>
          </p:cNvSpPr>
          <p:nvPr>
            <p:ph type="body" idx="14" sz="quarter"/>
          </p:nvPr>
        </p:nvSpPr>
        <p:spPr/>
        <p:txBody>
          <a:bodyPr/>
          <a:lstStyle/>
          <a:p>
            <a:r>
              <a:t>KBSTAR 중국본토대형주CSI100</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중국의 상해와 심천 증권거래소에 상장되어 있는 중국 A주 중 시총 상위 100 종목으로 구성된 CSI100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21,585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25,750원/19,710원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5,968주/131백만원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755억원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-2.79%/-0.39%/-0.35%/-7.95%</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2013-05-29/2013-06-04</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0.650%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케이비자산운용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5.78</a:t>
                      </a:r>
                    </a:p>
                  </a:txBody>
                  <a:tcPr anchor="ctr" marL="36000" marR="36000" marT="0" marB="0">
                    <a:noFill/>
                  </a:tcPr>
                </a:tc>
              </a:tr>
              <a:tr h="187200">
                <a:tc>
                  <a:txBody>
                    <a:bodyPr/>
                    <a:lstStyle/>
                    <a:p>
                      <a:pPr algn="l">
                        <a:defRPr sz="800" b="0">
                          <a:solidFill>
                            <a:srgbClr val="000000"/>
                          </a:solidFill>
                          <a:latin typeface="원신한 Light"/>
                        </a:defRPr>
                      </a:pPr>
                      <a:r>
                        <a:t>AGRICULTURAL BANK OF CHINA-A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AIER EYE HOSPITAL GROUP CO-A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ANHUI CONCH CEMENT CO LTD-A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BANK OF CHINA LTD-A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BANK OF COMMUNICATIONS CO-A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BANK OF NINGBO CO LTD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BANK OF SHANGHAI CO LTD-A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BAOSHAN IRON &amp; STEEL CO-A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중국 &gt; MSCI CHINA (KRW Unhedged)</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A192090</a:t>
            </a:r>
          </a:p>
        </p:txBody>
      </p:sp>
      <p:sp>
        <p:nvSpPr>
          <p:cNvPr id="3" name="Text Placeholder 2"/>
          <p:cNvSpPr>
            <a:spLocks noGrp="1"/>
          </p:cNvSpPr>
          <p:nvPr>
            <p:ph type="body" idx="14" sz="quarter"/>
          </p:nvPr>
        </p:nvSpPr>
        <p:spPr/>
        <p:txBody>
          <a:bodyPr/>
          <a:lstStyle/>
          <a:p>
            <a:r>
              <a:t>TIGER 차이나CSI300</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중국의 상해와 심천 증권거래소에 상장되어 있는 중국 A주 중 시총 상위 300 종목으로 구성된 CSI300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11,915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13,357원/10,908원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63,005주/762백만원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2,139억원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0.59%</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-3.43%/+0.91%/-0.38%/-4.32%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2014-01-27/2014-02-17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0.630%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24.24</a:t>
                      </a:r>
                    </a:p>
                  </a:txBody>
                  <a:tcPr anchor="ctr" marL="36000" marR="36000" marT="0" marB="0">
                    <a:noFill/>
                  </a:tcPr>
                </a:tc>
              </a:tr>
              <a:tr h="187200">
                <a:tc>
                  <a:txBody>
                    <a:bodyPr/>
                    <a:lstStyle/>
                    <a:p>
                      <a:pPr algn="l">
                        <a:defRPr sz="800" b="0">
                          <a:solidFill>
                            <a:srgbClr val="000000"/>
                          </a:solidFill>
                          <a:latin typeface="원신한 Light"/>
                        </a:defRPr>
                      </a:pPr>
                      <a:r>
                        <a:t>360 SECURITY TECHNOLOGY IN-A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ADVANCED MICRO-FABRICATION-A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AECC AVIATION POWER CO-A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AGRICULTURAL BANK OF CHINA-A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AIER EYE HOSPITAL GROUP CO-A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AIR CHINA LTD-A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ALUMINUM CORP OF CHINA LTD-A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ANHUI CONCH CEMENT CO LTD-A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중국 &gt; MSCI CHINA (KRW Unhedged)</a:t>
            </a:r>
          </a:p>
        </p:txBody>
      </p:sp>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A169950</a:t>
            </a:r>
          </a:p>
        </p:txBody>
      </p:sp>
      <p:sp>
        <p:nvSpPr>
          <p:cNvPr id="3" name="Text Placeholder 2"/>
          <p:cNvSpPr>
            <a:spLocks noGrp="1"/>
          </p:cNvSpPr>
          <p:nvPr>
            <p:ph type="body" idx="14" sz="quarter"/>
          </p:nvPr>
        </p:nvSpPr>
        <p:spPr/>
        <p:txBody>
          <a:bodyPr/>
          <a:lstStyle/>
          <a:p>
            <a:r>
              <a:t>KODEX 차이나A50</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중국의 상해와 심천 증권거래소에 상장되어 있는 중국 A주 중 시총 상위 50 종목으로 구성된 FTSE China A50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22,540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28,310원/20,460원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3,521주/80백만원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316억원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-3.82%/-0.31%/-2.19%/-9.08%</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2013-01-09/2013-01-21</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0.120%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5.68</a:t>
                      </a:r>
                    </a:p>
                  </a:txBody>
                  <a:tcPr anchor="ctr" marL="36000" marR="36000" marT="0" marB="0">
                    <a:noFill/>
                  </a:tcPr>
                </a:tc>
              </a:tr>
              <a:tr h="187200">
                <a:tc>
                  <a:txBody>
                    <a:bodyPr/>
                    <a:lstStyle/>
                    <a:p>
                      <a:pPr algn="l">
                        <a:defRPr sz="800" b="0">
                          <a:solidFill>
                            <a:srgbClr val="000000"/>
                          </a:solidFill>
                          <a:latin typeface="원신한 Light"/>
                        </a:defRPr>
                      </a:pPr>
                      <a:r>
                        <a:t>AGRICULTURAL BANK OF CHINA-A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AIER EYE HOSPITAL GROUP CO-A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BANK OF CHINA LTD-A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BANK OF COMMUNICATIONS CO-A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BEIJING-SHANGHAI HIGH SPE-A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BYD CO LTD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CHINA CONSTRUCTION BANK-A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CHINA COSCO HOLDINGS-A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중국 &gt; MSCI CHINA (KRW Unhedged)</a:t>
            </a:r>
          </a:p>
        </p:txBody>
      </p:sp>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A245360</a:t>
            </a:r>
          </a:p>
        </p:txBody>
      </p:sp>
      <p:sp>
        <p:nvSpPr>
          <p:cNvPr id="3" name="Text Placeholder 2"/>
          <p:cNvSpPr>
            <a:spLocks noGrp="1"/>
          </p:cNvSpPr>
          <p:nvPr>
            <p:ph type="body" idx="14" sz="quarter"/>
          </p:nvPr>
        </p:nvSpPr>
        <p:spPr/>
        <p:txBody>
          <a:bodyPr/>
          <a:lstStyle/>
          <a:p>
            <a:r>
              <a:t>TIGER 차이나HSCEI</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홍콩증권거래소에 상장된 H주로 시가총액 및 유동성 상위 40종목으로 구성된 HSCEI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10,685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14,138원/9,980원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19,092주/197백만원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614억원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0.29%</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+0.62/-3.33%/-11.10%/-15.69%</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2016-06-14/2016-06-16</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0.350%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6.40</a:t>
                      </a:r>
                    </a:p>
                  </a:txBody>
                  <a:tcPr anchor="ctr" marL="36000" marR="36000" marT="0" marB="0">
                    <a:noFill/>
                  </a:tcPr>
                </a:tc>
              </a:tr>
              <a:tr h="187200">
                <a:tc>
                  <a:txBody>
                    <a:bodyPr/>
                    <a:lstStyle/>
                    <a:p>
                      <a:pPr algn="l">
                        <a:defRPr sz="800" b="0">
                          <a:solidFill>
                            <a:srgbClr val="000000"/>
                          </a:solidFill>
                          <a:latin typeface="원신한 Light"/>
                        </a:defRPr>
                      </a:pPr>
                      <a:r>
                        <a:t>AGRICULTURAL BANK OF CHINA-H</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ALIBABA GROUP HOLDING LTD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ALIBABA HEALTH INFORMATION 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ANTA SPORTS PRODUCTS LTD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BAIDU INC-CLASS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BANK OF CHINA LTD-H</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BANK OF COMMUNICATIONS CO-H</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BYD CO LTD-H</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중국 &gt; MSCI CHINA (KRW Unhedged)</a:t>
            </a:r>
          </a:p>
        </p:txBody>
      </p:sp>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A310080</a:t>
            </a:r>
          </a:p>
        </p:txBody>
      </p:sp>
      <p:sp>
        <p:nvSpPr>
          <p:cNvPr id="3" name="Text Placeholder 2"/>
          <p:cNvSpPr>
            <a:spLocks noGrp="1"/>
          </p:cNvSpPr>
          <p:nvPr>
            <p:ph type="body" idx="14" sz="quarter"/>
          </p:nvPr>
        </p:nvSpPr>
        <p:spPr/>
        <p:txBody>
          <a:bodyPr/>
          <a:lstStyle/>
          <a:p>
            <a:r>
              <a:t>KBSTAR 중국MSCI China(H)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중국본토 A주부터 해외상장 중국 주식까지 전체 중국 종목을 커버하여 시가총액비중방식으로 산출하는 지수를 추종하는 ETF입니다. 특정 거래소가 아닌 중국 전체 기업에 대한 노출을 제공하는 투자 수단입니다.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11,260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17,580원/10,485원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3,957주/43백만원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118억원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-1.05%/-5.22%/-16.19%/-23.92%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2018-11-27/2018-11-28</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0.600%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케이비자산운용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6.24</a:t>
                      </a:r>
                    </a:p>
                  </a:txBody>
                  <a:tcPr anchor="ctr" marL="36000" marR="36000" marT="0" marB="0">
                    <a:noFill/>
                  </a:tcPr>
                </a:tc>
              </a:tr>
              <a:tr h="187200">
                <a:tc>
                  <a:txBody>
                    <a:bodyPr/>
                    <a:lstStyle/>
                    <a:p>
                      <a:pPr algn="l">
                        <a:defRPr sz="800" b="0">
                          <a:solidFill>
                            <a:srgbClr val="000000"/>
                          </a:solidFill>
                          <a:latin typeface="원신한 Light"/>
                        </a:defRPr>
                      </a:pPr>
                      <a:r>
                        <a:t>360 DIGITECH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360 SECURITY TECHNOLOGY IN-A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3SBIO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51JOB INC-ADR</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AAC TECHNOLOGIES HOLDINGS IN</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ADDSINO CO LTD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ADVANCED MICRO-FABRICATION-A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AECC AVIATION POWER CO-A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중국 &gt; MSCI CHINA (KRW Unhedged)</a:t>
            </a:r>
          </a:p>
        </p:txBody>
      </p:sp>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A256750</a:t>
            </a:r>
          </a:p>
        </p:txBody>
      </p:sp>
      <p:sp>
        <p:nvSpPr>
          <p:cNvPr id="3" name="Text Placeholder 2"/>
          <p:cNvSpPr>
            <a:spLocks noGrp="1"/>
          </p:cNvSpPr>
          <p:nvPr>
            <p:ph type="body" idx="14" sz="quarter"/>
          </p:nvPr>
        </p:nvSpPr>
        <p:spPr/>
        <p:txBody>
          <a:bodyPr/>
          <a:lstStyle/>
          <a:p>
            <a:r>
              <a:t>KODEX 차이나심천ChiNext(합성)</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중국 차세대 성장 동력으로 대표되는 주요 산업들로 이루어진 ChiNext 지수를 추종하는 ETF입니다. 심천거래소에 상장되어 있는 종목으로 구성되어 있는 이 지수는 중국의 나스닥이라 불리우며 중국시장의 신성장 모멘텀으로 평가받고 있습니다.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14,230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15,920원/11,460원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17,343주/258백만원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541억원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0.89%</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-9.31%/-0.32%/-6.38%/+7.15%</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2016-11-07/2016-11-08</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0.470%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3744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3744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0.04</a:t>
                      </a:r>
                    </a:p>
                  </a:txBody>
                  <a:tcPr anchor="ctr" marL="36000" marR="36000" marT="0" marB="0">
                    <a:noFill/>
                  </a:tcPr>
                </a:tc>
              </a:tr>
              <a:tr h="374400">
                <a:tc>
                  <a:txBody>
                    <a:bodyPr/>
                    <a:lstStyle/>
                    <a:p>
                      <a:pPr algn="l">
                        <a:defRPr sz="800" b="0">
                          <a:solidFill>
                            <a:srgbClr val="000000"/>
                          </a:solidFill>
                          <a:latin typeface="원신한 Light"/>
                        </a:defRPr>
                      </a:pPr>
                      <a:r>
                        <a:t>CSOP CHINET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74400">
                <a:tc>
                  <a:txBody>
                    <a:bodyPr/>
                    <a:lstStyle/>
                    <a:p>
                      <a:pPr algn="l">
                        <a:defRPr sz="800" b="0">
                          <a:solidFill>
                            <a:srgbClr val="000000"/>
                          </a:solidFill>
                          <a:latin typeface="원신한 Light"/>
                        </a:defRPr>
                      </a:pPr>
                      <a:r>
                        <a:t>스왑(NH투자증권)</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74400">
                <a:tc>
                  <a:txBody>
                    <a:bodyPr/>
                    <a:lstStyle/>
                    <a:p>
                      <a:pPr algn="l">
                        <a:defRPr sz="800" b="0">
                          <a:solidFill>
                            <a:srgbClr val="000000"/>
                          </a:solidFill>
                          <a:latin typeface="원신한 Light"/>
                        </a:defRPr>
                      </a:pPr>
                      <a:r>
                        <a:t>스왑(키움증권)</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중국 &gt; MSCI CHINA (KRW Unhedged)</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A182490</a:t>
            </a:r>
          </a:p>
        </p:txBody>
      </p:sp>
      <p:sp>
        <p:nvSpPr>
          <p:cNvPr id="3" name="Text Placeholder 2"/>
          <p:cNvSpPr>
            <a:spLocks noGrp="1"/>
          </p:cNvSpPr>
          <p:nvPr>
            <p:ph type="body" idx="14" sz="quarter"/>
          </p:nvPr>
        </p:nvSpPr>
        <p:spPr/>
        <p:txBody>
          <a:bodyPr/>
          <a:lstStyle/>
          <a:p>
            <a:r>
              <a:t>TIGER 단기선진하이일드(합성 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국내 상장된 유일의 해외 하이일드 채권 ETF로, 5년 이하 단기 선진국 하이일드 인덱스를 추종합니다.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12,575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12,615원/12,030원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1,695주/21백만원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151억원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+0.84/-0.08%/+0.28%/+4.53%</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2014-03-21/2014-03-24</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0.240%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3744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3744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4.81</a:t>
                      </a:r>
                    </a:p>
                  </a:txBody>
                  <a:tcPr anchor="ctr" marL="36000" marR="36000" marT="0" marB="0">
                    <a:noFill/>
                  </a:tcPr>
                </a:tc>
              </a:tr>
              <a:tr h="374400">
                <a:tc>
                  <a:txBody>
                    <a:bodyPr/>
                    <a:lstStyle/>
                    <a:p>
                      <a:pPr algn="l">
                        <a:defRPr sz="800" b="0">
                          <a:solidFill>
                            <a:srgbClr val="000000"/>
                          </a:solidFill>
                          <a:latin typeface="원신한 Light"/>
                        </a:defRPr>
                      </a:pPr>
                      <a:r>
                        <a:t>ISHARES 0-5 YR HY CORP BOND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74400">
                <a:tc>
                  <a:txBody>
                    <a:bodyPr/>
                    <a:lstStyle/>
                    <a:p>
                      <a:pPr algn="l">
                        <a:defRPr sz="800" b="0">
                          <a:solidFill>
                            <a:srgbClr val="000000"/>
                          </a:solidFill>
                          <a:latin typeface="원신한 Light"/>
                        </a:defRPr>
                      </a:pPr>
                      <a:r>
                        <a:t>스왑(신한금융투자)_490150</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74400">
                <a:tc>
                  <a:txBody>
                    <a:bodyPr/>
                    <a:lstStyle/>
                    <a:p>
                      <a:pPr algn="l">
                        <a:defRPr sz="800" b="0">
                          <a:solidFill>
                            <a:srgbClr val="000000"/>
                          </a:solidFill>
                          <a:latin typeface="원신한 Light"/>
                        </a:defRPr>
                      </a:pPr>
                      <a:r>
                        <a:t>스왑(한국투자증권)_490150</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bhap_fig.png"/>
          <p:cNvPicPr>
            <a:picLocks noGrp="1" noChangeAspect="1"/>
          </p:cNvPicPr>
          <p:nvPr>
            <p:ph type="pic" idx="27" sz="quarter"/>
          </p:nvPr>
        </p:nvPicPr>
        <p:blipFill>
          <a:blip r:embed="rId5"/>
          <a:srcRect l="4724" r="472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채권 &gt; 크레딧 &gt; </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A371470</a:t>
            </a:r>
          </a:p>
        </p:txBody>
      </p:sp>
      <p:sp>
        <p:nvSpPr>
          <p:cNvPr id="3" name="Text Placeholder 2"/>
          <p:cNvSpPr>
            <a:spLocks noGrp="1"/>
          </p:cNvSpPr>
          <p:nvPr>
            <p:ph type="body" idx="14" sz="quarter"/>
          </p:nvPr>
        </p:nvSpPr>
        <p:spPr/>
        <p:txBody>
          <a:bodyPr/>
          <a:lstStyle/>
          <a:p>
            <a:r>
              <a:t>TIGER 차이나바이오테크SOLACTIVE</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미국/중국/홍콩 증권거래소에서 거래되면서 중국 및 홍콩에 본사가 위치한 30개의 생명공학 기업들로 구성된 바이오테크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9,930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14,465원/9,190원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63,173주/628백만원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798억원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1.27%</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-7.93%/-13.09%/-24.77%/-15.78%</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2020-12-03/2020-12-08</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0.490%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13.78</a:t>
                      </a:r>
                    </a:p>
                  </a:txBody>
                  <a:tcPr anchor="ctr" marL="36000" marR="36000" marT="0" marB="0">
                    <a:noFill/>
                  </a:tcPr>
                </a:tc>
              </a:tr>
              <a:tr h="187200">
                <a:tc>
                  <a:txBody>
                    <a:bodyPr/>
                    <a:lstStyle/>
                    <a:p>
                      <a:pPr algn="l">
                        <a:defRPr sz="800" b="0">
                          <a:solidFill>
                            <a:srgbClr val="000000"/>
                          </a:solidFill>
                          <a:latin typeface="원신한 Light"/>
                        </a:defRPr>
                      </a:pPr>
                      <a:r>
                        <a:t>ANHUI ANKE BIOTECHNOLOGY G-A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BEIGENE LTD-ADR</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BEIJING TIANTAN BIOLOGICAL-A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BEIJING WANTAI BIOLOGICAL-A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BETTA PHARMACEUTICALS CO L-A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BGI GENOMICS CO LTD-A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CANSINO BIOLOGICS INC-A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CHINA MEDICAL SYSTEM HOLDING</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중국 테마형 &gt; MSCI CHINA (KRW Unhedged)</a:t>
            </a:r>
          </a:p>
        </p:txBody>
      </p:sp>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A371460</a:t>
            </a:r>
          </a:p>
        </p:txBody>
      </p:sp>
      <p:sp>
        <p:nvSpPr>
          <p:cNvPr id="3" name="Text Placeholder 2"/>
          <p:cNvSpPr>
            <a:spLocks noGrp="1"/>
          </p:cNvSpPr>
          <p:nvPr>
            <p:ph type="body" idx="14" sz="quarter"/>
          </p:nvPr>
        </p:nvSpPr>
        <p:spPr/>
        <p:txBody>
          <a:bodyPr/>
          <a:lstStyle/>
          <a:p>
            <a:r>
              <a:t>TIGER 차이나전기차SOLACTIVE</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미국/중국/홍콩 증권거래소에서 거래되는 중국 전기자동차 및 관련 부품을 생산하면서 중국이나 홍콩에 본사를 두고 있는 기업들로 구성된 전기차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16,685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20,725원/9,845원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5,149,024주/90,557백만원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32,703억원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0.03%</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-14.81%/-0.89%/-3.44%/+25.03%</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2020-12-03/2020-12-08</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0.490%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13.27</a:t>
                      </a:r>
                    </a:p>
                  </a:txBody>
                  <a:tcPr anchor="ctr" marL="36000" marR="36000" marT="0" marB="0">
                    <a:noFill/>
                  </a:tcPr>
                </a:tc>
              </a:tr>
              <a:tr h="187200">
                <a:tc>
                  <a:txBody>
                    <a:bodyPr/>
                    <a:lstStyle/>
                    <a:p>
                      <a:pPr algn="l">
                        <a:defRPr sz="800" b="0">
                          <a:solidFill>
                            <a:srgbClr val="000000"/>
                          </a:solidFill>
                          <a:latin typeface="원신한 Light"/>
                        </a:defRPr>
                      </a:pPr>
                      <a:r>
                        <a:t>BEIJING EASPRING MATERIAL-A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BYD CO LTD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CONTEMPORARY AMPEREX TECHN-A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EVE ENERGY CO LTD-A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GANFENG LITHIUM CO LTD-A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GLOBAL X CHINA ELECTRIC -HKD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GLOBAL X CHINA ELECTRIC -USD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GOTION HIGH-TECH CO LTD-A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중국 테마형 &gt; MSCI CHINA (KRW Unhedged)</a:t>
            </a:r>
          </a:p>
        </p:txBody>
      </p:sp>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A371150</a:t>
            </a:r>
          </a:p>
        </p:txBody>
      </p:sp>
      <p:sp>
        <p:nvSpPr>
          <p:cNvPr id="3" name="Text Placeholder 2"/>
          <p:cNvSpPr>
            <a:spLocks noGrp="1"/>
          </p:cNvSpPr>
          <p:nvPr>
            <p:ph type="body" idx="14" sz="quarter"/>
          </p:nvPr>
        </p:nvSpPr>
        <p:spPr/>
        <p:txBody>
          <a:bodyPr/>
          <a:lstStyle/>
          <a:p>
            <a:r>
              <a:t>KBSTAR 차이나항셍테크</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홍콩증권거래소에 상장한 테크 관련 기업(인터넷, 핀테크, 전자상거래, 디지털) 중 시가총액 상위 30위 이내의 종목들로 구성된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7,735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13,730원/7,000원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20,923주/155백만원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70억원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1.13%</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-2.52%/-7.14%/-19.26%/-28.28%</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2020-12-14/2020-12-16</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0.140%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케이비자산운용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5.74</a:t>
                      </a:r>
                    </a:p>
                  </a:txBody>
                  <a:tcPr anchor="ctr" marL="36000" marR="36000" marT="0" marB="0">
                    <a:noFill/>
                  </a:tcPr>
                </a:tc>
              </a:tr>
              <a:tr h="187200">
                <a:tc>
                  <a:txBody>
                    <a:bodyPr/>
                    <a:lstStyle/>
                    <a:p>
                      <a:pPr algn="l">
                        <a:defRPr sz="800" b="0">
                          <a:solidFill>
                            <a:srgbClr val="000000"/>
                          </a:solidFill>
                          <a:latin typeface="원신한 Light"/>
                        </a:defRPr>
                      </a:pPr>
                      <a:r>
                        <a:t>AAC TECHNOLOGIES HOLDINGS IN</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ALIBABA GROUP HOLDING LTD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ALIBABA HEALTH INFORMATION 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ASM PACIFIC TECHNOLOGY</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AUTOHOME INC-CLASS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BAIDU INC-CLASS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BILIBILI INC-CLASS Z</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BYD ELECTRONIC INTL CO LTD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중국 테마형 &gt; MSCI CHINA (KRW Unhedged)</a:t>
            </a:r>
          </a:p>
        </p:txBody>
      </p:sp>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A272910</a:t>
            </a:r>
          </a:p>
        </p:txBody>
      </p:sp>
      <p:sp>
        <p:nvSpPr>
          <p:cNvPr id="3" name="Text Placeholder 2"/>
          <p:cNvSpPr>
            <a:spLocks noGrp="1"/>
          </p:cNvSpPr>
          <p:nvPr>
            <p:ph type="body" idx="14" sz="quarter"/>
          </p:nvPr>
        </p:nvSpPr>
        <p:spPr/>
        <p:txBody>
          <a:bodyPr/>
          <a:lstStyle/>
          <a:p>
            <a:r>
              <a:t>KINDEX 중장기국공채액티브</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국내 중장기 국공채를 주된 투자대상자산으로 하는 액티브 채권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99,355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101,038원/98,401원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15주/2백만원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132억원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-0.74%/+0.20%/-1.04%/-1.54%</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2017-06-28/2017-06-29</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0.080%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한국투자신탁운용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2340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2340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3.04</a:t>
                      </a:r>
                    </a:p>
                  </a:txBody>
                  <a:tcPr anchor="ctr" marL="36000" marR="36000" marT="0" marB="0">
                    <a:noFill/>
                  </a:tcPr>
                </a:tc>
              </a:tr>
              <a:tr h="234000">
                <a:tc>
                  <a:txBody>
                    <a:bodyPr/>
                    <a:lstStyle/>
                    <a:p>
                      <a:pPr algn="l">
                        <a:defRPr sz="800" b="0">
                          <a:solidFill>
                            <a:srgbClr val="000000"/>
                          </a:solidFill>
                          <a:latin typeface="원신한 Light"/>
                        </a:defRPr>
                      </a:pPr>
                      <a:r>
                        <a:t>국고채권01375-3006(20-4)</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234000">
                <a:tc>
                  <a:txBody>
                    <a:bodyPr/>
                    <a:lstStyle/>
                    <a:p>
                      <a:pPr algn="l">
                        <a:defRPr sz="800" b="0">
                          <a:solidFill>
                            <a:srgbClr val="000000"/>
                          </a:solidFill>
                          <a:latin typeface="원신한 Light"/>
                        </a:defRPr>
                      </a:pPr>
                      <a:r>
                        <a:t>농업금융채권(중앙회)2019-9이5Y-A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234000">
                <a:tc>
                  <a:txBody>
                    <a:bodyPr/>
                    <a:lstStyle/>
                    <a:p>
                      <a:pPr algn="l">
                        <a:defRPr sz="800" b="0">
                          <a:solidFill>
                            <a:srgbClr val="000000"/>
                          </a:solidFill>
                          <a:latin typeface="원신한 Light"/>
                        </a:defRPr>
                      </a:pPr>
                      <a:r>
                        <a:t>산업금융채권21신이0106-1111-1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234000">
                <a:tc>
                  <a:txBody>
                    <a:bodyPr/>
                    <a:lstStyle/>
                    <a:p>
                      <a:pPr algn="l">
                        <a:defRPr sz="800" b="0">
                          <a:solidFill>
                            <a:srgbClr val="000000"/>
                          </a:solidFill>
                          <a:latin typeface="원신한 Light"/>
                        </a:defRPr>
                      </a:pPr>
                      <a:r>
                        <a:t>서울교통공사2021-4</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234000">
                <a:tc>
                  <a:txBody>
                    <a:bodyPr/>
                    <a:lstStyle/>
                    <a:p>
                      <a:pPr algn="l">
                        <a:defRPr sz="800" b="0">
                          <a:solidFill>
                            <a:srgbClr val="000000"/>
                          </a:solidFill>
                          <a:latin typeface="원신한 Light"/>
                        </a:defRPr>
                      </a:pPr>
                      <a:r>
                        <a:t>인천도시공사203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234000">
                <a:tc>
                  <a:txBody>
                    <a:bodyPr/>
                    <a:lstStyle/>
                    <a:p>
                      <a:pPr algn="l">
                        <a:defRPr sz="800" b="0">
                          <a:solidFill>
                            <a:srgbClr val="000000"/>
                          </a:solidFill>
                          <a:latin typeface="원신한 Light"/>
                        </a:defRPr>
                      </a:pPr>
                      <a:r>
                        <a:t>한국장학재단15-19</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033" b="1033"/>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bhap_fig.png"/>
          <p:cNvPicPr>
            <a:picLocks noGrp="1" noChangeAspect="1"/>
          </p:cNvPicPr>
          <p:nvPr>
            <p:ph type="pic" idx="27" sz="quarter"/>
          </p:nvPr>
        </p:nvPicPr>
        <p:blipFill>
          <a:blip r:embed="rId5"/>
          <a:srcRect l="4724" r="472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채권 &gt; 국채 &gt; 국공채 만기종합</a:t>
            </a:r>
          </a:p>
        </p:txBody>
      </p:sp>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A148070</a:t>
            </a:r>
          </a:p>
        </p:txBody>
      </p:sp>
      <p:sp>
        <p:nvSpPr>
          <p:cNvPr id="3" name="Text Placeholder 2"/>
          <p:cNvSpPr>
            <a:spLocks noGrp="1"/>
          </p:cNvSpPr>
          <p:nvPr>
            <p:ph type="body" idx="14" sz="quarter"/>
          </p:nvPr>
        </p:nvSpPr>
        <p:spPr/>
        <p:txBody>
          <a:bodyPr/>
          <a:lstStyle/>
          <a:p>
            <a:r>
              <a:t>KOSEF 국고채10년</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KIS 10년국고채 지수를 추종하는 ETF로, 해당 기초지수는 국고채 10년물 3종목으로 구성되어 있는 것이 특징입니다. 기초지수의 정기변경은 매 분기 세번째 화요일입니다.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117,865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124,660원/115,900원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10,995주/1,311백만원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2,181억원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-1.69%/+0.58%/-2.83%/-3.86%</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2011-10-19/2011-10-20</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0.150%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키움투자자산운용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3744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3744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21.23</a:t>
                      </a:r>
                    </a:p>
                  </a:txBody>
                  <a:tcPr anchor="ctr" marL="36000" marR="36000" marT="0" marB="0">
                    <a:noFill/>
                  </a:tcPr>
                </a:tc>
              </a:tr>
              <a:tr h="374400">
                <a:tc>
                  <a:txBody>
                    <a:bodyPr/>
                    <a:lstStyle/>
                    <a:p>
                      <a:pPr algn="l">
                        <a:defRPr sz="800" b="0">
                          <a:solidFill>
                            <a:srgbClr val="000000"/>
                          </a:solidFill>
                          <a:latin typeface="원신한 Light"/>
                        </a:defRPr>
                      </a:pPr>
                      <a:r>
                        <a:t>국고채권01375-3006(20-4)</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74400">
                <a:tc>
                  <a:txBody>
                    <a:bodyPr/>
                    <a:lstStyle/>
                    <a:p>
                      <a:pPr algn="l">
                        <a:defRPr sz="800" b="0">
                          <a:solidFill>
                            <a:srgbClr val="000000"/>
                          </a:solidFill>
                          <a:latin typeface="원신한 Light"/>
                        </a:defRPr>
                      </a:pPr>
                      <a:r>
                        <a:t>국고채권01500-3012(20-9)</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74400">
                <a:tc>
                  <a:txBody>
                    <a:bodyPr/>
                    <a:lstStyle/>
                    <a:p>
                      <a:pPr algn="l">
                        <a:defRPr sz="800" b="0">
                          <a:solidFill>
                            <a:srgbClr val="000000"/>
                          </a:solidFill>
                          <a:latin typeface="원신한 Light"/>
                        </a:defRPr>
                      </a:pPr>
                      <a:r>
                        <a:t>국고채권02000-3106(21-5)</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819" b="81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image.png"/>
          <p:cNvPicPr>
            <a:picLocks noGrp="1" noChangeAspect="1"/>
          </p:cNvPicPr>
          <p:nvPr>
            <p:ph type="pic" idx="27" sz="quarter"/>
          </p:nvPr>
        </p:nvPicPr>
        <p:blipFill>
          <a:blip r:embed="rId5"/>
          <a:srcRect l="4724" r="472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채권 &gt; 국채 &gt; 국공채 만기종합</a:t>
            </a:r>
          </a:p>
        </p:txBody>
      </p:sp>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A272560</a:t>
            </a:r>
          </a:p>
        </p:txBody>
      </p:sp>
      <p:sp>
        <p:nvSpPr>
          <p:cNvPr id="3" name="Text Placeholder 2"/>
          <p:cNvSpPr>
            <a:spLocks noGrp="1"/>
          </p:cNvSpPr>
          <p:nvPr>
            <p:ph type="body" idx="14" sz="quarter"/>
          </p:nvPr>
        </p:nvSpPr>
        <p:spPr/>
        <p:txBody>
          <a:bodyPr/>
          <a:lstStyle/>
          <a:p>
            <a:r>
              <a:t>KBSTAR 단기국공채액티브</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KIS 종합채권국공채 3M ~ 1.5Y 지수를 비교지수로 하여 이를 초과하도록 운용되는 단기 국공채 액티브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102,380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102,425원/101,715원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119,622주/12,247백만원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2,481억원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+0.08/+0.17%/+0.28%/+0.62%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2017-06-28/2017-06-29</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0.070%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케이비자산운용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-5.10</a:t>
                      </a:r>
                    </a:p>
                  </a:txBody>
                  <a:tcPr anchor="ctr" marL="36000" marR="36000" marT="0" marB="0">
                    <a:noFill/>
                  </a:tcPr>
                </a:tc>
              </a:tr>
              <a:tr h="187200">
                <a:tc>
                  <a:txBody>
                    <a:bodyPr/>
                    <a:lstStyle/>
                    <a:p>
                      <a:pPr algn="l">
                        <a:defRPr sz="800" b="0">
                          <a:solidFill>
                            <a:srgbClr val="000000"/>
                          </a:solidFill>
                          <a:latin typeface="원신한 Light"/>
                        </a:defRPr>
                      </a:pPr>
                      <a:r>
                        <a:t>국가철도공단채권337</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국고채권01000-2306(20-3)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국고채권01250-2212(19-7)</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국고채권01625-2206(19-3)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국고채권02000-2209(17-4)</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국고채이자분리채권03600-2203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국민주택1종채권17-05</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농업금융채권(은행)2019-07이3Y-B</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819" b="81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bhap_fig.png"/>
          <p:cNvPicPr>
            <a:picLocks noGrp="1" noChangeAspect="1"/>
          </p:cNvPicPr>
          <p:nvPr>
            <p:ph type="pic" idx="27" sz="quarter"/>
          </p:nvPr>
        </p:nvPicPr>
        <p:blipFill>
          <a:blip r:embed="rId5"/>
          <a:srcRect l="4724" r="472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채권 &gt; 국채 &gt; 국공채 만기종합</a:t>
            </a:r>
          </a:p>
        </p:txBody>
      </p:sp>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A114260</a:t>
            </a:r>
          </a:p>
        </p:txBody>
      </p:sp>
      <p:sp>
        <p:nvSpPr>
          <p:cNvPr id="3" name="Text Placeholder 2"/>
          <p:cNvSpPr>
            <a:spLocks noGrp="1"/>
          </p:cNvSpPr>
          <p:nvPr>
            <p:ph type="body" idx="14" sz="quarter"/>
          </p:nvPr>
        </p:nvSpPr>
        <p:spPr/>
        <p:txBody>
          <a:bodyPr/>
          <a:lstStyle/>
          <a:p>
            <a:r>
              <a:t>KODEX 국고채3년</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Fnguide, 매일경제신문, 금융투자협회가 산출하는 MKF 국고채 지수의 변동률과 유사하도록 운용되는 3년 국채 ETF입니다. 기초자산은 국고채권 3종목으로 구성됩니다.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57,535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70,000원/54,180원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3,519주/203백만원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1,343억원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0.01%</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-0.19%/+0.25%/-0.76%/-0.98%</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2009-07-28/2009-07-29</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0.150%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3744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3744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7.66</a:t>
                      </a:r>
                    </a:p>
                  </a:txBody>
                  <a:tcPr anchor="ctr" marL="36000" marR="36000" marT="0" marB="0">
                    <a:noFill/>
                  </a:tcPr>
                </a:tc>
              </a:tr>
              <a:tr h="374400">
                <a:tc>
                  <a:txBody>
                    <a:bodyPr/>
                    <a:lstStyle/>
                    <a:p>
                      <a:pPr algn="l">
                        <a:defRPr sz="800" b="0">
                          <a:solidFill>
                            <a:srgbClr val="000000"/>
                          </a:solidFill>
                          <a:latin typeface="원신한 Light"/>
                        </a:defRPr>
                      </a:pPr>
                      <a:r>
                        <a:t>국고채권00875-2312(20-8)</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74400">
                <a:tc>
                  <a:txBody>
                    <a:bodyPr/>
                    <a:lstStyle/>
                    <a:p>
                      <a:pPr algn="l">
                        <a:defRPr sz="800" b="0">
                          <a:solidFill>
                            <a:srgbClr val="000000"/>
                          </a:solidFill>
                          <a:latin typeface="원신한 Light"/>
                        </a:defRPr>
                      </a:pPr>
                      <a:r>
                        <a:t>국고채권01125-2406(21-4)</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74400">
                <a:tc>
                  <a:txBody>
                    <a:bodyPr/>
                    <a:lstStyle/>
                    <a:p>
                      <a:pPr algn="l">
                        <a:defRPr sz="800" b="0">
                          <a:solidFill>
                            <a:srgbClr val="000000"/>
                          </a:solidFill>
                          <a:latin typeface="원신한 Light"/>
                        </a:defRPr>
                      </a:pPr>
                      <a:r>
                        <a:t>국고채권01750-2609(21-7)</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image.png"/>
          <p:cNvPicPr>
            <a:picLocks noGrp="1" noChangeAspect="1"/>
          </p:cNvPicPr>
          <p:nvPr>
            <p:ph type="pic" idx="27" sz="quarter"/>
          </p:nvPr>
        </p:nvPicPr>
        <p:blipFill>
          <a:blip r:embed="rId5"/>
          <a:srcRect l="4724" r="472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채권 &gt; 국채 &gt; MKF 국고채(총수익지수)</a:t>
            </a:r>
          </a:p>
        </p:txBody>
      </p:sp>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A305080</a:t>
            </a:r>
          </a:p>
        </p:txBody>
      </p:sp>
      <p:sp>
        <p:nvSpPr>
          <p:cNvPr id="3" name="Text Placeholder 2"/>
          <p:cNvSpPr>
            <a:spLocks noGrp="1"/>
          </p:cNvSpPr>
          <p:nvPr>
            <p:ph type="body" idx="14" sz="quarter"/>
          </p:nvPr>
        </p:nvSpPr>
        <p:spPr/>
        <p:txBody>
          <a:bodyPr/>
          <a:lstStyle/>
          <a:p>
            <a:r>
              <a:t>TIGER 미국채10년선물</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미국채 10년 선물 최근월종목의 가격을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11,945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12,485원/11,195원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59,912주/725백만원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800억원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-0.67%/-2.09%/+0.93%/+4.28%</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2018-08-29/2018-08-30</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0.290%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4680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4680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-1.56</a:t>
                      </a:r>
                    </a:p>
                  </a:txBody>
                  <a:tcPr anchor="ctr" marL="36000" marR="36000" marT="0" marB="0">
                    <a:noFill/>
                  </a:tcPr>
                </a:tc>
              </a:tr>
              <a:tr h="468000">
                <a:tc>
                  <a:txBody>
                    <a:bodyPr/>
                    <a:lstStyle/>
                    <a:p>
                      <a:pPr algn="l">
                        <a:defRPr sz="800" b="0">
                          <a:solidFill>
                            <a:srgbClr val="000000"/>
                          </a:solidFill>
                          <a:latin typeface="원신한 Light"/>
                        </a:defRPr>
                      </a:pPr>
                      <a:r>
                        <a:t>US 10YR NOTE FUT (CBOT) MAR 2022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468000">
                <a:tc>
                  <a:txBody>
                    <a:bodyPr/>
                    <a:lstStyle/>
                    <a:p>
                      <a:pPr algn="l">
                        <a:defRPr sz="800" b="0">
                          <a:solidFill>
                            <a:srgbClr val="000000"/>
                          </a:solidFill>
                          <a:latin typeface="원신한 Light"/>
                        </a:defRPr>
                      </a:pPr>
                      <a:r>
                        <a:t>[USD] 예금</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bhap_fig.png"/>
          <p:cNvPicPr>
            <a:picLocks noGrp="1" noChangeAspect="1"/>
          </p:cNvPicPr>
          <p:nvPr>
            <p:ph type="pic" idx="27" sz="quarter"/>
          </p:nvPr>
        </p:nvPicPr>
        <p:blipFill>
          <a:blip r:embed="rId5"/>
          <a:srcRect l="4724" r="472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채권 &gt; 미국 &gt; </a:t>
            </a:r>
          </a:p>
        </p:txBody>
      </p:sp>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A304660</a:t>
            </a:r>
          </a:p>
        </p:txBody>
      </p:sp>
      <p:sp>
        <p:nvSpPr>
          <p:cNvPr id="3" name="Text Placeholder 2"/>
          <p:cNvSpPr>
            <a:spLocks noGrp="1"/>
          </p:cNvSpPr>
          <p:nvPr>
            <p:ph type="body" idx="14" sz="quarter"/>
          </p:nvPr>
        </p:nvSpPr>
        <p:spPr/>
        <p:txBody>
          <a:bodyPr/>
          <a:lstStyle/>
          <a:p>
            <a:r>
              <a:t>KODEX 미국채울트라30년선물(H)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미국채 30년 선물가격을 기초로 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12,240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13,095원/11,320원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23,356주/292백만원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257억원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-3.43%/+1.20%/-1.45%/-3.74%</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2018-09-10/2018-09-12</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0.300%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3744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3744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88.57</a:t>
                      </a:r>
                    </a:p>
                  </a:txBody>
                  <a:tcPr anchor="ctr" marL="36000" marR="36000" marT="0" marB="0">
                    <a:noFill/>
                  </a:tcPr>
                </a:tc>
              </a:tr>
              <a:tr h="374400">
                <a:tc>
                  <a:txBody>
                    <a:bodyPr/>
                    <a:lstStyle/>
                    <a:p>
                      <a:pPr algn="l">
                        <a:defRPr sz="800" b="0">
                          <a:solidFill>
                            <a:srgbClr val="000000"/>
                          </a:solidFill>
                          <a:latin typeface="원신한 Light"/>
                        </a:defRPr>
                      </a:pPr>
                      <a:r>
                        <a:t>ISHARES 20+ YEAR TREASURY BO</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74400">
                <a:tc>
                  <a:txBody>
                    <a:bodyPr/>
                    <a:lstStyle/>
                    <a:p>
                      <a:pPr algn="l">
                        <a:defRPr sz="800" b="0">
                          <a:solidFill>
                            <a:srgbClr val="000000"/>
                          </a:solidFill>
                          <a:latin typeface="원신한 Light"/>
                        </a:defRPr>
                      </a:pPr>
                      <a:r>
                        <a:t>US ULTRA BOND F2203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74400">
                <a:tc>
                  <a:txBody>
                    <a:bodyPr/>
                    <a:lstStyle/>
                    <a:p>
                      <a:pPr algn="l">
                        <a:defRPr sz="800" b="0">
                          <a:solidFill>
                            <a:srgbClr val="000000"/>
                          </a:solidFill>
                          <a:latin typeface="원신한 Light"/>
                        </a:defRPr>
                      </a:pPr>
                      <a:r>
                        <a:t>미국달러 F 202201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image.png"/>
          <p:cNvPicPr>
            <a:picLocks noGrp="1" noChangeAspect="1"/>
          </p:cNvPicPr>
          <p:nvPr>
            <p:ph type="pic" idx="27" sz="quarter"/>
          </p:nvPr>
        </p:nvPicPr>
        <p:blipFill>
          <a:blip r:embed="rId5"/>
          <a:srcRect l="4724" r="472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채권 &gt; 미국 &gt; </a:t>
            </a:r>
          </a:p>
        </p:txBody>
      </p:sp>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A329750</a:t>
            </a:r>
          </a:p>
        </p:txBody>
      </p:sp>
      <p:sp>
        <p:nvSpPr>
          <p:cNvPr id="3" name="Text Placeholder 2"/>
          <p:cNvSpPr>
            <a:spLocks noGrp="1"/>
          </p:cNvSpPr>
          <p:nvPr>
            <p:ph type="body" idx="14" sz="quarter"/>
          </p:nvPr>
        </p:nvSpPr>
        <p:spPr/>
        <p:txBody>
          <a:bodyPr/>
          <a:lstStyle/>
          <a:p>
            <a:r>
              <a:t>TIGER 미국달러단기채권액티브</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KIS US TREASURY BOND 0-1Y 지수를 기초로 하되 미국달러표시  투자등급 회사채, 미국달러표시 KP, 미국달러선물 등에도 투자하여 초과성과를 추구하는 액티브 미국달러단기채권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10,170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10,345원/9,350원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89,927주/916백만원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2,070억원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+0.69/-1.02%/+3.41%/+7.96%</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2019-07-22/2019-07-24</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0.300%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2.92</a:t>
                      </a:r>
                    </a:p>
                  </a:txBody>
                  <a:tcPr anchor="ctr" marL="36000" marR="36000" marT="0" marB="0">
                    <a:noFill/>
                  </a:tcPr>
                </a:tc>
              </a:tr>
              <a:tr h="187200">
                <a:tc>
                  <a:txBody>
                    <a:bodyPr/>
                    <a:lstStyle/>
                    <a:p>
                      <a:pPr algn="l">
                        <a:defRPr sz="800" b="0">
                          <a:solidFill>
                            <a:srgbClr val="000000"/>
                          </a:solidFill>
                          <a:latin typeface="원신한 Light"/>
                        </a:defRPr>
                      </a:pPr>
                      <a:r>
                        <a:t>B 01/27/22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EIBKOR 2 3/4 01/25/22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EIBKOR 3 11/01/22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EIBKOR 5 04/11/22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NACF 2 7/8 07/17/22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T 0 1/8 04/30/22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T 0 1/8 05/31/22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T 0 1/8 07/31/22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bhap_fig.png"/>
          <p:cNvPicPr>
            <a:picLocks noGrp="1" noChangeAspect="1"/>
          </p:cNvPicPr>
          <p:nvPr>
            <p:ph type="pic" idx="27" sz="quarter"/>
          </p:nvPr>
        </p:nvPicPr>
        <p:blipFill>
          <a:blip r:embed="rId5"/>
          <a:srcRect l="4724" r="472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채권 &gt; 미국 &gt; </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A241390</a:t>
            </a:r>
          </a:p>
        </p:txBody>
      </p:sp>
      <p:sp>
        <p:nvSpPr>
          <p:cNvPr id="3" name="Text Placeholder 2"/>
          <p:cNvSpPr>
            <a:spLocks noGrp="1"/>
          </p:cNvSpPr>
          <p:nvPr>
            <p:ph type="body" idx="14" sz="quarter"/>
          </p:nvPr>
        </p:nvSpPr>
        <p:spPr/>
        <p:txBody>
          <a:bodyPr/>
          <a:lstStyle/>
          <a:p>
            <a:r>
              <a:t>KBSTAR V&amp;S셀렉트밸류채권혼합</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V&amp;S자산운용이 자문하는 가치 주식과 국고3년 채권지수에 4:6 분산투자하는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12,315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12,892원/11,717원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8,750주/106백만원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148억원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+2.11/-0.69%/-2.60%/+5.28%</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2016-04-11/2016-04-12</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0.230%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케이비자산운용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22.06</a:t>
                      </a:r>
                    </a:p>
                  </a:txBody>
                  <a:tcPr anchor="ctr" marL="36000" marR="36000" marT="0" marB="0">
                    <a:noFill/>
                  </a:tcPr>
                </a:tc>
              </a:tr>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18.33</a:t>
                      </a:r>
                    </a:p>
                  </a:txBody>
                  <a:tcPr anchor="ctr" marL="36000" marR="36000" marT="0" marB="0">
                    <a:noFill/>
                  </a:tcPr>
                </a:tc>
              </a:tr>
              <a:tr h="187200">
                <a:tc>
                  <a:txBody>
                    <a:bodyPr/>
                    <a:lstStyle/>
                    <a:p>
                      <a:pPr algn="l">
                        <a:defRPr sz="800" b="0">
                          <a:solidFill>
                            <a:srgbClr val="000000"/>
                          </a:solidFill>
                          <a:latin typeface="원신한 Light"/>
                        </a:defRPr>
                      </a:pPr>
                      <a:r>
                        <a:t>KBSTAR V&amp;S셀렉트밸류</a:t>
                      </a:r>
                    </a:p>
                  </a:txBody>
                  <a:tcPr anchor="ctr" marL="36000" marR="36000" marT="0" marB="0">
                    <a:noFill/>
                  </a:tcPr>
                </a:tc>
                <a:tc>
                  <a:txBody>
                    <a:bodyPr/>
                    <a:lstStyle/>
                    <a:p>
                      <a:pPr algn="r">
                        <a:defRPr sz="800" b="0">
                          <a:solidFill>
                            <a:srgbClr val="000000"/>
                          </a:solidFill>
                          <a:latin typeface="원신한 Light"/>
                        </a:defRPr>
                      </a:pPr>
                      <a:r>
                        <a:t>8</a:t>
                      </a:r>
                    </a:p>
                  </a:txBody>
                  <a:tcPr anchor="ctr" marL="36000" marR="36000" marT="0" marB="0">
                    <a:noFill/>
                  </a:tcPr>
                </a:tc>
              </a:tr>
              <a:tr h="187200">
                <a:tc>
                  <a:txBody>
                    <a:bodyPr/>
                    <a:lstStyle/>
                    <a:p>
                      <a:pPr algn="l">
                        <a:defRPr sz="800" b="0">
                          <a:solidFill>
                            <a:srgbClr val="000000"/>
                          </a:solidFill>
                          <a:latin typeface="원신한 Light"/>
                        </a:defRPr>
                      </a:pPr>
                      <a:r>
                        <a:t>현대차2우B</a:t>
                      </a:r>
                    </a:p>
                  </a:txBody>
                  <a:tcPr anchor="ctr" marL="36000" marR="36000" marT="0" marB="0">
                    <a:noFill/>
                  </a:tcPr>
                </a:tc>
                <a:tc>
                  <a:txBody>
                    <a:bodyPr/>
                    <a:lstStyle/>
                    <a:p>
                      <a:pPr algn="r">
                        <a:defRPr sz="800" b="0">
                          <a:solidFill>
                            <a:srgbClr val="000000"/>
                          </a:solidFill>
                          <a:latin typeface="원신한 Light"/>
                        </a:defRPr>
                      </a:pPr>
                      <a:r>
                        <a:t>2.40</a:t>
                      </a:r>
                    </a:p>
                  </a:txBody>
                  <a:tcPr anchor="ctr" marL="36000" marR="36000" marT="0" marB="0">
                    <a:noFill/>
                  </a:tcPr>
                </a:tc>
              </a:tr>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2.25</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2.08</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1.73</a:t>
                      </a:r>
                    </a:p>
                  </a:txBody>
                  <a:tcPr anchor="ctr" marL="36000" marR="36000" marT="0" marB="0">
                    <a:noFill/>
                  </a:tcPr>
                </a:tc>
              </a:tr>
              <a:tr h="187200">
                <a:tc>
                  <a:txBody>
                    <a:bodyPr/>
                    <a:lstStyle/>
                    <a:p>
                      <a:pPr algn="l">
                        <a:defRPr sz="800" b="0">
                          <a:solidFill>
                            <a:srgbClr val="000000"/>
                          </a:solidFill>
                          <a:latin typeface="원신한 Light"/>
                        </a:defRPr>
                      </a:pPr>
                      <a:r>
                        <a:t>에스엠</a:t>
                      </a:r>
                    </a:p>
                  </a:txBody>
                  <a:tcPr anchor="ctr" marL="36000" marR="36000" marT="0" marB="0">
                    <a:noFill/>
                  </a:tcPr>
                </a:tc>
                <a:tc>
                  <a:txBody>
                    <a:bodyPr/>
                    <a:lstStyle/>
                    <a:p>
                      <a:pPr algn="r">
                        <a:defRPr sz="800" b="0">
                          <a:solidFill>
                            <a:srgbClr val="000000"/>
                          </a:solidFill>
                          <a:latin typeface="원신한 Light"/>
                        </a:defRPr>
                      </a:pPr>
                      <a:r>
                        <a:t>1.64</a:t>
                      </a:r>
                    </a:p>
                  </a:txBody>
                  <a:tcPr anchor="ctr" marL="36000" marR="36000" marT="0" marB="0">
                    <a:noFill/>
                  </a:tcPr>
                </a:tc>
              </a:tr>
              <a:tr h="187200">
                <a:tc>
                  <a:txBody>
                    <a:bodyPr/>
                    <a:lstStyle/>
                    <a:p>
                      <a:pPr algn="l">
                        <a:defRPr sz="800" b="0">
                          <a:solidFill>
                            <a:srgbClr val="000000"/>
                          </a:solidFill>
                          <a:latin typeface="원신한 Light"/>
                        </a:defRPr>
                      </a:pPr>
                      <a:r>
                        <a:t>메리츠화재</a:t>
                      </a:r>
                    </a:p>
                  </a:txBody>
                  <a:tcPr anchor="ctr" marL="36000" marR="36000" marT="0" marB="0">
                    <a:noFill/>
                  </a:tcPr>
                </a:tc>
                <a:tc>
                  <a:txBody>
                    <a:bodyPr/>
                    <a:lstStyle/>
                    <a:p>
                      <a:pPr algn="r">
                        <a:defRPr sz="800" b="0">
                          <a:solidFill>
                            <a:srgbClr val="000000"/>
                          </a:solidFill>
                          <a:latin typeface="원신한 Light"/>
                        </a:defRPr>
                      </a:pPr>
                      <a:r>
                        <a:t>1.61</a:t>
                      </a:r>
                    </a:p>
                  </a:txBody>
                  <a:tcPr anchor="ctr" marL="36000" marR="36000" marT="0" marB="0">
                    <a:noFill/>
                  </a:tcPr>
                </a:tc>
              </a:tr>
              <a:tr h="187200">
                <a:tc>
                  <a:txBody>
                    <a:bodyPr/>
                    <a:lstStyle/>
                    <a:p>
                      <a:pPr algn="l">
                        <a:defRPr sz="800" b="0">
                          <a:solidFill>
                            <a:srgbClr val="000000"/>
                          </a:solidFill>
                          <a:latin typeface="원신한 Light"/>
                        </a:defRPr>
                      </a:pPr>
                      <a:r>
                        <a:t>LG화학우</a:t>
                      </a:r>
                    </a:p>
                  </a:txBody>
                  <a:tcPr anchor="ctr" marL="36000" marR="36000" marT="0" marB="0">
                    <a:noFill/>
                  </a:tcPr>
                </a:tc>
                <a:tc>
                  <a:txBody>
                    <a:bodyPr/>
                    <a:lstStyle/>
                    <a:p>
                      <a:pPr algn="r">
                        <a:defRPr sz="800" b="0">
                          <a:solidFill>
                            <a:srgbClr val="000000"/>
                          </a:solidFill>
                          <a:latin typeface="원신한 Light"/>
                        </a:defRPr>
                      </a:pPr>
                      <a:r>
                        <a:t>1.55</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image.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image.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멀티에셋/자산배분 &gt; FnGuide 셀렉트밸류 채권혼합 지수</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A153130</a:t>
            </a:r>
          </a:p>
        </p:txBody>
      </p:sp>
      <p:sp>
        <p:nvSpPr>
          <p:cNvPr id="3" name="Text Placeholder 2"/>
          <p:cNvSpPr>
            <a:spLocks noGrp="1"/>
          </p:cNvSpPr>
          <p:nvPr>
            <p:ph type="body" idx="14" sz="quarter"/>
          </p:nvPr>
        </p:nvSpPr>
        <p:spPr/>
        <p:txBody>
          <a:bodyPr/>
          <a:lstStyle/>
          <a:p>
            <a:r>
              <a:t>KODEX 단기채권</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잔존만기 1개월 이상 1년 이하의 국고채, 통화안정증권 등 30종목으로 구성된 총수익(Total Return) 지수를 추종하는 단기채권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103,130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103,130원/102,650원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15,779주/1,627백만원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16,394억원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+0.08/+0.18%/+0.28%/+0.47%</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2012-02-21/2012-02-22</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0.150%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10.81</a:t>
                      </a:r>
                    </a:p>
                  </a:txBody>
                  <a:tcPr anchor="ctr" marL="36000" marR="36000" marT="0" marB="0">
                    <a:noFill/>
                  </a:tcPr>
                </a:tc>
              </a:tr>
              <a:tr h="187200">
                <a:tc>
                  <a:txBody>
                    <a:bodyPr/>
                    <a:lstStyle/>
                    <a:p>
                      <a:pPr algn="l">
                        <a:defRPr sz="800" b="0">
                          <a:solidFill>
                            <a:srgbClr val="000000"/>
                          </a:solidFill>
                          <a:latin typeface="원신한 Light"/>
                        </a:defRPr>
                      </a:pPr>
                      <a:r>
                        <a:t>국고채권01250-2212(19-7)</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국고채권01625-2206(19-3)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국고채권01875-2203(16-10)</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국고채권02000-2209(17-4)</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국고채권03750-2206(12-3)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통화안정증권00650-2205-01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통화안정증권00660-2203-01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통화안정증권00710-2208-02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819" b="81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bhap_fig.png"/>
          <p:cNvPicPr>
            <a:picLocks noGrp="1" noChangeAspect="1"/>
          </p:cNvPicPr>
          <p:nvPr>
            <p:ph type="pic" idx="27" sz="quarter"/>
          </p:nvPr>
        </p:nvPicPr>
        <p:blipFill>
          <a:blip r:embed="rId5"/>
          <a:srcRect l="4724" r="472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채권 &gt; 종합 &gt; KRW Cash Index</a:t>
            </a:r>
          </a:p>
        </p:txBody>
      </p:sp>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A214980</a:t>
            </a:r>
          </a:p>
        </p:txBody>
      </p:sp>
      <p:sp>
        <p:nvSpPr>
          <p:cNvPr id="3" name="Text Placeholder 2"/>
          <p:cNvSpPr>
            <a:spLocks noGrp="1"/>
          </p:cNvSpPr>
          <p:nvPr>
            <p:ph type="body" idx="14" sz="quarter"/>
          </p:nvPr>
        </p:nvSpPr>
        <p:spPr/>
        <p:txBody>
          <a:bodyPr/>
          <a:lstStyle/>
          <a:p>
            <a:r>
              <a:t>KODEX 단기채권PLUS</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잔존만기 1개월 이상 1년 이하의 국고채, 통안채, 특수채에 주로 투자하되 사채권(신용등급 A-이상) 및 기업어음증권(신용등급 A2 이상) 등에 분산 투자하는 단기채권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103,455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103,475원/102,895원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869,091주/89,883백만원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11,444억원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+0.12/+0.19%/+0.31%/+0.54%</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2015-03-02/2015-03-03</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0.150%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3.96</a:t>
                      </a:r>
                    </a:p>
                  </a:txBody>
                  <a:tcPr anchor="ctr" marL="36000" marR="36000" marT="0" marB="0">
                    <a:noFill/>
                  </a:tcPr>
                </a:tc>
              </a:tr>
              <a:tr h="187200">
                <a:tc>
                  <a:txBody>
                    <a:bodyPr/>
                    <a:lstStyle/>
                    <a:p>
                      <a:pPr algn="l">
                        <a:defRPr sz="800" b="0">
                          <a:solidFill>
                            <a:srgbClr val="000000"/>
                          </a:solidFill>
                          <a:latin typeface="원신한 Light"/>
                        </a:defRPr>
                      </a:pPr>
                      <a:r>
                        <a:t>KB금융지주36-1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국고채이자분리채권03600-2203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국민은행4003이표일(03)2-03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국민은행4006이표일(03)2-12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국민은행4011이표일(03)1.5-6</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국민은행4110이표일(03)1-8</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국민은행4111할인일11M-4</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농업금융채권(은행)2021-05할9M-A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819" b="81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bhap_fig.png"/>
          <p:cNvPicPr>
            <a:picLocks noGrp="1" noChangeAspect="1"/>
          </p:cNvPicPr>
          <p:nvPr>
            <p:ph type="pic" idx="27" sz="quarter"/>
          </p:nvPr>
        </p:nvPicPr>
        <p:blipFill>
          <a:blip r:embed="rId5"/>
          <a:srcRect l="4724" r="472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채권 &gt; 종합 &gt; 종합 만기종합</a:t>
            </a:r>
          </a:p>
        </p:txBody>
      </p:sp>
    </p:spTree>
  </p:cSld>
  <p:clrMapOvr>
    <a:masterClrMapping/>
  </p:clrMapOvr>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A273130</a:t>
            </a:r>
          </a:p>
        </p:txBody>
      </p:sp>
      <p:sp>
        <p:nvSpPr>
          <p:cNvPr id="3" name="Text Placeholder 2"/>
          <p:cNvSpPr>
            <a:spLocks noGrp="1"/>
          </p:cNvSpPr>
          <p:nvPr>
            <p:ph type="body" idx="14" sz="quarter"/>
          </p:nvPr>
        </p:nvSpPr>
        <p:spPr/>
        <p:txBody>
          <a:bodyPr/>
          <a:lstStyle/>
          <a:p>
            <a:r>
              <a:t>KODEX 종합채권(AA-이상)액티브</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KAP 한국종합채권지수를 추종하는 ETF입니다. 해당 기초지수는 한국의 우량채권시장을 대표하는 채권 4,000여 종목을 바탕으로 구성된 지수로서, 채권투자에서 발생하는 이자수익, 자본손익, 이자재투자수익이 모두 반영된 총수익(Total Return) 지수로 산출됩니다. 투자가능 회사채의 신용등급은 AA- 이상이며 지수의 평균 듀레이션은 4.3 내외입니다.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107,550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118,340원/106,300원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21,051주/2,275백만원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14,429억원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-0.85%/-0.10%/-1.51%/-2.25%</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2017-06-16/2017-06-29</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0.070%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3년국채    F 202203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GS파워2-3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GS파워6-2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JB 우리캐피탈420-1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KT194-1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LG전자77-3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LG화학50-3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LG화학51-4</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S-Oil48-3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819" b="81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image.png"/>
          <p:cNvPicPr>
            <a:picLocks noGrp="1" noChangeAspect="1"/>
          </p:cNvPicPr>
          <p:nvPr>
            <p:ph type="pic" idx="27" sz="quarter"/>
          </p:nvPr>
        </p:nvPicPr>
        <p:blipFill>
          <a:blip r:embed="rId5"/>
          <a:srcRect l="4724" r="472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채권 &gt; 종합 &gt; 종합 만기종합</a:t>
            </a:r>
          </a:p>
        </p:txBody>
      </p:sp>
    </p:spTree>
  </p:cSld>
  <p:clrMapOvr>
    <a:masterClrMapping/>
  </p:clrMapOvr>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A136340</a:t>
            </a:r>
          </a:p>
        </p:txBody>
      </p:sp>
      <p:sp>
        <p:nvSpPr>
          <p:cNvPr id="3" name="Text Placeholder 2"/>
          <p:cNvSpPr>
            <a:spLocks noGrp="1"/>
          </p:cNvSpPr>
          <p:nvPr>
            <p:ph type="body" idx="14" sz="quarter"/>
          </p:nvPr>
        </p:nvSpPr>
        <p:spPr/>
        <p:txBody>
          <a:bodyPr/>
          <a:lstStyle/>
          <a:p>
            <a:r>
              <a:t>KBSTAR 중기우량회사채</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신용등급 A-이상, 잔존만기 5년 이하의 무보증회사채, 기타금융채, 은행채 중 대표성과 유동성을 감안하여 선정된 50종목이 동일비중으로 구성된 KOBI Credit 지수를 추종하는 회사채 ETF입니다. 지수를 완전히 복제하지 않고 신용등급이나 듀레이션과 같은 지수의 특성을 복제하는 방식으로 운용됩니다.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104,330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105,655원/103,575원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4,341주/454백만원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845억원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-0.13%/-0.07%/-0.85%/-0.86%</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2011-04-11/2011-04-15</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0.070%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케이비자산운용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2.70</a:t>
                      </a:r>
                    </a:p>
                  </a:txBody>
                  <a:tcPr anchor="ctr" marL="36000" marR="36000" marT="0" marB="0">
                    <a:noFill/>
                  </a:tcPr>
                </a:tc>
              </a:tr>
              <a:tr h="187200">
                <a:tc>
                  <a:txBody>
                    <a:bodyPr/>
                    <a:lstStyle/>
                    <a:p>
                      <a:pPr algn="l">
                        <a:defRPr sz="800" b="0">
                          <a:solidFill>
                            <a:srgbClr val="000000"/>
                          </a:solidFill>
                          <a:latin typeface="원신한 Light"/>
                        </a:defRPr>
                      </a:pPr>
                      <a:r>
                        <a:t>BNK캐피탈270-5</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POSCO306-3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국고채권01125-2509(20-6)</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롯데카드448-3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미래에셋캐피탈46-3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미래에셋캐피탈51-1(지)</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삼성카드2533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신한카드2078-3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457" b="1457"/>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l="1260" r="1260"/>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image.png"/>
          <p:cNvPicPr>
            <a:picLocks noGrp="1" noChangeAspect="1"/>
          </p:cNvPicPr>
          <p:nvPr>
            <p:ph type="pic" idx="27" sz="quarter"/>
          </p:nvPr>
        </p:nvPicPr>
        <p:blipFill>
          <a:blip r:embed="rId5"/>
          <a:srcRect l="4724" r="472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채권 &gt; 크레딧 &gt; KOBI Credit</a:t>
            </a:r>
          </a:p>
        </p:txBody>
      </p:sp>
    </p:spTree>
  </p:cSld>
  <p:clrMapOvr>
    <a:masterClrMapping/>
  </p:clrMapOvr>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A332610</a:t>
            </a:r>
          </a:p>
        </p:txBody>
      </p:sp>
      <p:sp>
        <p:nvSpPr>
          <p:cNvPr id="3" name="Text Placeholder 2"/>
          <p:cNvSpPr>
            <a:spLocks noGrp="1"/>
          </p:cNvSpPr>
          <p:nvPr>
            <p:ph type="body" idx="14" sz="quarter"/>
          </p:nvPr>
        </p:nvSpPr>
        <p:spPr/>
        <p:txBody>
          <a:bodyPr/>
          <a:lstStyle/>
          <a:p>
            <a:r>
              <a:t>ARIRANG 미국단기우량회사채</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ICE BofAML 1-3 Year AAA-A US Corporate 지수를 추종하되, 종목의 일부만을 부분복제하여 초과성과를 달성하는 미국 단기 우량 회사채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100,600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101,630원/92,740원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204주/20백만원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231억원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+1.34/-1.01%/+3.39%/+7.76%</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2019-08-16/2019-08-20</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0.315%</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한화자산운용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0.64</a:t>
                      </a:r>
                    </a:p>
                  </a:txBody>
                  <a:tcPr anchor="ctr" marL="36000" marR="36000" marT="0" marB="0">
                    <a:noFill/>
                  </a:tcPr>
                </a:tc>
              </a:tr>
              <a:tr h="187200">
                <a:tc>
                  <a:txBody>
                    <a:bodyPr/>
                    <a:lstStyle/>
                    <a:p>
                      <a:pPr algn="l">
                        <a:defRPr sz="800" b="0">
                          <a:solidFill>
                            <a:srgbClr val="000000"/>
                          </a:solidFill>
                          <a:latin typeface="원신한 Light"/>
                        </a:defRPr>
                      </a:pPr>
                      <a:r>
                        <a:t>BAC 3.3 01/11/23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BK 3 1/2 04/28/23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BMO 2.55 11/06/22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DE 2.15 09/08/22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HSBC 3.6 05/25/23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IBM 3 5/8 02/12/24</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JPM 3 1/4 09/23/22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JPM 3.559 04/23/24</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819" b="81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image.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bhap_fig.png"/>
          <p:cNvPicPr>
            <a:picLocks noGrp="1" noChangeAspect="1"/>
          </p:cNvPicPr>
          <p:nvPr>
            <p:ph type="pic" idx="27" sz="quarter"/>
          </p:nvPr>
        </p:nvPicPr>
        <p:blipFill>
          <a:blip r:embed="rId5"/>
          <a:srcRect l="4724" r="472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채권 &gt; 크레딧 &gt; </a:t>
            </a:r>
          </a:p>
        </p:txBody>
      </p:sp>
    </p:spTree>
  </p:cSld>
  <p:clrMapOvr>
    <a:masterClrMapping/>
  </p:clrMapOvr>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A332620</a:t>
            </a:r>
          </a:p>
        </p:txBody>
      </p:sp>
      <p:sp>
        <p:nvSpPr>
          <p:cNvPr id="3" name="Text Placeholder 2"/>
          <p:cNvSpPr>
            <a:spLocks noGrp="1"/>
          </p:cNvSpPr>
          <p:nvPr>
            <p:ph type="body" idx="14" sz="quarter"/>
          </p:nvPr>
        </p:nvSpPr>
        <p:spPr/>
        <p:txBody>
          <a:bodyPr/>
          <a:lstStyle/>
          <a:p>
            <a:r>
              <a:t>ARIRANG 미국장기우량회사채</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ICE BofAML 15+ Year AAA-A US Corporate 지수를 추종하되, 종목의 일부만을 부분복제하여 초과성과를 달성하는 미국 장기 우량 회사채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102,110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107,095원/90,620원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1,486주/156백만원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286억원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-2.15%/-1.54%/+0.71%/+4.77%</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2019-08-16/2019-08-20</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0.315%</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한화자산운용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5</a:t>
                      </a:r>
                    </a:p>
                  </a:txBody>
                  <a:tcPr anchor="ctr" marL="36000" marR="36000" marT="0" marB="0">
                    <a:noFill/>
                  </a:tcPr>
                </a:tc>
              </a:tr>
              <a:tr h="187200">
                <a:tc>
                  <a:txBody>
                    <a:bodyPr/>
                    <a:lstStyle/>
                    <a:p>
                      <a:pPr algn="l">
                        <a:defRPr sz="800" b="0">
                          <a:solidFill>
                            <a:srgbClr val="000000"/>
                          </a:solidFill>
                          <a:latin typeface="원신한 Light"/>
                        </a:defRPr>
                      </a:pPr>
                      <a:r>
                        <a:t>AAPL 4 1/4 02/09/47</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ABT 4.9 11/30/46</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AMZN 2 7/8 05/12/41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ARAMCO 3 1/4 11/24/50</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BAC 4.244 04/24/38</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BAC 4.33 03/15/50</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BNSF 3.9 08/01/46</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BPLN 3 02/24/50</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874" b="1874"/>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l="834" r="834"/>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image.png"/>
          <p:cNvPicPr>
            <a:picLocks noGrp="1" noChangeAspect="1"/>
          </p:cNvPicPr>
          <p:nvPr>
            <p:ph type="pic" idx="27" sz="quarter"/>
          </p:nvPr>
        </p:nvPicPr>
        <p:blipFill>
          <a:blip r:embed="rId5"/>
          <a:srcRect l="4724" r="472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채권 &gt; 크레딧 &gt; </a:t>
            </a:r>
          </a:p>
        </p:txBody>
      </p:sp>
    </p:spTree>
  </p:cSld>
  <p:clrMapOvr>
    <a:masterClrMapping/>
  </p:clrMapOvr>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A239660</a:t>
            </a:r>
          </a:p>
        </p:txBody>
      </p:sp>
      <p:sp>
        <p:nvSpPr>
          <p:cNvPr id="3" name="Text Placeholder 2"/>
          <p:cNvSpPr>
            <a:spLocks noGrp="1"/>
          </p:cNvSpPr>
          <p:nvPr>
            <p:ph type="body" idx="14" sz="quarter"/>
          </p:nvPr>
        </p:nvSpPr>
        <p:spPr/>
        <p:txBody>
          <a:bodyPr/>
          <a:lstStyle/>
          <a:p>
            <a:r>
              <a:t>ARIRANG 우량회사채50 1년</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국내 크레딧 채권 중 신용등급 AA- ~ AAA급에 한정하여 안정성과 수익성을 동시에 갖추면서 국공채 채권을 편입시켜 유동성을 보완하는 단기 우량회사채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108,700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108,800원/108,330원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1,990주/216백만원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283억원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0.11%</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+0.07/+0.12%/+0.09%/+0.22%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2016-03-21/2016-03-22</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0.135%</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한화자산운용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5.73</a:t>
                      </a:r>
                    </a:p>
                  </a:txBody>
                  <a:tcPr anchor="ctr" marL="36000" marR="36000" marT="0" marB="0">
                    <a:noFill/>
                  </a:tcPr>
                </a:tc>
              </a:tr>
              <a:tr h="187200">
                <a:tc>
                  <a:txBody>
                    <a:bodyPr/>
                    <a:lstStyle/>
                    <a:p>
                      <a:pPr algn="l">
                        <a:defRPr sz="800" b="0">
                          <a:solidFill>
                            <a:srgbClr val="000000"/>
                          </a:solidFill>
                          <a:latin typeface="원신한 Light"/>
                        </a:defRPr>
                      </a:pPr>
                      <a:r>
                        <a:t>JB 우리캐피탈405-1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SK281-2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국고채권00750-2303(21-3)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국고채권00875-2312(20-8)</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국고채권01250-2212(19-7)</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국민은행4102이표일(03)2-18</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신한은행23-06-이-3-A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아이비케이캐피탈232-2(지)</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457" b="1457"/>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bhap_fig.png"/>
          <p:cNvPicPr>
            <a:picLocks noGrp="1" noChangeAspect="1"/>
          </p:cNvPicPr>
          <p:nvPr>
            <p:ph type="pic" idx="27" sz="quarter"/>
          </p:nvPr>
        </p:nvPicPr>
        <p:blipFill>
          <a:blip r:embed="rId5"/>
          <a:srcRect l="4724" r="472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채권 &gt; 크레딧 &gt; 종합 만기종합</a:t>
            </a:r>
          </a:p>
        </p:txBody>
      </p:sp>
    </p:spTree>
  </p:cSld>
  <p:clrMapOvr>
    <a:masterClrMapping/>
  </p:clrMapOvr>
</p:sld>
</file>

<file path=ppt/slides/slide1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A182490</a:t>
            </a:r>
          </a:p>
        </p:txBody>
      </p:sp>
      <p:sp>
        <p:nvSpPr>
          <p:cNvPr id="3" name="Text Placeholder 2"/>
          <p:cNvSpPr>
            <a:spLocks noGrp="1"/>
          </p:cNvSpPr>
          <p:nvPr>
            <p:ph type="body" idx="14" sz="quarter"/>
          </p:nvPr>
        </p:nvSpPr>
        <p:spPr/>
        <p:txBody>
          <a:bodyPr/>
          <a:lstStyle/>
          <a:p>
            <a:r>
              <a:t>TIGER 단기선진하이일드(합성 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국내 상장된 유일의 해외 하이일드 채권 ETF로, 5년 이하 단기 선진국 하이일드 인덱스를 추종합니다.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12,525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12,625원/12,060원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1,316주/16백만원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150억원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+0.04/+0.12%/-0.24%/+3.81%</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2014-03-21/2014-03-24</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0.240%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3744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3744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4.80</a:t>
                      </a:r>
                    </a:p>
                  </a:txBody>
                  <a:tcPr anchor="ctr" marL="36000" marR="36000" marT="0" marB="0">
                    <a:noFill/>
                  </a:tcPr>
                </a:tc>
              </a:tr>
              <a:tr h="374400">
                <a:tc>
                  <a:txBody>
                    <a:bodyPr/>
                    <a:lstStyle/>
                    <a:p>
                      <a:pPr algn="l">
                        <a:defRPr sz="800" b="0">
                          <a:solidFill>
                            <a:srgbClr val="000000"/>
                          </a:solidFill>
                          <a:latin typeface="원신한 Light"/>
                        </a:defRPr>
                      </a:pPr>
                      <a:r>
                        <a:t>ISHARES 0-5 YR HY CORP BOND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74400">
                <a:tc>
                  <a:txBody>
                    <a:bodyPr/>
                    <a:lstStyle/>
                    <a:p>
                      <a:pPr algn="l">
                        <a:defRPr sz="800" b="0">
                          <a:solidFill>
                            <a:srgbClr val="000000"/>
                          </a:solidFill>
                          <a:latin typeface="원신한 Light"/>
                        </a:defRPr>
                      </a:pPr>
                      <a:r>
                        <a:t>스왑(신한금융투자)_490150</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74400">
                <a:tc>
                  <a:txBody>
                    <a:bodyPr/>
                    <a:lstStyle/>
                    <a:p>
                      <a:pPr algn="l">
                        <a:defRPr sz="800" b="0">
                          <a:solidFill>
                            <a:srgbClr val="000000"/>
                          </a:solidFill>
                          <a:latin typeface="원신한 Light"/>
                        </a:defRPr>
                      </a:pPr>
                      <a:r>
                        <a:t>스왑(한국투자증권)_490150</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image.png"/>
          <p:cNvPicPr>
            <a:picLocks noGrp="1" noChangeAspect="1"/>
          </p:cNvPicPr>
          <p:nvPr>
            <p:ph type="pic" idx="27" sz="quarter"/>
          </p:nvPr>
        </p:nvPicPr>
        <p:blipFill>
          <a:blip r:embed="rId5"/>
          <a:srcRect l="4724" r="472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채권 &gt; 크레딧 &gt; </a:t>
            </a:r>
          </a:p>
        </p:txBody>
      </p:sp>
    </p:spTree>
  </p:cSld>
  <p:clrMapOvr>
    <a:masterClrMapping/>
  </p:clrMapOvr>
</p:sld>
</file>

<file path=ppt/slides/slide1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A336160</a:t>
            </a:r>
          </a:p>
        </p:txBody>
      </p:sp>
      <p:sp>
        <p:nvSpPr>
          <p:cNvPr id="3" name="Text Placeholder 2"/>
          <p:cNvSpPr>
            <a:spLocks noGrp="1"/>
          </p:cNvSpPr>
          <p:nvPr>
            <p:ph type="body" idx="14" sz="quarter"/>
          </p:nvPr>
        </p:nvSpPr>
        <p:spPr/>
        <p:txBody>
          <a:bodyPr/>
          <a:lstStyle/>
          <a:p>
            <a:r>
              <a:t>KBSTAR 금융채액티브</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잔존만기 2.5~3Y의 발행잔액 500억 이상의 은행채(AAA이상) 및 A0이상 기타금융채를 투자대상자산으로 하는 액티브 금융채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102,230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103,710원/101,520원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3,495주/358백만원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511억원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-0.25%/+0.04%/-0.86%/-1.05%</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2019-10-28/2019-10-29</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0.070%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케이비자산운용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BNK캐피탈270-5</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JB 우리캐피탈437-4(지)</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국고채권01875-2412(21-10)</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농업금융채권(은행)2021-08이3Y-D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롯데카드448-3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산업금융채권21신이0300-1118-1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신한카드2078-3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아이비케이캐피탈245-2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우리금융캐피탈433-2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819" b="81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bhap_fig.png"/>
          <p:cNvPicPr>
            <a:picLocks noGrp="1" noChangeAspect="1"/>
          </p:cNvPicPr>
          <p:nvPr>
            <p:ph type="pic" idx="27" sz="quarter"/>
          </p:nvPr>
        </p:nvPicPr>
        <p:blipFill>
          <a:blip r:embed="rId5"/>
          <a:srcRect l="4724" r="472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채권 &gt; 기타 &gt; 종합 만기종합</a:t>
            </a:r>
          </a:p>
        </p:txBody>
      </p:sp>
    </p:spTree>
  </p:cSld>
  <p:clrMapOvr>
    <a:masterClrMapping/>
  </p:clrMapOvr>
</p:sld>
</file>

<file path=ppt/slides/slide1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A273140</a:t>
            </a:r>
          </a:p>
        </p:txBody>
      </p:sp>
      <p:sp>
        <p:nvSpPr>
          <p:cNvPr id="3" name="Text Placeholder 2"/>
          <p:cNvSpPr>
            <a:spLocks noGrp="1"/>
          </p:cNvSpPr>
          <p:nvPr>
            <p:ph type="body" idx="14" sz="quarter"/>
          </p:nvPr>
        </p:nvSpPr>
        <p:spPr/>
        <p:txBody>
          <a:bodyPr/>
          <a:lstStyle/>
          <a:p>
            <a:r>
              <a:t>KODEX 단기변동금리부채권액티브</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한국의 신용등급 AAA 국내은행에서 발행한 변동금리부채권 100여개 종목을 바탕으로 구성된 KAP 단기 변동금리부 은행채권지수를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102,965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102,975원/102,355원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187주/19백만원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1,141억원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+0.13/+0.16%/+0.37%/+0.60%</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2017-06-28/2017-06-29</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0.150%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12.46</a:t>
                      </a:r>
                    </a:p>
                  </a:txBody>
                  <a:tcPr anchor="ctr" marL="36000" marR="36000" marT="0" marB="0">
                    <a:noFill/>
                  </a:tcPr>
                </a:tc>
              </a:tr>
              <a:tr h="187200">
                <a:tc>
                  <a:txBody>
                    <a:bodyPr/>
                    <a:lstStyle/>
                    <a:p>
                      <a:pPr algn="l">
                        <a:defRPr sz="800" b="0">
                          <a:solidFill>
                            <a:srgbClr val="000000"/>
                          </a:solidFill>
                          <a:latin typeface="원신한 Light"/>
                        </a:defRPr>
                      </a:pPr>
                      <a:r>
                        <a:t>국민은행4111할인일11M-4</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농업금융채권(은행)2021-09이1Y-A(변동)</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농업금융채권(은행)2021-10이1Y-B(변동)</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산업금융채권21변이0100-0528-1M</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산업금융채권21변이0100-0827-2M</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신한은행25-08-이-1-B(변동)</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우리은행25-07-이(변)01-갑-23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중소기업은행(변)2106이1A-02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819" b="81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bhap_fig.png"/>
          <p:cNvPicPr>
            <a:picLocks noGrp="1" noChangeAspect="1"/>
          </p:cNvPicPr>
          <p:nvPr>
            <p:ph type="pic" idx="27" sz="quarter"/>
          </p:nvPr>
        </p:nvPicPr>
        <p:blipFill>
          <a:blip r:embed="rId5"/>
          <a:srcRect l="4724" r="472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채권 &gt; 기타 &gt; 종합 만기종합</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A136340</a:t>
            </a:r>
          </a:p>
        </p:txBody>
      </p:sp>
      <p:sp>
        <p:nvSpPr>
          <p:cNvPr id="3" name="Text Placeholder 2"/>
          <p:cNvSpPr>
            <a:spLocks noGrp="1"/>
          </p:cNvSpPr>
          <p:nvPr>
            <p:ph type="body" idx="14" sz="quarter"/>
          </p:nvPr>
        </p:nvSpPr>
        <p:spPr/>
        <p:txBody>
          <a:bodyPr/>
          <a:lstStyle/>
          <a:p>
            <a:r>
              <a:t>KBSTAR 중기우량회사채</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신용등급 A-이상, 잔존만기 5년 이하의 무보증회사채, 기타금융채, 은행채 중 대표성과 유동성을 감안하여 선정된 50종목이 동일비중으로 구성된 KOBI Credit 지수를 추종하는 회사채 ETF입니다. 지수를 완전히 복제하지 않고 신용등급이나 듀레이션과 같은 지수의 특성을 복제하는 방식으로 운용됩니다.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104,685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105,655원/103,575원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2,477주/259백만원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817억원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+0.21/-0.16%/-0.30%/-0.35%</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2011-04-11/2011-04-15</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0.070%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케이비자산운용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3.83</a:t>
                      </a:r>
                    </a:p>
                  </a:txBody>
                  <a:tcPr anchor="ctr" marL="36000" marR="36000" marT="0" marB="0">
                    <a:noFill/>
                  </a:tcPr>
                </a:tc>
              </a:tr>
              <a:tr h="187200">
                <a:tc>
                  <a:txBody>
                    <a:bodyPr/>
                    <a:lstStyle/>
                    <a:p>
                      <a:pPr algn="l">
                        <a:defRPr sz="800" b="0">
                          <a:solidFill>
                            <a:srgbClr val="000000"/>
                          </a:solidFill>
                          <a:latin typeface="원신한 Light"/>
                        </a:defRPr>
                      </a:pPr>
                      <a:r>
                        <a:t>BNK캐피탈270-5</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POSCO306-3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국고채권01125-2509(20-6)</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국고채권01875-2412(21-10)</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롯데카드448-3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미래에셋캐피탈46-3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미래에셋캐피탈51-1(지)</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삼성카드2533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901" b="901"/>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l="1260" r="1260"/>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bhap_fig.png"/>
          <p:cNvPicPr>
            <a:picLocks noGrp="1" noChangeAspect="1"/>
          </p:cNvPicPr>
          <p:nvPr>
            <p:ph type="pic" idx="27" sz="quarter"/>
          </p:nvPr>
        </p:nvPicPr>
        <p:blipFill>
          <a:blip r:embed="rId5"/>
          <a:srcRect l="4724" r="472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채권 &gt; 크레딧 &gt; KOBI Credit</a:t>
            </a:r>
          </a:p>
        </p:txBody>
      </p:sp>
    </p:spTree>
  </p:cSld>
  <p:clrMapOvr>
    <a:masterClrMapping/>
  </p:clrMapOvr>
</p:sld>
</file>

<file path=ppt/slides/slide1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A196230</a:t>
            </a:r>
          </a:p>
        </p:txBody>
      </p:sp>
      <p:sp>
        <p:nvSpPr>
          <p:cNvPr id="3" name="Text Placeholder 2"/>
          <p:cNvSpPr>
            <a:spLocks noGrp="1"/>
          </p:cNvSpPr>
          <p:nvPr>
            <p:ph type="body" idx="14" sz="quarter"/>
          </p:nvPr>
        </p:nvSpPr>
        <p:spPr/>
        <p:txBody>
          <a:bodyPr/>
          <a:lstStyle/>
          <a:p>
            <a:r>
              <a:t>KBSTAR 단기통안채</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잔존만기 10개월 이내의 한국은행 통화안정증권 10개 종목으로 구성된 KIS MSB 5M 지수를 추종하는 단기 통안채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104,820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105,700원/104,220원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921,271주/96,543백만원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3,257억원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+0.09/+0.18%/+0.34%/+0.57%</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2014-05-16/2014-05-19</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0.130%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케이비자산운용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4.61</a:t>
                      </a:r>
                    </a:p>
                  </a:txBody>
                  <a:tcPr anchor="ctr" marL="36000" marR="36000" marT="0" marB="0">
                    <a:noFill/>
                  </a:tcPr>
                </a:tc>
              </a:tr>
              <a:tr h="187200">
                <a:tc>
                  <a:txBody>
                    <a:bodyPr/>
                    <a:lstStyle/>
                    <a:p>
                      <a:pPr algn="l">
                        <a:defRPr sz="800" b="0">
                          <a:solidFill>
                            <a:srgbClr val="000000"/>
                          </a:solidFill>
                          <a:latin typeface="원신한 Light"/>
                        </a:defRPr>
                      </a:pPr>
                      <a:r>
                        <a:t>통화안정증권00650-2205-01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통화안정증권00660-2203-01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통화안정증권00710-2208-02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통화안정증권00740-2206-02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통화안정증권00820-2210-02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통화안정증권00880-2207-01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통화안정증권01030-2204-02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통화안정증권01080-2209-01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246" b="1246"/>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bhap_fig.png"/>
          <p:cNvPicPr>
            <a:picLocks noGrp="1" noChangeAspect="1"/>
          </p:cNvPicPr>
          <p:nvPr>
            <p:ph type="pic" idx="27" sz="quarter"/>
          </p:nvPr>
        </p:nvPicPr>
        <p:blipFill>
          <a:blip r:embed="rId5"/>
          <a:srcRect l="4724" r="472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채권 &gt; 기타 &gt; 국공채 만기종합</a:t>
            </a:r>
          </a:p>
        </p:txBody>
      </p:sp>
    </p:spTree>
  </p:cSld>
  <p:clrMapOvr>
    <a:masterClrMapping/>
  </p:clrMapOvr>
</p:sld>
</file>

<file path=ppt/slides/slide1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A261220</a:t>
            </a:r>
          </a:p>
        </p:txBody>
      </p:sp>
      <p:sp>
        <p:nvSpPr>
          <p:cNvPr id="3" name="Text Placeholder 2"/>
          <p:cNvSpPr>
            <a:spLocks noGrp="1"/>
          </p:cNvSpPr>
          <p:nvPr>
            <p:ph type="body" idx="14" sz="quarter"/>
          </p:nvPr>
        </p:nvSpPr>
        <p:spPr/>
        <p:txBody>
          <a:bodyPr/>
          <a:lstStyle/>
          <a:p>
            <a:r>
              <a:t>KODEX WTI원유선물(H)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S&amp;P GSCI Crude Oil Index Excess Return Index를 기초지수로 하는 원유 선물 ETF입니다. 비교적 큰 변동성에 따른 추적오차 비용, 롤오버 비용 등이 존재하여 실제 원유 선물 가격과 괴리가 발생할 수 있음을 유의해야 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12,670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12,980원/7,780원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367,363주/4,314백만원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1,774억원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0.20%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+14.87/+3.05%/+13.68%/+60.79%</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2016-12-23/2016-12-27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0.350%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3120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3120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83.25</a:t>
                      </a:r>
                    </a:p>
                  </a:txBody>
                  <a:tcPr anchor="ctr" marL="36000" marR="36000" marT="0" marB="0">
                    <a:noFill/>
                  </a:tcPr>
                </a:tc>
              </a:tr>
              <a:tr h="312000">
                <a:tc>
                  <a:txBody>
                    <a:bodyPr/>
                    <a:lstStyle/>
                    <a:p>
                      <a:pPr algn="l">
                        <a:defRPr sz="800" b="0">
                          <a:solidFill>
                            <a:srgbClr val="000000"/>
                          </a:solidFill>
                          <a:latin typeface="원신한 Light"/>
                        </a:defRPr>
                      </a:pPr>
                      <a:r>
                        <a:t>United States OIL ETF</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WTI Crude F2202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WTI Crude F2203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미국달러 F 202201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원자재 &gt; 에너지 &gt; </a:t>
            </a:r>
          </a:p>
        </p:txBody>
      </p:sp>
    </p:spTree>
  </p:cSld>
  <p:clrMapOvr>
    <a:masterClrMapping/>
  </p:clrMapOvr>
</p:sld>
</file>

<file path=ppt/slides/slide1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A400570</a:t>
            </a:r>
          </a:p>
        </p:txBody>
      </p:sp>
      <p:sp>
        <p:nvSpPr>
          <p:cNvPr id="3" name="Text Placeholder 2"/>
          <p:cNvSpPr>
            <a:spLocks noGrp="1"/>
          </p:cNvSpPr>
          <p:nvPr>
            <p:ph type="body" idx="14" sz="quarter"/>
          </p:nvPr>
        </p:nvSpPr>
        <p:spPr/>
        <p:txBody>
          <a:bodyPr/>
          <a:lstStyle/>
          <a:p>
            <a:r>
              <a:t>KODEX 유럽탄소배출권선물ICE(H)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탄소배출권이란 일정기간 동안 온실가스의 일정량을 배출할 수 있는 권리다. 실제 발생한 탄소배출량과 할당 받은 탄소배출권 사이의 부족분이나 잉여분에 대해 배출권 거래시장을 이용해 거래한다. 배출권 가격은 수급 차이에 따라 결정된다. KODEX 유럽탄소배출권선물ICE(H) ETF는 ICE EUA Carbon Futures Index ER을 기초지수로 유럽 ICE 거래소에서 거래되는 유럽연합 탄소배출권(European union Allowance, EUA)의 가장 가까운 12월물 선물가격을 추종한다. </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13,120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14,390원/8,880원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269,280주/3,458백만원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781억원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0.02%</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+1.00/+37.82%/%/%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2021-09-28/2021-09-30</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0.640%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3744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3744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91.48</a:t>
                      </a:r>
                    </a:p>
                  </a:txBody>
                  <a:tcPr anchor="ctr" marL="36000" marR="36000" marT="0" marB="0">
                    <a:noFill/>
                  </a:tcPr>
                </a:tc>
              </a:tr>
              <a:tr h="374400">
                <a:tc>
                  <a:txBody>
                    <a:bodyPr/>
                    <a:lstStyle/>
                    <a:p>
                      <a:pPr algn="l">
                        <a:defRPr sz="800" b="0">
                          <a:solidFill>
                            <a:srgbClr val="000000"/>
                          </a:solidFill>
                          <a:latin typeface="원신한 Light"/>
                        </a:defRPr>
                      </a:pPr>
                      <a:r>
                        <a:t>ECX EMISSION F2212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74400">
                <a:tc>
                  <a:txBody>
                    <a:bodyPr/>
                    <a:lstStyle/>
                    <a:p>
                      <a:pPr algn="l">
                        <a:defRPr sz="800" b="0">
                          <a:solidFill>
                            <a:srgbClr val="000000"/>
                          </a:solidFill>
                          <a:latin typeface="원신한 Light"/>
                        </a:defRPr>
                      </a:pPr>
                      <a:r>
                        <a:t>KRANESHARES GLOBAL CARBON ET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74400">
                <a:tc>
                  <a:txBody>
                    <a:bodyPr/>
                    <a:lstStyle/>
                    <a:p>
                      <a:pPr algn="l">
                        <a:defRPr sz="800" b="0">
                          <a:solidFill>
                            <a:srgbClr val="000000"/>
                          </a:solidFill>
                          <a:latin typeface="원신한 Light"/>
                        </a:defRPr>
                      </a:pPr>
                      <a:r>
                        <a:t>미국달러 F 202201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732" b="73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265" b="265"/>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원자재 &gt; 에너지 &gt; </a:t>
            </a:r>
          </a:p>
        </p:txBody>
      </p:sp>
    </p:spTree>
  </p:cSld>
  <p:clrMapOvr>
    <a:masterClrMapping/>
  </p:clrMapOvr>
</p:sld>
</file>

<file path=ppt/slides/slide1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A138910</a:t>
            </a:r>
          </a:p>
        </p:txBody>
      </p:sp>
      <p:sp>
        <p:nvSpPr>
          <p:cNvPr id="3" name="Text Placeholder 2"/>
          <p:cNvSpPr>
            <a:spLocks noGrp="1"/>
          </p:cNvSpPr>
          <p:nvPr>
            <p:ph type="body" idx="14" sz="quarter"/>
          </p:nvPr>
        </p:nvSpPr>
        <p:spPr/>
        <p:txBody>
          <a:bodyPr/>
          <a:lstStyle/>
          <a:p>
            <a:r>
              <a:t>KODEX 구리선물(H)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S&amp;P GSCI North American Copper Total Return Index를 기초지수로 하는 구리 선물 ETF입니다. 대부분 자산이 구리 선물로 이루어지나 일부 구리 ETF를 편입할 수 있으며 환헤지(H)를 실시합니다.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8,210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9,000원/6,255원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24,417주/196백만원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181억원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0.10%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+3.60/+4.12%/+3.86%/+22.45%</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2011-03-11/2011-03-15</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0.680%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3120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3120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84.19</a:t>
                      </a:r>
                    </a:p>
                  </a:txBody>
                  <a:tcPr anchor="ctr" marL="36000" marR="36000" marT="0" marB="0">
                    <a:noFill/>
                  </a:tcPr>
                </a:tc>
              </a:tr>
              <a:tr h="312000">
                <a:tc>
                  <a:txBody>
                    <a:bodyPr/>
                    <a:lstStyle/>
                    <a:p>
                      <a:pPr algn="l">
                        <a:defRPr sz="800" b="0">
                          <a:solidFill>
                            <a:srgbClr val="000000"/>
                          </a:solidFill>
                          <a:latin typeface="원신한 Light"/>
                        </a:defRPr>
                      </a:pPr>
                      <a:r>
                        <a:t>COPPER F2203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ETFs COPPER</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USD 예금</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미국달러 F 202201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299" b="229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원자재 &gt; 귀금속 &gt; MKF Metal sector ER</a:t>
            </a:r>
          </a:p>
        </p:txBody>
      </p:sp>
    </p:spTree>
  </p:cSld>
  <p:clrMapOvr>
    <a:masterClrMapping/>
  </p:clrMapOvr>
</p:sld>
</file>

<file path=ppt/slides/slide1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A132030</a:t>
            </a:r>
          </a:p>
        </p:txBody>
      </p:sp>
      <p:sp>
        <p:nvSpPr>
          <p:cNvPr id="3" name="Text Placeholder 2"/>
          <p:cNvSpPr>
            <a:spLocks noGrp="1"/>
          </p:cNvSpPr>
          <p:nvPr>
            <p:ph type="body" idx="14" sz="quarter"/>
          </p:nvPr>
        </p:nvSpPr>
        <p:spPr/>
        <p:txBody>
          <a:bodyPr/>
          <a:lstStyle/>
          <a:p>
            <a:r>
              <a:t>KODEX 골드선물(H)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S&amp;P GSCI Gold Total Return 지수를 추종하는 금 선물 ETF입니다. 대부분 자산이 금 선물로 이루어지나 일부 금 ETF를 편입할 수 있으며 환헤지(H)를 실시합니다.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12,295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13,025원/11,420원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92,734주/1,128백만원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2,299억원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0.03%</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+2.76/+3.10%/+0.57%/-3.38%</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2010-09-29/2010-10-01</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0.680%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3120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3120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94.09</a:t>
                      </a:r>
                    </a:p>
                  </a:txBody>
                  <a:tcPr anchor="ctr" marL="36000" marR="36000" marT="0" marB="0">
                    <a:noFill/>
                  </a:tcPr>
                </a:tc>
              </a:tr>
              <a:tr h="312000">
                <a:tc>
                  <a:txBody>
                    <a:bodyPr/>
                    <a:lstStyle/>
                    <a:p>
                      <a:pPr algn="l">
                        <a:defRPr sz="800" b="0">
                          <a:solidFill>
                            <a:srgbClr val="000000"/>
                          </a:solidFill>
                          <a:latin typeface="원신한 Light"/>
                        </a:defRPr>
                      </a:pPr>
                      <a:r>
                        <a:t>GOLD 100oz F2202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SPDR GOLD SHARES</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USD 예금</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미국달러 F 202201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원자재 &gt; 귀금속 &gt; </a:t>
            </a:r>
          </a:p>
        </p:txBody>
      </p:sp>
    </p:spTree>
  </p:cSld>
  <p:clrMapOvr>
    <a:masterClrMapping/>
  </p:clrMapOvr>
</p:sld>
</file>

<file path=ppt/slides/slide1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A144600</a:t>
            </a:r>
          </a:p>
        </p:txBody>
      </p:sp>
      <p:sp>
        <p:nvSpPr>
          <p:cNvPr id="3" name="Text Placeholder 2"/>
          <p:cNvSpPr>
            <a:spLocks noGrp="1"/>
          </p:cNvSpPr>
          <p:nvPr>
            <p:ph type="body" idx="14" sz="quarter"/>
          </p:nvPr>
        </p:nvSpPr>
        <p:spPr/>
        <p:txBody>
          <a:bodyPr/>
          <a:lstStyle/>
          <a:p>
            <a:r>
              <a:t>KODEX 은선물(H)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S&amp;P GSCI Silver Total Return 지수를 추종하는 은 선물 ETF입니다. 대부분 자산이 은 선물로 이루어지나 일부 은 ETF를 편입할 수 있으며 환헤지(H)를 실시합니다.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4,670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6,050원/4,410원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209,954주/968백만원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990억원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0.01%</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+4.47/+0.21%/-12.87%/-11.97%</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2011-07-14/2011-07-18</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0.680%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3120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3120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93.44</a:t>
                      </a:r>
                    </a:p>
                  </a:txBody>
                  <a:tcPr anchor="ctr" marL="36000" marR="36000" marT="0" marB="0">
                    <a:noFill/>
                  </a:tcPr>
                </a:tc>
              </a:tr>
              <a:tr h="312000">
                <a:tc>
                  <a:txBody>
                    <a:bodyPr/>
                    <a:lstStyle/>
                    <a:p>
                      <a:pPr algn="l">
                        <a:defRPr sz="800" b="0">
                          <a:solidFill>
                            <a:srgbClr val="000000"/>
                          </a:solidFill>
                          <a:latin typeface="원신한 Light"/>
                        </a:defRPr>
                      </a:pPr>
                      <a:r>
                        <a:t>SILVER F2203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USD 예금</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iShares SILVER Trust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미국달러 F 202201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299" b="229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원자재 &gt; 귀금속 &gt; S＆P GSCI Silver Index(TR)</a:t>
            </a:r>
          </a:p>
        </p:txBody>
      </p:sp>
    </p:spTree>
  </p:cSld>
  <p:clrMapOvr>
    <a:masterClrMapping/>
  </p:clrMapOvr>
</p:sld>
</file>

<file path=ppt/slides/slide1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A334690</a:t>
            </a:r>
          </a:p>
        </p:txBody>
      </p:sp>
      <p:sp>
        <p:nvSpPr>
          <p:cNvPr id="3" name="Text Placeholder 2"/>
          <p:cNvSpPr>
            <a:spLocks noGrp="1"/>
          </p:cNvSpPr>
          <p:nvPr>
            <p:ph type="body" idx="14" sz="quarter"/>
          </p:nvPr>
        </p:nvSpPr>
        <p:spPr/>
        <p:txBody>
          <a:bodyPr/>
          <a:lstStyle/>
          <a:p>
            <a:r>
              <a:t>KBSTAR 팔라듐선물(H)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S&amp;P GSCI Palladium Excess Return Index를 기초지수로 하는 팔라듐 선물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10,955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17,275원/9,270원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15,106주/156백만원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49억원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+5.79/-9.46%/-32.06%/-21.33%</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2019-09-20/2019-09-24</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0.600%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케이비자산운용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3744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3744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93.09</a:t>
                      </a:r>
                    </a:p>
                  </a:txBody>
                  <a:tcPr anchor="ctr" marL="36000" marR="36000" marT="0" marB="0">
                    <a:noFill/>
                  </a:tcPr>
                </a:tc>
              </a:tr>
              <a:tr h="374400">
                <a:tc>
                  <a:txBody>
                    <a:bodyPr/>
                    <a:lstStyle/>
                    <a:p>
                      <a:pPr algn="l">
                        <a:defRPr sz="800" b="0">
                          <a:solidFill>
                            <a:srgbClr val="000000"/>
                          </a:solidFill>
                          <a:latin typeface="원신한 Light"/>
                        </a:defRPr>
                      </a:pPr>
                      <a:r>
                        <a:t>ABERDEEN STANDARD PHYSICAL P</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74400">
                <a:tc>
                  <a:txBody>
                    <a:bodyPr/>
                    <a:lstStyle/>
                    <a:p>
                      <a:pPr algn="l">
                        <a:defRPr sz="800" b="0">
                          <a:solidFill>
                            <a:srgbClr val="000000"/>
                          </a:solidFill>
                          <a:latin typeface="원신한 Light"/>
                        </a:defRPr>
                      </a:pPr>
                      <a:r>
                        <a:t>PALLADIUM FUT NYMX MAR 2022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74400">
                <a:tc>
                  <a:txBody>
                    <a:bodyPr/>
                    <a:lstStyle/>
                    <a:p>
                      <a:pPr algn="l">
                        <a:defRPr sz="800" b="0">
                          <a:solidFill>
                            <a:srgbClr val="000000"/>
                          </a:solidFill>
                          <a:latin typeface="원신한 Light"/>
                        </a:defRPr>
                      </a:pPr>
                      <a:r>
                        <a:t>미국달러 F 202201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1489" b="1489"/>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원자재 &gt; 귀금속 &gt; MSCI ACWI MATERIALS (KRW Unhedged)</a:t>
            </a:r>
          </a:p>
        </p:txBody>
      </p:sp>
    </p:spTree>
  </p:cSld>
  <p:clrMapOvr>
    <a:masterClrMapping/>
  </p:clrMapOvr>
</p:sld>
</file>

<file path=ppt/slides/slide1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A137610</a:t>
            </a:r>
          </a:p>
        </p:txBody>
      </p:sp>
      <p:sp>
        <p:nvSpPr>
          <p:cNvPr id="3" name="Text Placeholder 2"/>
          <p:cNvSpPr>
            <a:spLocks noGrp="1"/>
          </p:cNvSpPr>
          <p:nvPr>
            <p:ph type="body" idx="14" sz="quarter"/>
          </p:nvPr>
        </p:nvSpPr>
        <p:spPr/>
        <p:txBody>
          <a:bodyPr/>
          <a:lstStyle/>
          <a:p>
            <a:r>
              <a:t>TIGER 농산물선물Enhanced(H)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미국의 상품선물 시장에 상장되어 거래되는 밀, 옥수수, 대두, 설탕 등 4종목의 농산물선물 가격 움직임을 나타내는 S&amp;P GSCI Agriculture Enhanced Select Index Excess Return 지수를 추종하는 농산물 선물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6,815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7,080원/5,310원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25,849주/176백만원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293억원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0.05%</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+2.02/+5.91%/+10.72%/+25.62%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2011-01-10/2011-01-11</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0.690%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2080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2080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88.55</a:t>
                      </a:r>
                    </a:p>
                  </a:txBody>
                  <a:tcPr anchor="ctr" marL="36000" marR="36000" marT="0" marB="0">
                    <a:noFill/>
                  </a:tcPr>
                </a:tc>
              </a:tr>
              <a:tr h="208000">
                <a:tc>
                  <a:txBody>
                    <a:bodyPr/>
                    <a:lstStyle/>
                    <a:p>
                      <a:pPr algn="l">
                        <a:defRPr sz="800" b="0">
                          <a:solidFill>
                            <a:srgbClr val="000000"/>
                          </a:solidFill>
                          <a:latin typeface="원신한 Light"/>
                        </a:defRPr>
                      </a:pPr>
                      <a:r>
                        <a:t>KODEX 콩선물(H)</a:t>
                      </a:r>
                    </a:p>
                  </a:txBody>
                  <a:tcPr anchor="ctr" marL="36000" marR="36000" marT="0" marB="0">
                    <a:noFill/>
                  </a:tcPr>
                </a:tc>
                <a:tc>
                  <a:txBody>
                    <a:bodyPr/>
                    <a:lstStyle/>
                    <a:p>
                      <a:pPr algn="r">
                        <a:defRPr sz="800" b="0">
                          <a:solidFill>
                            <a:srgbClr val="000000"/>
                          </a:solidFill>
                          <a:latin typeface="원신한 Light"/>
                        </a:defRPr>
                      </a:pPr>
                      <a:r>
                        <a:t>1.46</a:t>
                      </a:r>
                    </a:p>
                  </a:txBody>
                  <a:tcPr anchor="ctr" marL="36000" marR="36000" marT="0" marB="0">
                    <a:noFill/>
                  </a:tcPr>
                </a:tc>
              </a:tr>
              <a:tr h="208000">
                <a:tc>
                  <a:txBody>
                    <a:bodyPr/>
                    <a:lstStyle/>
                    <a:p>
                      <a:pPr algn="l">
                        <a:defRPr sz="800" b="0">
                          <a:solidFill>
                            <a:srgbClr val="000000"/>
                          </a:solidFill>
                          <a:latin typeface="원신한 Light"/>
                        </a:defRPr>
                      </a:pPr>
                      <a:r>
                        <a:t>CORN FUT CBOT JUL 2022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208000">
                <a:tc>
                  <a:txBody>
                    <a:bodyPr/>
                    <a:lstStyle/>
                    <a:p>
                      <a:pPr algn="l">
                        <a:defRPr sz="800" b="0">
                          <a:solidFill>
                            <a:srgbClr val="000000"/>
                          </a:solidFill>
                          <a:latin typeface="원신한 Light"/>
                        </a:defRPr>
                      </a:pPr>
                      <a:r>
                        <a:t>SOYBEAN FUTURE    Mar22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208000">
                <a:tc>
                  <a:txBody>
                    <a:bodyPr/>
                    <a:lstStyle/>
                    <a:p>
                      <a:pPr algn="l">
                        <a:defRPr sz="800" b="0">
                          <a:solidFill>
                            <a:srgbClr val="000000"/>
                          </a:solidFill>
                          <a:latin typeface="원신한 Light"/>
                        </a:defRPr>
                      </a:pPr>
                      <a:r>
                        <a:t>SUGAR #11 (WORLD) Mar22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208000">
                <a:tc>
                  <a:txBody>
                    <a:bodyPr/>
                    <a:lstStyle/>
                    <a:p>
                      <a:pPr algn="l">
                        <a:defRPr sz="800" b="0">
                          <a:solidFill>
                            <a:srgbClr val="000000"/>
                          </a:solidFill>
                          <a:latin typeface="원신한 Light"/>
                        </a:defRPr>
                      </a:pPr>
                      <a:r>
                        <a:t>TEUCRIUM CORN FUND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208000">
                <a:tc>
                  <a:txBody>
                    <a:bodyPr/>
                    <a:lstStyle/>
                    <a:p>
                      <a:pPr algn="l">
                        <a:defRPr sz="800" b="0">
                          <a:solidFill>
                            <a:srgbClr val="000000"/>
                          </a:solidFill>
                          <a:latin typeface="원신한 Light"/>
                        </a:defRPr>
                      </a:pPr>
                      <a:r>
                        <a:t>WHEAT FUTURE(CBT) Dec22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208000">
                <a:tc>
                  <a:txBody>
                    <a:bodyPr/>
                    <a:lstStyle/>
                    <a:p>
                      <a:pPr algn="l">
                        <a:defRPr sz="800" b="0">
                          <a:solidFill>
                            <a:srgbClr val="000000"/>
                          </a:solidFill>
                          <a:latin typeface="원신한 Light"/>
                        </a:defRPr>
                      </a:pPr>
                      <a:r>
                        <a:t>미국달러 F 202201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299" b="229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원자재 &gt; 농산물 &gt; </a:t>
            </a:r>
          </a:p>
        </p:txBody>
      </p:sp>
    </p:spTree>
  </p:cSld>
  <p:clrMapOvr>
    <a:masterClrMapping/>
  </p:clrMapOvr>
</p:sld>
</file>

<file path=ppt/slides/slide1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A329200</a:t>
            </a:r>
          </a:p>
        </p:txBody>
      </p:sp>
      <p:sp>
        <p:nvSpPr>
          <p:cNvPr id="3" name="Text Placeholder 2"/>
          <p:cNvSpPr>
            <a:spLocks noGrp="1"/>
          </p:cNvSpPr>
          <p:nvPr>
            <p:ph type="body" idx="14" sz="quarter"/>
          </p:nvPr>
        </p:nvSpPr>
        <p:spPr/>
        <p:txBody>
          <a:bodyPr/>
          <a:lstStyle/>
          <a:p>
            <a:r>
              <a:t>TIGER 부동산인프라고배당</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국내 부동산 상장 리츠, 인프라 펀드에 투자하는 인컴형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6,010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6,070원/4,641원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160,213주/964백만원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1,235억원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0.02%</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+1.01/+2.88%/+3.67%/+27.28%</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2019-07-18/2019-07-19</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0.290%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맥쿼리인프라</a:t>
                      </a:r>
                    </a:p>
                  </a:txBody>
                  <a:tcPr anchor="ctr" marL="36000" marR="36000" marT="0" marB="0">
                    <a:noFill/>
                  </a:tcPr>
                </a:tc>
                <a:tc>
                  <a:txBody>
                    <a:bodyPr/>
                    <a:lstStyle/>
                    <a:p>
                      <a:pPr algn="r">
                        <a:defRPr sz="800" b="0">
                          <a:solidFill>
                            <a:srgbClr val="000000"/>
                          </a:solidFill>
                          <a:latin typeface="원신한 Light"/>
                        </a:defRPr>
                      </a:pPr>
                      <a:r>
                        <a:t>16.48</a:t>
                      </a:r>
                    </a:p>
                  </a:txBody>
                  <a:tcPr anchor="ctr" marL="36000" marR="36000" marT="0" marB="0">
                    <a:noFill/>
                  </a:tcPr>
                </a:tc>
              </a:tr>
              <a:tr h="187200">
                <a:tc>
                  <a:txBody>
                    <a:bodyPr/>
                    <a:lstStyle/>
                    <a:p>
                      <a:pPr algn="l">
                        <a:defRPr sz="800" b="0">
                          <a:solidFill>
                            <a:srgbClr val="000000"/>
                          </a:solidFill>
                          <a:latin typeface="원신한 Light"/>
                        </a:defRPr>
                      </a:pPr>
                      <a:r>
                        <a:t>ESR켄달스퀘어리츠</a:t>
                      </a:r>
                    </a:p>
                  </a:txBody>
                  <a:tcPr anchor="ctr" marL="36000" marR="36000" marT="0" marB="0">
                    <a:noFill/>
                  </a:tcPr>
                </a:tc>
                <a:tc>
                  <a:txBody>
                    <a:bodyPr/>
                    <a:lstStyle/>
                    <a:p>
                      <a:pPr algn="r">
                        <a:defRPr sz="800" b="0">
                          <a:solidFill>
                            <a:srgbClr val="000000"/>
                          </a:solidFill>
                          <a:latin typeface="원신한 Light"/>
                        </a:defRPr>
                      </a:pPr>
                      <a:r>
                        <a:t>15.41</a:t>
                      </a:r>
                    </a:p>
                  </a:txBody>
                  <a:tcPr anchor="ctr" marL="36000" marR="36000" marT="0" marB="0">
                    <a:noFill/>
                  </a:tcPr>
                </a:tc>
              </a:tr>
              <a:tr h="187200">
                <a:tc>
                  <a:txBody>
                    <a:bodyPr/>
                    <a:lstStyle/>
                    <a:p>
                      <a:pPr algn="l">
                        <a:defRPr sz="800" b="0">
                          <a:solidFill>
                            <a:srgbClr val="000000"/>
                          </a:solidFill>
                          <a:latin typeface="원신한 Light"/>
                        </a:defRPr>
                      </a:pPr>
                      <a:r>
                        <a:t>롯데리츠</a:t>
                      </a:r>
                    </a:p>
                  </a:txBody>
                  <a:tcPr anchor="ctr" marL="36000" marR="36000" marT="0" marB="0">
                    <a:noFill/>
                  </a:tcPr>
                </a:tc>
                <a:tc>
                  <a:txBody>
                    <a:bodyPr/>
                    <a:lstStyle/>
                    <a:p>
                      <a:pPr algn="r">
                        <a:defRPr sz="800" b="0">
                          <a:solidFill>
                            <a:srgbClr val="000000"/>
                          </a:solidFill>
                          <a:latin typeface="원신한 Light"/>
                        </a:defRPr>
                      </a:pPr>
                      <a:r>
                        <a:t>15.32</a:t>
                      </a:r>
                    </a:p>
                  </a:txBody>
                  <a:tcPr anchor="ctr" marL="36000" marR="36000" marT="0" marB="0">
                    <a:noFill/>
                  </a:tcPr>
                </a:tc>
              </a:tr>
              <a:tr h="187200">
                <a:tc>
                  <a:txBody>
                    <a:bodyPr/>
                    <a:lstStyle/>
                    <a:p>
                      <a:pPr algn="l">
                        <a:defRPr sz="800" b="0">
                          <a:solidFill>
                            <a:srgbClr val="000000"/>
                          </a:solidFill>
                          <a:latin typeface="원신한 Light"/>
                        </a:defRPr>
                      </a:pPr>
                      <a:r>
                        <a:t>SK리츠</a:t>
                      </a:r>
                    </a:p>
                  </a:txBody>
                  <a:tcPr anchor="ctr" marL="36000" marR="36000" marT="0" marB="0">
                    <a:noFill/>
                  </a:tcPr>
                </a:tc>
                <a:tc>
                  <a:txBody>
                    <a:bodyPr/>
                    <a:lstStyle/>
                    <a:p>
                      <a:pPr algn="r">
                        <a:defRPr sz="800" b="0">
                          <a:solidFill>
                            <a:srgbClr val="000000"/>
                          </a:solidFill>
                          <a:latin typeface="원신한 Light"/>
                        </a:defRPr>
                      </a:pPr>
                      <a:r>
                        <a:t>11</a:t>
                      </a:r>
                    </a:p>
                  </a:txBody>
                  <a:tcPr anchor="ctr" marL="36000" marR="36000" marT="0" marB="0">
                    <a:noFill/>
                  </a:tcPr>
                </a:tc>
              </a:tr>
              <a:tr h="187200">
                <a:tc>
                  <a:txBody>
                    <a:bodyPr/>
                    <a:lstStyle/>
                    <a:p>
                      <a:pPr algn="l">
                        <a:defRPr sz="800" b="0">
                          <a:solidFill>
                            <a:srgbClr val="000000"/>
                          </a:solidFill>
                          <a:latin typeface="원신한 Light"/>
                        </a:defRPr>
                      </a:pPr>
                      <a:r>
                        <a:t>제이알글로벌리츠</a:t>
                      </a:r>
                    </a:p>
                  </a:txBody>
                  <a:tcPr anchor="ctr" marL="36000" marR="36000" marT="0" marB="0">
                    <a:noFill/>
                  </a:tcPr>
                </a:tc>
                <a:tc>
                  <a:txBody>
                    <a:bodyPr/>
                    <a:lstStyle/>
                    <a:p>
                      <a:pPr algn="r">
                        <a:defRPr sz="800" b="0">
                          <a:solidFill>
                            <a:srgbClr val="000000"/>
                          </a:solidFill>
                          <a:latin typeface="원신한 Light"/>
                        </a:defRPr>
                      </a:pPr>
                      <a:r>
                        <a:t>10.35</a:t>
                      </a:r>
                    </a:p>
                  </a:txBody>
                  <a:tcPr anchor="ctr" marL="36000" marR="36000" marT="0" marB="0">
                    <a:noFill/>
                  </a:tcPr>
                </a:tc>
              </a:tr>
              <a:tr h="187200">
                <a:tc>
                  <a:txBody>
                    <a:bodyPr/>
                    <a:lstStyle/>
                    <a:p>
                      <a:pPr algn="l">
                        <a:defRPr sz="800" b="0">
                          <a:solidFill>
                            <a:srgbClr val="000000"/>
                          </a:solidFill>
                          <a:latin typeface="원신한 Light"/>
                        </a:defRPr>
                      </a:pPr>
                      <a:r>
                        <a:t>코람코에너지리츠</a:t>
                      </a:r>
                    </a:p>
                  </a:txBody>
                  <a:tcPr anchor="ctr" marL="36000" marR="36000" marT="0" marB="0">
                    <a:noFill/>
                  </a:tcPr>
                </a:tc>
                <a:tc>
                  <a:txBody>
                    <a:bodyPr/>
                    <a:lstStyle/>
                    <a:p>
                      <a:pPr algn="r">
                        <a:defRPr sz="800" b="0">
                          <a:solidFill>
                            <a:srgbClr val="000000"/>
                          </a:solidFill>
                          <a:latin typeface="원신한 Light"/>
                        </a:defRPr>
                      </a:pPr>
                      <a:r>
                        <a:t>5.32</a:t>
                      </a:r>
                    </a:p>
                  </a:txBody>
                  <a:tcPr anchor="ctr" marL="36000" marR="36000" marT="0" marB="0">
                    <a:noFill/>
                  </a:tcPr>
                </a:tc>
              </a:tr>
              <a:tr h="187200">
                <a:tc>
                  <a:txBody>
                    <a:bodyPr/>
                    <a:lstStyle/>
                    <a:p>
                      <a:pPr algn="l">
                        <a:defRPr sz="800" b="0">
                          <a:solidFill>
                            <a:srgbClr val="000000"/>
                          </a:solidFill>
                          <a:latin typeface="원신한 Light"/>
                        </a:defRPr>
                      </a:pPr>
                      <a:r>
                        <a:t>맵스리얼티1</a:t>
                      </a:r>
                    </a:p>
                  </a:txBody>
                  <a:tcPr anchor="ctr" marL="36000" marR="36000" marT="0" marB="0">
                    <a:noFill/>
                  </a:tcPr>
                </a:tc>
                <a:tc>
                  <a:txBody>
                    <a:bodyPr/>
                    <a:lstStyle/>
                    <a:p>
                      <a:pPr algn="r">
                        <a:defRPr sz="800" b="0">
                          <a:solidFill>
                            <a:srgbClr val="000000"/>
                          </a:solidFill>
                          <a:latin typeface="원신한 Light"/>
                        </a:defRPr>
                      </a:pPr>
                      <a:r>
                        <a:t>5.04</a:t>
                      </a:r>
                    </a:p>
                  </a:txBody>
                  <a:tcPr anchor="ctr" marL="36000" marR="36000" marT="0" marB="0">
                    <a:noFill/>
                  </a:tcPr>
                </a:tc>
              </a:tr>
              <a:tr h="187200">
                <a:tc>
                  <a:txBody>
                    <a:bodyPr/>
                    <a:lstStyle/>
                    <a:p>
                      <a:pPr algn="l">
                        <a:defRPr sz="800" b="0">
                          <a:solidFill>
                            <a:srgbClr val="000000"/>
                          </a:solidFill>
                          <a:latin typeface="원신한 Light"/>
                        </a:defRPr>
                      </a:pPr>
                      <a:r>
                        <a:t>신한알파리츠</a:t>
                      </a:r>
                    </a:p>
                  </a:txBody>
                  <a:tcPr anchor="ctr" marL="36000" marR="36000" marT="0" marB="0">
                    <a:noFill/>
                  </a:tcPr>
                </a:tc>
                <a:tc>
                  <a:txBody>
                    <a:bodyPr/>
                    <a:lstStyle/>
                    <a:p>
                      <a:pPr algn="r">
                        <a:defRPr sz="800" b="0">
                          <a:solidFill>
                            <a:srgbClr val="000000"/>
                          </a:solidFill>
                          <a:latin typeface="원신한 Light"/>
                        </a:defRPr>
                      </a:pPr>
                      <a:r>
                        <a:t>4.87</a:t>
                      </a:r>
                    </a:p>
                  </a:txBody>
                  <a:tcPr anchor="ctr" marL="36000" marR="36000" marT="0" marB="0">
                    <a:noFill/>
                  </a:tcPr>
                </a:tc>
              </a:tr>
              <a:tr h="187200">
                <a:tc>
                  <a:txBody>
                    <a:bodyPr/>
                    <a:lstStyle/>
                    <a:p>
                      <a:pPr algn="l">
                        <a:defRPr sz="800" b="0">
                          <a:solidFill>
                            <a:srgbClr val="000000"/>
                          </a:solidFill>
                          <a:latin typeface="원신한 Light"/>
                        </a:defRPr>
                      </a:pPr>
                      <a:r>
                        <a:t>이리츠코크렙</a:t>
                      </a:r>
                    </a:p>
                  </a:txBody>
                  <a:tcPr anchor="ctr" marL="36000" marR="36000" marT="0" marB="0">
                    <a:noFill/>
                  </a:tcPr>
                </a:tc>
                <a:tc>
                  <a:txBody>
                    <a:bodyPr/>
                    <a:lstStyle/>
                    <a:p>
                      <a:pPr algn="r">
                        <a:defRPr sz="800" b="0">
                          <a:solidFill>
                            <a:srgbClr val="000000"/>
                          </a:solidFill>
                          <a:latin typeface="원신한 Light"/>
                        </a:defRPr>
                      </a:pPr>
                      <a:r>
                        <a:t>4.35</a:t>
                      </a:r>
                    </a:p>
                  </a:txBody>
                  <a:tcPr anchor="ctr" marL="36000" marR="36000" marT="0" marB="0">
                    <a:noFill/>
                  </a:tcPr>
                </a:tc>
              </a:tr>
              <a:tr h="187200">
                <a:tc>
                  <a:txBody>
                    <a:bodyPr/>
                    <a:lstStyle/>
                    <a:p>
                      <a:pPr algn="l">
                        <a:defRPr sz="800" b="0">
                          <a:solidFill>
                            <a:srgbClr val="000000"/>
                          </a:solidFill>
                          <a:latin typeface="원신한 Light"/>
                        </a:defRPr>
                      </a:pPr>
                      <a:r>
                        <a:t>디앤디플랫폼리츠</a:t>
                      </a:r>
                    </a:p>
                  </a:txBody>
                  <a:tcPr anchor="ctr" marL="36000" marR="36000" marT="0" marB="0">
                    <a:noFill/>
                  </a:tcPr>
                </a:tc>
                <a:tc>
                  <a:txBody>
                    <a:bodyPr/>
                    <a:lstStyle/>
                    <a:p>
                      <a:pPr algn="r">
                        <a:defRPr sz="800" b="0">
                          <a:solidFill>
                            <a:srgbClr val="000000"/>
                          </a:solidFill>
                          <a:latin typeface="원신한 Light"/>
                        </a:defRPr>
                      </a:pPr>
                      <a:r>
                        <a:t>3.99</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299" b="229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리츠 &gt; 종합 &gt; FnGuide 부동산인프라고배당 지수</a:t>
            </a:r>
          </a:p>
        </p:txBody>
      </p:sp>
    </p:spTree>
  </p:cSld>
  <p:clrMapOvr>
    <a:masterClrMapping/>
  </p:clrMapOvr>
</p:sld>
</file>

<file path=ppt/slides/slide1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A352560</a:t>
            </a:r>
          </a:p>
        </p:txBody>
      </p:sp>
      <p:sp>
        <p:nvSpPr>
          <p:cNvPr id="3" name="Text Placeholder 2"/>
          <p:cNvSpPr>
            <a:spLocks noGrp="1"/>
          </p:cNvSpPr>
          <p:nvPr>
            <p:ph type="body" idx="14" sz="quarter"/>
          </p:nvPr>
        </p:nvSpPr>
        <p:spPr/>
        <p:txBody>
          <a:bodyPr/>
          <a:lstStyle/>
          <a:p>
            <a:r>
              <a:t>KODEX 다우존스미국리츠(H)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미국 리츠 전반에 분산하여 투자할 수 있는 리츠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15,325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16,110원/11,000원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24,348주/382백만원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199억원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+1.59/+9.58%/+7.51%/+39.13%</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2020-05-08/2020-05-13</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0.090%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10.09</a:t>
                      </a:r>
                    </a:p>
                  </a:txBody>
                  <a:tcPr anchor="ctr" marL="36000" marR="36000" marT="0" marB="0">
                    <a:noFill/>
                  </a:tcPr>
                </a:tc>
              </a:tr>
              <a:tr h="187200">
                <a:tc>
                  <a:txBody>
                    <a:bodyPr/>
                    <a:lstStyle/>
                    <a:p>
                      <a:pPr algn="l">
                        <a:defRPr sz="800" b="0">
                          <a:solidFill>
                            <a:srgbClr val="000000"/>
                          </a:solidFill>
                          <a:latin typeface="원신한 Light"/>
                        </a:defRPr>
                      </a:pPr>
                      <a:r>
                        <a:t>AGNC INVESTMENT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ALEXANDRIA REAL ESTATE EQUIT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AMERICAN CAMPUS COMMUNITIES</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AMERICAN HOMES 4 RENT-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AMERICAN TOWER CORP</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AMERICOLD REALTY TRUST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ANNALY CAPITAL MANAGEMENT IN</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APARTMENT INCOME REIT CO</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리츠 &gt; 종합 &gt; </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A100910</a:t>
            </a:r>
          </a:p>
        </p:txBody>
      </p:sp>
      <p:sp>
        <p:nvSpPr>
          <p:cNvPr id="3" name="Text Placeholder 2"/>
          <p:cNvSpPr>
            <a:spLocks noGrp="1"/>
          </p:cNvSpPr>
          <p:nvPr>
            <p:ph type="body" idx="14" sz="quarter"/>
          </p:nvPr>
        </p:nvSpPr>
        <p:spPr/>
        <p:txBody>
          <a:bodyPr/>
          <a:lstStyle/>
          <a:p>
            <a:r>
              <a:t>KOSEF KRX100</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한국거래소가 산출하는 KRX100 지수를 추종하는 ETF입니다. KRX100 지수는 유가증권시장과 코스닥시장을 대표하는 100개 기업으로 구성되어 있으며 시가총액 및 유동성 지표 이외에도 수익성, 안정성, 건전성 등 다양한 기준을 반영하고 있습니다.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6,260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6,955원/5,905원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307주/2백만원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113억원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0.01%</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-0.64%/+4.58%/-7.72%/-8.32%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2008-01-22/2008-01-23</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0.230%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키움투자자산운용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26.43</a:t>
                      </a:r>
                    </a:p>
                  </a:txBody>
                  <a:tcPr anchor="ctr" marL="36000" marR="36000" marT="0" marB="0">
                    <a:noFill/>
                  </a:tcPr>
                </a:tc>
              </a:tr>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6.79</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4.38</a:t>
                      </a:r>
                    </a:p>
                  </a:txBody>
                  <a:tcPr anchor="ctr" marL="36000" marR="36000" marT="0" marB="0">
                    <a:noFill/>
                  </a:tcPr>
                </a:tc>
              </a:tr>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3.36</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3.22</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2.90</a:t>
                      </a:r>
                    </a:p>
                  </a:txBody>
                  <a:tcPr anchor="ctr" marL="36000" marR="36000" marT="0" marB="0">
                    <a:noFill/>
                  </a:tcPr>
                </a:tc>
              </a:tr>
              <a:tr h="187200">
                <a:tc>
                  <a:txBody>
                    <a:bodyPr/>
                    <a:lstStyle/>
                    <a:p>
                      <a:pPr algn="l">
                        <a:defRPr sz="800" b="0">
                          <a:solidFill>
                            <a:srgbClr val="000000"/>
                          </a:solidFill>
                          <a:latin typeface="원신한 Light"/>
                        </a:defRPr>
                      </a:pPr>
                      <a:r>
                        <a:t>현대차</a:t>
                      </a:r>
                    </a:p>
                  </a:txBody>
                  <a:tcPr anchor="ctr" marL="36000" marR="36000" marT="0" marB="0">
                    <a:noFill/>
                  </a:tcPr>
                </a:tc>
                <a:tc>
                  <a:txBody>
                    <a:bodyPr/>
                    <a:lstStyle/>
                    <a:p>
                      <a:pPr algn="r">
                        <a:defRPr sz="800" b="0">
                          <a:solidFill>
                            <a:srgbClr val="000000"/>
                          </a:solidFill>
                          <a:latin typeface="원신한 Light"/>
                        </a:defRPr>
                      </a:pPr>
                      <a:r>
                        <a:t>2.81</a:t>
                      </a:r>
                    </a:p>
                  </a:txBody>
                  <a:tcPr anchor="ctr" marL="36000" marR="36000" marT="0" marB="0">
                    <a:noFill/>
                  </a:tcPr>
                </a:tc>
              </a:tr>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2.06</a:t>
                      </a:r>
                    </a:p>
                  </a:txBody>
                  <a:tcPr anchor="ctr" marL="36000" marR="36000" marT="0" marB="0">
                    <a:noFill/>
                  </a:tcPr>
                </a:tc>
              </a:tr>
              <a:tr h="187200">
                <a:tc>
                  <a:txBody>
                    <a:bodyPr/>
                    <a:lstStyle/>
                    <a:p>
                      <a:pPr algn="l">
                        <a:defRPr sz="800" b="0">
                          <a:solidFill>
                            <a:srgbClr val="000000"/>
                          </a:solidFill>
                          <a:latin typeface="원신한 Light"/>
                        </a:defRPr>
                      </a:pPr>
                      <a:r>
                        <a:t>기아</a:t>
                      </a:r>
                    </a:p>
                  </a:txBody>
                  <a:tcPr anchor="ctr" marL="36000" marR="36000" marT="0" marB="0">
                    <a:noFill/>
                  </a:tcPr>
                </a:tc>
                <a:tc>
                  <a:txBody>
                    <a:bodyPr/>
                    <a:lstStyle/>
                    <a:p>
                      <a:pPr algn="r">
                        <a:defRPr sz="800" b="0">
                          <a:solidFill>
                            <a:srgbClr val="000000"/>
                          </a:solidFill>
                          <a:latin typeface="원신한 Light"/>
                        </a:defRPr>
                      </a:pPr>
                      <a:r>
                        <a:t>2.01</a:t>
                      </a:r>
                    </a:p>
                  </a:txBody>
                  <a:tcPr anchor="ctr" marL="36000" marR="36000" marT="0" marB="0">
                    <a:noFill/>
                  </a:tcPr>
                </a:tc>
              </a:tr>
              <a:tr h="187200">
                <a:tc>
                  <a:txBody>
                    <a:bodyPr/>
                    <a:lstStyle/>
                    <a:p>
                      <a:pPr algn="l">
                        <a:defRPr sz="800" b="0">
                          <a:solidFill>
                            <a:srgbClr val="000000"/>
                          </a:solidFill>
                          <a:latin typeface="원신한 Light"/>
                        </a:defRPr>
                      </a:pPr>
                      <a:r>
                        <a:t>셀트리온</a:t>
                      </a:r>
                    </a:p>
                  </a:txBody>
                  <a:tcPr anchor="ctr" marL="36000" marR="36000" marT="0" marB="0">
                    <a:noFill/>
                  </a:tcPr>
                </a:tc>
                <a:tc>
                  <a:txBody>
                    <a:bodyPr/>
                    <a:lstStyle/>
                    <a:p>
                      <a:pPr algn="r">
                        <a:defRPr sz="800" b="0">
                          <a:solidFill>
                            <a:srgbClr val="000000"/>
                          </a:solidFill>
                          <a:latin typeface="원신한 Light"/>
                        </a:defRPr>
                      </a:pPr>
                      <a:r>
                        <a:t>2</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701" b="1701"/>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&gt; KRX100</a:t>
            </a:r>
          </a:p>
        </p:txBody>
      </p:sp>
    </p:spTree>
  </p:cSld>
  <p:clrMapOvr>
    <a:masterClrMapping/>
  </p:clrMapOvr>
</p:sld>
</file>

<file path=ppt/slides/slide1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A316300</a:t>
            </a:r>
          </a:p>
        </p:txBody>
      </p:sp>
      <p:sp>
        <p:nvSpPr>
          <p:cNvPr id="3" name="Text Placeholder 2"/>
          <p:cNvSpPr>
            <a:spLocks noGrp="1"/>
          </p:cNvSpPr>
          <p:nvPr>
            <p:ph type="body" idx="14" sz="quarter"/>
          </p:nvPr>
        </p:nvSpPr>
        <p:spPr/>
        <p:txBody>
          <a:bodyPr/>
          <a:lstStyle/>
          <a:p>
            <a:r>
              <a:t>KINDEX 싱가포르리츠</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싱가포르 상장 리츠 중 배당수준이 높고 재무적 안정성 및 건전성 수준을 추종한 종목으로 구성된 Morningstar Singapore REIT Yield Focus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12,000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12,590원/11,080원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1,456주/18백만원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108억원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-0.17%/-2.12%/-2.24%/+4.67%</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2019-01-24/2019-01-29</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한국투자신탁운용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0.24</a:t>
                      </a:r>
                    </a:p>
                  </a:txBody>
                  <a:tcPr anchor="ctr" marL="36000" marR="36000" marT="0" marB="0">
                    <a:noFill/>
                  </a:tcPr>
                </a:tc>
              </a:tr>
              <a:tr h="187200">
                <a:tc>
                  <a:txBody>
                    <a:bodyPr/>
                    <a:lstStyle/>
                    <a:p>
                      <a:pPr algn="l">
                        <a:defRPr sz="800" b="0">
                          <a:solidFill>
                            <a:srgbClr val="000000"/>
                          </a:solidFill>
                          <a:latin typeface="원신한 Light"/>
                        </a:defRPr>
                      </a:pPr>
                      <a:r>
                        <a:t>AIMS APAC REIT MGT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ARA LOGOS LOCISTIC TRUST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ASCENDAS REAL ESTATE INV TRT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ASCOTT TRUST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CAPITALAND CHINA TRUST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CDL HOSPITALITY TRUSTS</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CROMWELL REIT EUR</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CapitaLand Integrated Commercial Trust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image.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리츠 &gt; 종합 &gt; </a:t>
            </a:r>
          </a:p>
        </p:txBody>
      </p:sp>
    </p:spTree>
  </p:cSld>
  <p:clrMapOvr>
    <a:masterClrMapping/>
  </p:clrMapOvr>
</p:sld>
</file>

<file path=ppt/slides/slide1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A183710</a:t>
            </a:r>
          </a:p>
        </p:txBody>
      </p:sp>
      <p:sp>
        <p:nvSpPr>
          <p:cNvPr id="3" name="Text Placeholder 2"/>
          <p:cNvSpPr>
            <a:spLocks noGrp="1"/>
          </p:cNvSpPr>
          <p:nvPr>
            <p:ph type="body" idx="14" sz="quarter"/>
          </p:nvPr>
        </p:nvSpPr>
        <p:spPr/>
        <p:txBody>
          <a:bodyPr/>
          <a:lstStyle/>
          <a:p>
            <a:r>
              <a:t>KBSTAR 주식혼합</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KOSPI200 구성종목과 KTB 3년 지수의 구성종목에 주식/채권 비중이 매일 7:3으로 유지되도록 산출하는 KRX주식국채혼합지수를 추종하는 혼합형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42,895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46,079원/41,358원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10주/0백만원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86억원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+0.15/+3.32%/-5.55%/-5.02%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2013-10-16/2013-10-17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케이비자산운용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25.17</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13.52</a:t>
                      </a:r>
                    </a:p>
                  </a:txBody>
                  <a:tcPr anchor="ctr" marL="36000" marR="36000" marT="0" marB="0">
                    <a:noFill/>
                  </a:tcPr>
                </a:tc>
              </a:tr>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4.87</a:t>
                      </a:r>
                    </a:p>
                  </a:txBody>
                  <a:tcPr anchor="ctr" marL="36000" marR="36000" marT="0" marB="0">
                    <a:noFill/>
                  </a:tcPr>
                </a:tc>
              </a:tr>
              <a:tr h="187200">
                <a:tc>
                  <a:txBody>
                    <a:bodyPr/>
                    <a:lstStyle/>
                    <a:p>
                      <a:pPr algn="l">
                        <a:defRPr sz="800" b="0">
                          <a:solidFill>
                            <a:srgbClr val="000000"/>
                          </a:solidFill>
                          <a:latin typeface="원신한 Light"/>
                        </a:defRPr>
                      </a:pPr>
                      <a:r>
                        <a:t>KBSTAR 200</a:t>
                      </a:r>
                    </a:p>
                  </a:txBody>
                  <a:tcPr anchor="ctr" marL="36000" marR="36000" marT="0" marB="0">
                    <a:noFill/>
                  </a:tcPr>
                </a:tc>
                <a:tc>
                  <a:txBody>
                    <a:bodyPr/>
                    <a:lstStyle/>
                    <a:p>
                      <a:pPr algn="r">
                        <a:defRPr sz="800" b="0">
                          <a:solidFill>
                            <a:srgbClr val="000000"/>
                          </a:solidFill>
                          <a:latin typeface="원신한 Light"/>
                        </a:defRPr>
                      </a:pPr>
                      <a:r>
                        <a:t>4.63</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2.95</a:t>
                      </a:r>
                    </a:p>
                  </a:txBody>
                  <a:tcPr anchor="ctr" marL="36000" marR="36000" marT="0" marB="0">
                    <a:noFill/>
                  </a:tcPr>
                </a:tc>
              </a:tr>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2.42</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2.29</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2.08</a:t>
                      </a:r>
                    </a:p>
                  </a:txBody>
                  <a:tcPr anchor="ctr" marL="36000" marR="36000" marT="0" marB="0">
                    <a:noFill/>
                  </a:tcPr>
                </a:tc>
              </a:tr>
              <a:tr h="187200">
                <a:tc>
                  <a:txBody>
                    <a:bodyPr/>
                    <a:lstStyle/>
                    <a:p>
                      <a:pPr algn="l">
                        <a:defRPr sz="800" b="0">
                          <a:solidFill>
                            <a:srgbClr val="000000"/>
                          </a:solidFill>
                          <a:latin typeface="원신한 Light"/>
                        </a:defRPr>
                      </a:pPr>
                      <a:r>
                        <a:t>현대차</a:t>
                      </a:r>
                    </a:p>
                  </a:txBody>
                  <a:tcPr anchor="ctr" marL="36000" marR="36000" marT="0" marB="0">
                    <a:noFill/>
                  </a:tcPr>
                </a:tc>
                <a:tc>
                  <a:txBody>
                    <a:bodyPr/>
                    <a:lstStyle/>
                    <a:p>
                      <a:pPr algn="r">
                        <a:defRPr sz="800" b="0">
                          <a:solidFill>
                            <a:srgbClr val="000000"/>
                          </a:solidFill>
                          <a:latin typeface="원신한 Light"/>
                        </a:defRPr>
                      </a:pPr>
                      <a:r>
                        <a:t>2.02</a:t>
                      </a:r>
                    </a:p>
                  </a:txBody>
                  <a:tcPr anchor="ctr" marL="36000" marR="36000" marT="0" marB="0">
                    <a:noFill/>
                  </a:tcPr>
                </a:tc>
              </a:tr>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1.48</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멀티에셋/자산배분 &gt; KOSPI TR 50% + KIS채권종합 50%</a:t>
            </a:r>
          </a:p>
        </p:txBody>
      </p:sp>
    </p:spTree>
  </p:cSld>
  <p:clrMapOvr>
    <a:masterClrMapping/>
  </p:clrMapOvr>
</p:sld>
</file>

<file path=ppt/slides/slide1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A253290</a:t>
            </a:r>
          </a:p>
        </p:txBody>
      </p:sp>
      <p:sp>
        <p:nvSpPr>
          <p:cNvPr id="3" name="Text Placeholder 2"/>
          <p:cNvSpPr>
            <a:spLocks noGrp="1"/>
          </p:cNvSpPr>
          <p:nvPr>
            <p:ph type="body" idx="14" sz="quarter"/>
          </p:nvPr>
        </p:nvSpPr>
        <p:spPr/>
        <p:txBody>
          <a:bodyPr/>
          <a:lstStyle/>
          <a:p>
            <a:r>
              <a:t>KBSTAR 헬스케어채권혼합</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FnGuide 헬스케어 지수를 구성하는 주식 종목과 MKF 국고채 지수를 구성하는 국고채권 3종목의 비중을 7:3으로 유지하는 혼합형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11,795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13,568원/11,650원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6,573주/78백만원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118억원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-1.63%/-0.80%/-5.71%/-10.09%</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2016-09-22/2016-09-23</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0.350%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케이비자산운용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36.87</a:t>
                      </a:r>
                    </a:p>
                  </a:txBody>
                  <a:tcPr anchor="ctr" marL="36000" marR="36000" marT="0" marB="0">
                    <a:noFill/>
                  </a:tcPr>
                </a:tc>
              </a:tr>
              <a:tr h="187200">
                <a:tc>
                  <a:txBody>
                    <a:bodyPr/>
                    <a:lstStyle/>
                    <a:p>
                      <a:pPr algn="l">
                        <a:defRPr sz="800" b="0">
                          <a:solidFill>
                            <a:srgbClr val="000000"/>
                          </a:solidFill>
                          <a:latin typeface="원신한 Light"/>
                        </a:defRPr>
                      </a:pPr>
                      <a:r>
                        <a:t>KBSTAR 헬스케어</a:t>
                      </a:r>
                    </a:p>
                  </a:txBody>
                  <a:tcPr anchor="ctr" marL="36000" marR="36000" marT="0" marB="0">
                    <a:noFill/>
                  </a:tcPr>
                </a:tc>
                <a:tc>
                  <a:txBody>
                    <a:bodyPr/>
                    <a:lstStyle/>
                    <a:p>
                      <a:pPr algn="r">
                        <a:defRPr sz="800" b="0">
                          <a:solidFill>
                            <a:srgbClr val="000000"/>
                          </a:solidFill>
                          <a:latin typeface="원신한 Light"/>
                        </a:defRPr>
                      </a:pPr>
                      <a:r>
                        <a:t>11.67</a:t>
                      </a:r>
                    </a:p>
                  </a:txBody>
                  <a:tcPr anchor="ctr" marL="36000" marR="36000" marT="0" marB="0">
                    <a:noFill/>
                  </a:tcPr>
                </a:tc>
              </a:tr>
              <a:tr h="187200">
                <a:tc>
                  <a:txBody>
                    <a:bodyPr/>
                    <a:lstStyle/>
                    <a:p>
                      <a:pPr algn="l">
                        <a:defRPr sz="800" b="0">
                          <a:solidFill>
                            <a:srgbClr val="000000"/>
                          </a:solidFill>
                          <a:latin typeface="원신한 Light"/>
                        </a:defRPr>
                      </a:pPr>
                      <a:r>
                        <a:t>셀트리온헬스케어</a:t>
                      </a:r>
                    </a:p>
                  </a:txBody>
                  <a:tcPr anchor="ctr" marL="36000" marR="36000" marT="0" marB="0">
                    <a:noFill/>
                  </a:tcPr>
                </a:tc>
                <a:tc>
                  <a:txBody>
                    <a:bodyPr/>
                    <a:lstStyle/>
                    <a:p>
                      <a:pPr algn="r">
                        <a:defRPr sz="800" b="0">
                          <a:solidFill>
                            <a:srgbClr val="000000"/>
                          </a:solidFill>
                          <a:latin typeface="원신한 Light"/>
                        </a:defRPr>
                      </a:pPr>
                      <a:r>
                        <a:t>5.52</a:t>
                      </a:r>
                    </a:p>
                  </a:txBody>
                  <a:tcPr anchor="ctr" marL="36000" marR="36000" marT="0" marB="0">
                    <a:noFill/>
                  </a:tcPr>
                </a:tc>
              </a:tr>
              <a:tr h="187200">
                <a:tc>
                  <a:txBody>
                    <a:bodyPr/>
                    <a:lstStyle/>
                    <a:p>
                      <a:pPr algn="l">
                        <a:defRPr sz="800" b="0">
                          <a:solidFill>
                            <a:srgbClr val="000000"/>
                          </a:solidFill>
                          <a:latin typeface="원신한 Light"/>
                        </a:defRPr>
                      </a:pPr>
                      <a:r>
                        <a:t>셀트리온</a:t>
                      </a:r>
                    </a:p>
                  </a:txBody>
                  <a:tcPr anchor="ctr" marL="36000" marR="36000" marT="0" marB="0">
                    <a:noFill/>
                  </a:tcPr>
                </a:tc>
                <a:tc>
                  <a:txBody>
                    <a:bodyPr/>
                    <a:lstStyle/>
                    <a:p>
                      <a:pPr algn="r">
                        <a:defRPr sz="800" b="0">
                          <a:solidFill>
                            <a:srgbClr val="000000"/>
                          </a:solidFill>
                          <a:latin typeface="원신한 Light"/>
                        </a:defRPr>
                      </a:pPr>
                      <a:r>
                        <a:t>5.34</a:t>
                      </a:r>
                    </a:p>
                  </a:txBody>
                  <a:tcPr anchor="ctr" marL="36000" marR="36000" marT="0" marB="0">
                    <a:noFill/>
                  </a:tcPr>
                </a:tc>
              </a:tr>
              <a:tr h="187200">
                <a:tc>
                  <a:txBody>
                    <a:bodyPr/>
                    <a:lstStyle/>
                    <a:p>
                      <a:pPr algn="l">
                        <a:defRPr sz="800" b="0">
                          <a:solidFill>
                            <a:srgbClr val="000000"/>
                          </a:solidFill>
                          <a:latin typeface="원신한 Light"/>
                        </a:defRPr>
                      </a:pPr>
                      <a:r>
                        <a:t>삼성바이오로직스</a:t>
                      </a:r>
                    </a:p>
                  </a:txBody>
                  <a:tcPr anchor="ctr" marL="36000" marR="36000" marT="0" marB="0">
                    <a:noFill/>
                  </a:tcPr>
                </a:tc>
                <a:tc>
                  <a:txBody>
                    <a:bodyPr/>
                    <a:lstStyle/>
                    <a:p>
                      <a:pPr algn="r">
                        <a:defRPr sz="800" b="0">
                          <a:solidFill>
                            <a:srgbClr val="000000"/>
                          </a:solidFill>
                          <a:latin typeface="원신한 Light"/>
                        </a:defRPr>
                      </a:pPr>
                      <a:r>
                        <a:t>5.23</a:t>
                      </a:r>
                    </a:p>
                  </a:txBody>
                  <a:tcPr anchor="ctr" marL="36000" marR="36000" marT="0" marB="0">
                    <a:noFill/>
                  </a:tcPr>
                </a:tc>
              </a:tr>
              <a:tr h="187200">
                <a:tc>
                  <a:txBody>
                    <a:bodyPr/>
                    <a:lstStyle/>
                    <a:p>
                      <a:pPr algn="l">
                        <a:defRPr sz="800" b="0">
                          <a:solidFill>
                            <a:srgbClr val="000000"/>
                          </a:solidFill>
                          <a:latin typeface="원신한 Light"/>
                        </a:defRPr>
                      </a:pPr>
                      <a:r>
                        <a:t>SK바이오사이언스</a:t>
                      </a:r>
                    </a:p>
                  </a:txBody>
                  <a:tcPr anchor="ctr" marL="36000" marR="36000" marT="0" marB="0">
                    <a:noFill/>
                  </a:tcPr>
                </a:tc>
                <a:tc>
                  <a:txBody>
                    <a:bodyPr/>
                    <a:lstStyle/>
                    <a:p>
                      <a:pPr algn="r">
                        <a:defRPr sz="800" b="0">
                          <a:solidFill>
                            <a:srgbClr val="000000"/>
                          </a:solidFill>
                          <a:latin typeface="원신한 Light"/>
                        </a:defRPr>
                      </a:pPr>
                      <a:r>
                        <a:t>4.29</a:t>
                      </a:r>
                    </a:p>
                  </a:txBody>
                  <a:tcPr anchor="ctr" marL="36000" marR="36000" marT="0" marB="0">
                    <a:noFill/>
                  </a:tcPr>
                </a:tc>
              </a:tr>
              <a:tr h="187200">
                <a:tc>
                  <a:txBody>
                    <a:bodyPr/>
                    <a:lstStyle/>
                    <a:p>
                      <a:pPr algn="l">
                        <a:defRPr sz="800" b="0">
                          <a:solidFill>
                            <a:srgbClr val="000000"/>
                          </a:solidFill>
                          <a:latin typeface="원신한 Light"/>
                        </a:defRPr>
                      </a:pPr>
                      <a:r>
                        <a:t>유한양행</a:t>
                      </a:r>
                    </a:p>
                  </a:txBody>
                  <a:tcPr anchor="ctr" marL="36000" marR="36000" marT="0" marB="0">
                    <a:noFill/>
                  </a:tcPr>
                </a:tc>
                <a:tc>
                  <a:txBody>
                    <a:bodyPr/>
                    <a:lstStyle/>
                    <a:p>
                      <a:pPr algn="r">
                        <a:defRPr sz="800" b="0">
                          <a:solidFill>
                            <a:srgbClr val="000000"/>
                          </a:solidFill>
                          <a:latin typeface="원신한 Light"/>
                        </a:defRPr>
                      </a:pPr>
                      <a:r>
                        <a:t>2.98</a:t>
                      </a:r>
                    </a:p>
                  </a:txBody>
                  <a:tcPr anchor="ctr" marL="36000" marR="36000" marT="0" marB="0">
                    <a:noFill/>
                  </a:tcPr>
                </a:tc>
              </a:tr>
              <a:tr h="187200">
                <a:tc>
                  <a:txBody>
                    <a:bodyPr/>
                    <a:lstStyle/>
                    <a:p>
                      <a:pPr algn="l">
                        <a:defRPr sz="800" b="0">
                          <a:solidFill>
                            <a:srgbClr val="000000"/>
                          </a:solidFill>
                          <a:latin typeface="원신한 Light"/>
                        </a:defRPr>
                      </a:pPr>
                      <a:r>
                        <a:t>SK바이오팜</a:t>
                      </a:r>
                    </a:p>
                  </a:txBody>
                  <a:tcPr anchor="ctr" marL="36000" marR="36000" marT="0" marB="0">
                    <a:noFill/>
                  </a:tcPr>
                </a:tc>
                <a:tc>
                  <a:txBody>
                    <a:bodyPr/>
                    <a:lstStyle/>
                    <a:p>
                      <a:pPr algn="r">
                        <a:defRPr sz="800" b="0">
                          <a:solidFill>
                            <a:srgbClr val="000000"/>
                          </a:solidFill>
                          <a:latin typeface="원신한 Light"/>
                        </a:defRPr>
                      </a:pPr>
                      <a:r>
                        <a:t>2.37</a:t>
                      </a:r>
                    </a:p>
                  </a:txBody>
                  <a:tcPr anchor="ctr" marL="36000" marR="36000" marT="0" marB="0">
                    <a:noFill/>
                  </a:tcPr>
                </a:tc>
              </a:tr>
              <a:tr h="187200">
                <a:tc>
                  <a:txBody>
                    <a:bodyPr/>
                    <a:lstStyle/>
                    <a:p>
                      <a:pPr algn="l">
                        <a:defRPr sz="800" b="0">
                          <a:solidFill>
                            <a:srgbClr val="000000"/>
                          </a:solidFill>
                          <a:latin typeface="원신한 Light"/>
                        </a:defRPr>
                      </a:pPr>
                      <a:r>
                        <a:t>씨젠</a:t>
                      </a:r>
                    </a:p>
                  </a:txBody>
                  <a:tcPr anchor="ctr" marL="36000" marR="36000" marT="0" marB="0">
                    <a:noFill/>
                  </a:tcPr>
                </a:tc>
                <a:tc>
                  <a:txBody>
                    <a:bodyPr/>
                    <a:lstStyle/>
                    <a:p>
                      <a:pPr algn="r">
                        <a:defRPr sz="800" b="0">
                          <a:solidFill>
                            <a:srgbClr val="000000"/>
                          </a:solidFill>
                          <a:latin typeface="원신한 Light"/>
                        </a:defRPr>
                      </a:pPr>
                      <a:r>
                        <a:t>2.02</a:t>
                      </a:r>
                    </a:p>
                  </a:txBody>
                  <a:tcPr anchor="ctr" marL="36000" marR="36000" marT="0" marB="0">
                    <a:noFill/>
                  </a:tcPr>
                </a:tc>
              </a:tr>
              <a:tr h="187200">
                <a:tc>
                  <a:txBody>
                    <a:bodyPr/>
                    <a:lstStyle/>
                    <a:p>
                      <a:pPr algn="l">
                        <a:defRPr sz="800" b="0">
                          <a:solidFill>
                            <a:srgbClr val="000000"/>
                          </a:solidFill>
                          <a:latin typeface="원신한 Light"/>
                        </a:defRPr>
                      </a:pPr>
                      <a:r>
                        <a:t>한미약품</a:t>
                      </a:r>
                    </a:p>
                  </a:txBody>
                  <a:tcPr anchor="ctr" marL="36000" marR="36000" marT="0" marB="0">
                    <a:noFill/>
                  </a:tcPr>
                </a:tc>
                <a:tc>
                  <a:txBody>
                    <a:bodyPr/>
                    <a:lstStyle/>
                    <a:p>
                      <a:pPr algn="r">
                        <a:defRPr sz="800" b="0">
                          <a:solidFill>
                            <a:srgbClr val="000000"/>
                          </a:solidFill>
                          <a:latin typeface="원신한 Light"/>
                        </a:defRPr>
                      </a:pPr>
                      <a:r>
                        <a:t>1.84</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image.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멀티에셋/자산배분 &gt; FnGuide 헬스케어 채권혼합 지수</a:t>
            </a:r>
          </a:p>
        </p:txBody>
      </p:sp>
    </p:spTree>
  </p:cSld>
  <p:clrMapOvr>
    <a:masterClrMapping/>
  </p:clrMapOvr>
</p:sld>
</file>

<file path=ppt/slides/slide1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A237440</a:t>
            </a:r>
          </a:p>
        </p:txBody>
      </p:sp>
      <p:sp>
        <p:nvSpPr>
          <p:cNvPr id="3" name="Text Placeholder 2"/>
          <p:cNvSpPr>
            <a:spLocks noGrp="1"/>
          </p:cNvSpPr>
          <p:nvPr>
            <p:ph type="body" idx="14" sz="quarter"/>
          </p:nvPr>
        </p:nvSpPr>
        <p:spPr/>
        <p:txBody>
          <a:bodyPr/>
          <a:lstStyle/>
          <a:p>
            <a:r>
              <a:t>TIGER 경기방어채권혼합</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KOSPI200 필수소비재 지수와 KTB지수의 비중을 매일 3:7로 유지되도록 산출하는 필수소비재 채권혼합 지수를 추종하는 혼합형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9,445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10,378원/9,365원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3,500주/33백만원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66억원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-1.46%/-1.77%/-5.82%/-7.52%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2016-01-26/2016-01-27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TIGER 국채3년</a:t>
                      </a:r>
                    </a:p>
                  </a:txBody>
                  <a:tcPr anchor="ctr" marL="36000" marR="36000" marT="0" marB="0">
                    <a:noFill/>
                  </a:tcPr>
                </a:tc>
                <a:tc>
                  <a:txBody>
                    <a:bodyPr/>
                    <a:lstStyle/>
                    <a:p>
                      <a:pPr algn="r">
                        <a:defRPr sz="800" b="0">
                          <a:solidFill>
                            <a:srgbClr val="000000"/>
                          </a:solidFill>
                          <a:latin typeface="원신한 Light"/>
                        </a:defRPr>
                      </a:pPr>
                      <a:r>
                        <a:t>19.80</a:t>
                      </a:r>
                    </a:p>
                  </a:txBody>
                  <a:tcPr anchor="ctr" marL="36000" marR="36000" marT="0" marB="0">
                    <a:noFill/>
                  </a:tcPr>
                </a:tc>
              </a:tr>
              <a:tr h="187200">
                <a:tc>
                  <a:txBody>
                    <a:bodyPr/>
                    <a:lstStyle/>
                    <a:p>
                      <a:pPr algn="l">
                        <a:defRPr sz="800" b="0">
                          <a:solidFill>
                            <a:srgbClr val="000000"/>
                          </a:solidFill>
                          <a:latin typeface="원신한 Light"/>
                        </a:defRPr>
                      </a:pPr>
                      <a:r>
                        <a:t>TIGER 경기방어</a:t>
                      </a:r>
                    </a:p>
                  </a:txBody>
                  <a:tcPr anchor="ctr" marL="36000" marR="36000" marT="0" marB="0">
                    <a:noFill/>
                  </a:tcPr>
                </a:tc>
                <a:tc>
                  <a:txBody>
                    <a:bodyPr/>
                    <a:lstStyle/>
                    <a:p>
                      <a:pPr algn="r">
                        <a:defRPr sz="800" b="0">
                          <a:solidFill>
                            <a:srgbClr val="000000"/>
                          </a:solidFill>
                          <a:latin typeface="원신한 Light"/>
                        </a:defRPr>
                      </a:pPr>
                      <a:r>
                        <a:t>15.20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11.28</a:t>
                      </a:r>
                    </a:p>
                  </a:txBody>
                  <a:tcPr anchor="ctr" marL="36000" marR="36000" marT="0" marB="0">
                    <a:noFill/>
                  </a:tcPr>
                </a:tc>
              </a:tr>
              <a:tr h="187200">
                <a:tc>
                  <a:txBody>
                    <a:bodyPr/>
                    <a:lstStyle/>
                    <a:p>
                      <a:pPr algn="l">
                        <a:defRPr sz="800" b="0">
                          <a:solidFill>
                            <a:srgbClr val="000000"/>
                          </a:solidFill>
                          <a:latin typeface="원신한 Light"/>
                        </a:defRPr>
                      </a:pPr>
                      <a:r>
                        <a:t>셀트리온</a:t>
                      </a:r>
                    </a:p>
                  </a:txBody>
                  <a:tcPr anchor="ctr" marL="36000" marR="36000" marT="0" marB="0">
                    <a:noFill/>
                  </a:tcPr>
                </a:tc>
                <a:tc>
                  <a:txBody>
                    <a:bodyPr/>
                    <a:lstStyle/>
                    <a:p>
                      <a:pPr algn="r">
                        <a:defRPr sz="800" b="0">
                          <a:solidFill>
                            <a:srgbClr val="000000"/>
                          </a:solidFill>
                          <a:latin typeface="원신한 Light"/>
                        </a:defRPr>
                      </a:pPr>
                      <a:r>
                        <a:t>9.25</a:t>
                      </a:r>
                    </a:p>
                  </a:txBody>
                  <a:tcPr anchor="ctr" marL="36000" marR="36000" marT="0" marB="0">
                    <a:noFill/>
                  </a:tcPr>
                </a:tc>
              </a:tr>
              <a:tr h="187200">
                <a:tc>
                  <a:txBody>
                    <a:bodyPr/>
                    <a:lstStyle/>
                    <a:p>
                      <a:pPr algn="l">
                        <a:defRPr sz="800" b="0">
                          <a:solidFill>
                            <a:srgbClr val="000000"/>
                          </a:solidFill>
                          <a:latin typeface="원신한 Light"/>
                        </a:defRPr>
                      </a:pPr>
                      <a:r>
                        <a:t>삼성바이오로직스</a:t>
                      </a:r>
                    </a:p>
                  </a:txBody>
                  <a:tcPr anchor="ctr" marL="36000" marR="36000" marT="0" marB="0">
                    <a:noFill/>
                  </a:tcPr>
                </a:tc>
                <a:tc>
                  <a:txBody>
                    <a:bodyPr/>
                    <a:lstStyle/>
                    <a:p>
                      <a:pPr algn="r">
                        <a:defRPr sz="800" b="0">
                          <a:solidFill>
                            <a:srgbClr val="000000"/>
                          </a:solidFill>
                          <a:latin typeface="원신한 Light"/>
                        </a:defRPr>
                      </a:pPr>
                      <a:r>
                        <a:t>5.40</a:t>
                      </a:r>
                    </a:p>
                  </a:txBody>
                  <a:tcPr anchor="ctr" marL="36000" marR="36000" marT="0" marB="0">
                    <a:noFill/>
                  </a:tcPr>
                </a:tc>
              </a:tr>
              <a:tr h="187200">
                <a:tc>
                  <a:txBody>
                    <a:bodyPr/>
                    <a:lstStyle/>
                    <a:p>
                      <a:pPr algn="l">
                        <a:defRPr sz="800" b="0">
                          <a:solidFill>
                            <a:srgbClr val="000000"/>
                          </a:solidFill>
                          <a:latin typeface="원신한 Light"/>
                        </a:defRPr>
                      </a:pPr>
                      <a:r>
                        <a:t>LG생활건강</a:t>
                      </a:r>
                    </a:p>
                  </a:txBody>
                  <a:tcPr anchor="ctr" marL="36000" marR="36000" marT="0" marB="0">
                    <a:noFill/>
                  </a:tcPr>
                </a:tc>
                <a:tc>
                  <a:txBody>
                    <a:bodyPr/>
                    <a:lstStyle/>
                    <a:p>
                      <a:pPr algn="r">
                        <a:defRPr sz="800" b="0">
                          <a:solidFill>
                            <a:srgbClr val="000000"/>
                          </a:solidFill>
                          <a:latin typeface="원신한 Light"/>
                        </a:defRPr>
                      </a:pPr>
                      <a:r>
                        <a:t>3.91</a:t>
                      </a:r>
                    </a:p>
                  </a:txBody>
                  <a:tcPr anchor="ctr" marL="36000" marR="36000" marT="0" marB="0">
                    <a:noFill/>
                  </a:tcPr>
                </a:tc>
              </a:tr>
              <a:tr h="187200">
                <a:tc>
                  <a:txBody>
                    <a:bodyPr/>
                    <a:lstStyle/>
                    <a:p>
                      <a:pPr algn="l">
                        <a:defRPr sz="800" b="0">
                          <a:solidFill>
                            <a:srgbClr val="000000"/>
                          </a:solidFill>
                          <a:latin typeface="원신한 Light"/>
                        </a:defRPr>
                      </a:pPr>
                      <a:r>
                        <a:t>SK텔레콤</a:t>
                      </a:r>
                    </a:p>
                  </a:txBody>
                  <a:tcPr anchor="ctr" marL="36000" marR="36000" marT="0" marB="0">
                    <a:noFill/>
                  </a:tcPr>
                </a:tc>
                <a:tc>
                  <a:txBody>
                    <a:bodyPr/>
                    <a:lstStyle/>
                    <a:p>
                      <a:pPr algn="r">
                        <a:defRPr sz="800" b="0">
                          <a:solidFill>
                            <a:srgbClr val="000000"/>
                          </a:solidFill>
                          <a:latin typeface="원신한 Light"/>
                        </a:defRPr>
                      </a:pPr>
                      <a:r>
                        <a:t>3.68</a:t>
                      </a:r>
                    </a:p>
                  </a:txBody>
                  <a:tcPr anchor="ctr" marL="36000" marR="36000" marT="0" marB="0">
                    <a:noFill/>
                  </a:tcPr>
                </a:tc>
              </a:tr>
              <a:tr h="187200">
                <a:tc>
                  <a:txBody>
                    <a:bodyPr/>
                    <a:lstStyle/>
                    <a:p>
                      <a:pPr algn="l">
                        <a:defRPr sz="800" b="0">
                          <a:solidFill>
                            <a:srgbClr val="000000"/>
                          </a:solidFill>
                          <a:latin typeface="원신한 Light"/>
                        </a:defRPr>
                      </a:pPr>
                      <a:r>
                        <a:t>KT&amp;G</a:t>
                      </a:r>
                    </a:p>
                  </a:txBody>
                  <a:tcPr anchor="ctr" marL="36000" marR="36000" marT="0" marB="0">
                    <a:noFill/>
                  </a:tcPr>
                </a:tc>
                <a:tc>
                  <a:txBody>
                    <a:bodyPr/>
                    <a:lstStyle/>
                    <a:p>
                      <a:pPr algn="r">
                        <a:defRPr sz="800" b="0">
                          <a:solidFill>
                            <a:srgbClr val="000000"/>
                          </a:solidFill>
                          <a:latin typeface="원신한 Light"/>
                        </a:defRPr>
                      </a:pPr>
                      <a:r>
                        <a:t>3.59</a:t>
                      </a:r>
                    </a:p>
                  </a:txBody>
                  <a:tcPr anchor="ctr" marL="36000" marR="36000" marT="0" marB="0">
                    <a:noFill/>
                  </a:tcPr>
                </a:tc>
              </a:tr>
              <a:tr h="187200">
                <a:tc>
                  <a:txBody>
                    <a:bodyPr/>
                    <a:lstStyle/>
                    <a:p>
                      <a:pPr algn="l">
                        <a:defRPr sz="800" b="0">
                          <a:solidFill>
                            <a:srgbClr val="000000"/>
                          </a:solidFill>
                          <a:latin typeface="원신한 Light"/>
                        </a:defRPr>
                      </a:pPr>
                      <a:r>
                        <a:t>한국전력</a:t>
                      </a:r>
                    </a:p>
                  </a:txBody>
                  <a:tcPr anchor="ctr" marL="36000" marR="36000" marT="0" marB="0">
                    <a:noFill/>
                  </a:tcPr>
                </a:tc>
                <a:tc>
                  <a:txBody>
                    <a:bodyPr/>
                    <a:lstStyle/>
                    <a:p>
                      <a:pPr algn="r">
                        <a:defRPr sz="800" b="0">
                          <a:solidFill>
                            <a:srgbClr val="000000"/>
                          </a:solidFill>
                          <a:latin typeface="원신한 Light"/>
                        </a:defRPr>
                      </a:pPr>
                      <a:r>
                        <a:t>2.96</a:t>
                      </a:r>
                    </a:p>
                  </a:txBody>
                  <a:tcPr anchor="ctr" marL="36000" marR="36000" marT="0" marB="0">
                    <a:noFill/>
                  </a:tcPr>
                </a:tc>
              </a:tr>
              <a:tr h="187200">
                <a:tc>
                  <a:txBody>
                    <a:bodyPr/>
                    <a:lstStyle/>
                    <a:p>
                      <a:pPr algn="l">
                        <a:defRPr sz="800" b="0">
                          <a:solidFill>
                            <a:srgbClr val="000000"/>
                          </a:solidFill>
                          <a:latin typeface="원신한 Light"/>
                        </a:defRPr>
                      </a:pPr>
                      <a:r>
                        <a:t>KT</a:t>
                      </a:r>
                    </a:p>
                  </a:txBody>
                  <a:tcPr anchor="ctr" marL="36000" marR="36000" marT="0" marB="0">
                    <a:noFill/>
                  </a:tcPr>
                </a:tc>
                <a:tc>
                  <a:txBody>
                    <a:bodyPr/>
                    <a:lstStyle/>
                    <a:p>
                      <a:pPr algn="r">
                        <a:defRPr sz="800" b="0">
                          <a:solidFill>
                            <a:srgbClr val="000000"/>
                          </a:solidFill>
                          <a:latin typeface="원신한 Light"/>
                        </a:defRPr>
                      </a:pPr>
                      <a:r>
                        <a:t>2.74</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멀티에셋/자산배분 &gt; KOSPI TR 30% + KIS채권종합 70%</a:t>
            </a:r>
          </a:p>
        </p:txBody>
      </p:sp>
    </p:spTree>
  </p:cSld>
  <p:clrMapOvr>
    <a:masterClrMapping/>
  </p:clrMapOvr>
</p:sld>
</file>

<file path=ppt/slides/slide1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A183700</a:t>
            </a:r>
          </a:p>
        </p:txBody>
      </p:sp>
      <p:sp>
        <p:nvSpPr>
          <p:cNvPr id="3" name="Text Placeholder 2"/>
          <p:cNvSpPr>
            <a:spLocks noGrp="1"/>
          </p:cNvSpPr>
          <p:nvPr>
            <p:ph type="body" idx="14" sz="quarter"/>
          </p:nvPr>
        </p:nvSpPr>
        <p:spPr/>
        <p:txBody>
          <a:bodyPr/>
          <a:lstStyle/>
          <a:p>
            <a:r>
              <a:t>KBSTAR 채권혼합</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KOSPI200 구성종목과 KTB 3년 지수의 구성종목에 주식/채권 비중이 매일 3:7으로 유지되도록 산출하는 KRX주식국채혼합지수를 추종하는 혼합형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62,540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64,782원/61,582원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78주/5백만원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150억원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+0.02/+1.41%/-2.86%/-2.62%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2013-10-16/2013-10-17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케이비자산운용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39.25</a:t>
                      </a:r>
                    </a:p>
                  </a:txBody>
                  <a:tcPr anchor="ctr" marL="36000" marR="36000" marT="0" marB="0">
                    <a:noFill/>
                  </a:tcPr>
                </a:tc>
              </a:tr>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18.35</a:t>
                      </a:r>
                    </a:p>
                  </a:txBody>
                  <a:tcPr anchor="ctr" marL="36000" marR="36000" marT="0" marB="0">
                    <a:noFill/>
                  </a:tcPr>
                </a:tc>
              </a:tr>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3.55</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2.16</a:t>
                      </a:r>
                    </a:p>
                  </a:txBody>
                  <a:tcPr anchor="ctr" marL="36000" marR="36000" marT="0" marB="0">
                    <a:noFill/>
                  </a:tcPr>
                </a:tc>
              </a:tr>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1.77</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1.69</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1.52</a:t>
                      </a:r>
                    </a:p>
                  </a:txBody>
                  <a:tcPr anchor="ctr" marL="36000" marR="36000" marT="0" marB="0">
                    <a:noFill/>
                  </a:tcPr>
                </a:tc>
              </a:tr>
              <a:tr h="187200">
                <a:tc>
                  <a:txBody>
                    <a:bodyPr/>
                    <a:lstStyle/>
                    <a:p>
                      <a:pPr algn="l">
                        <a:defRPr sz="800" b="0">
                          <a:solidFill>
                            <a:srgbClr val="000000"/>
                          </a:solidFill>
                          <a:latin typeface="원신한 Light"/>
                        </a:defRPr>
                      </a:pPr>
                      <a:r>
                        <a:t>현대차</a:t>
                      </a:r>
                    </a:p>
                  </a:txBody>
                  <a:tcPr anchor="ctr" marL="36000" marR="36000" marT="0" marB="0">
                    <a:noFill/>
                  </a:tcPr>
                </a:tc>
                <a:tc>
                  <a:txBody>
                    <a:bodyPr/>
                    <a:lstStyle/>
                    <a:p>
                      <a:pPr algn="r">
                        <a:defRPr sz="800" b="0">
                          <a:solidFill>
                            <a:srgbClr val="000000"/>
                          </a:solidFill>
                          <a:latin typeface="원신한 Light"/>
                        </a:defRPr>
                      </a:pPr>
                      <a:r>
                        <a:t>1.47</a:t>
                      </a:r>
                    </a:p>
                  </a:txBody>
                  <a:tcPr anchor="ctr" marL="36000" marR="36000" marT="0" marB="0">
                    <a:noFill/>
                  </a:tcPr>
                </a:tc>
              </a:tr>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1.08</a:t>
                      </a:r>
                    </a:p>
                  </a:txBody>
                  <a:tcPr anchor="ctr" marL="36000" marR="36000" marT="0" marB="0">
                    <a:noFill/>
                  </a:tcPr>
                </a:tc>
              </a:tr>
              <a:tr h="187200">
                <a:tc>
                  <a:txBody>
                    <a:bodyPr/>
                    <a:lstStyle/>
                    <a:p>
                      <a:pPr algn="l">
                        <a:defRPr sz="800" b="0">
                          <a:solidFill>
                            <a:srgbClr val="000000"/>
                          </a:solidFill>
                          <a:latin typeface="원신한 Light"/>
                        </a:defRPr>
                      </a:pPr>
                      <a:r>
                        <a:t>KBSTAR 200</a:t>
                      </a:r>
                    </a:p>
                  </a:txBody>
                  <a:tcPr anchor="ctr" marL="36000" marR="36000" marT="0" marB="0">
                    <a:noFill/>
                  </a:tcPr>
                </a:tc>
                <a:tc>
                  <a:txBody>
                    <a:bodyPr/>
                    <a:lstStyle/>
                    <a:p>
                      <a:pPr algn="r">
                        <a:defRPr sz="800" b="0">
                          <a:solidFill>
                            <a:srgbClr val="000000"/>
                          </a:solidFill>
                          <a:latin typeface="원신한 Light"/>
                        </a:defRPr>
                      </a:pPr>
                      <a:r>
                        <a:t>1.06</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image.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멀티에셋/자산배분 &gt; KOSPI TR 30% + KIS채권종합 70%</a:t>
            </a:r>
          </a:p>
        </p:txBody>
      </p:sp>
    </p:spTree>
  </p:cSld>
  <p:clrMapOvr>
    <a:masterClrMapping/>
  </p:clrMapOvr>
</p:sld>
</file>

<file path=ppt/slides/slide1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A237370</a:t>
            </a:r>
          </a:p>
        </p:txBody>
      </p:sp>
      <p:sp>
        <p:nvSpPr>
          <p:cNvPr id="3" name="Text Placeholder 2"/>
          <p:cNvSpPr>
            <a:spLocks noGrp="1"/>
          </p:cNvSpPr>
          <p:nvPr>
            <p:ph type="body" idx="14" sz="quarter"/>
          </p:nvPr>
        </p:nvSpPr>
        <p:spPr/>
        <p:txBody>
          <a:bodyPr/>
          <a:lstStyle/>
          <a:p>
            <a:r>
              <a:t>KODEX 배당성장채권혼합</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KOSPI 배당성장50 지수와 KTB지수의 비중을 매일 3:7로 유지되도록 산출하는 KRX배당성장채권혼합지수를 추종하는 혼합형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12,055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12,715원/11,585원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6,927주/83백만원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217억원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+0.75/+0.21%/+0.33%/+2.86%</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2016-01-26/2016-01-27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0.190%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KODEX 국고채3년</a:t>
                      </a:r>
                    </a:p>
                  </a:txBody>
                  <a:tcPr anchor="ctr" marL="36000" marR="36000" marT="0" marB="0">
                    <a:noFill/>
                  </a:tcPr>
                </a:tc>
                <a:tc>
                  <a:txBody>
                    <a:bodyPr/>
                    <a:lstStyle/>
                    <a:p>
                      <a:pPr algn="r">
                        <a:defRPr sz="800" b="0">
                          <a:solidFill>
                            <a:srgbClr val="000000"/>
                          </a:solidFill>
                          <a:latin typeface="원신한 Light"/>
                        </a:defRPr>
                      </a:pPr>
                      <a:r>
                        <a:t>37.19</a:t>
                      </a:r>
                    </a:p>
                  </a:txBody>
                  <a:tcPr anchor="ctr" marL="36000" marR="36000" marT="0" marB="0">
                    <a:noFill/>
                  </a:tcPr>
                </a:tc>
              </a:tr>
              <a:tr h="187200">
                <a:tc>
                  <a:txBody>
                    <a:bodyPr/>
                    <a:lstStyle/>
                    <a:p>
                      <a:pPr algn="l">
                        <a:defRPr sz="800" b="0">
                          <a:solidFill>
                            <a:srgbClr val="000000"/>
                          </a:solidFill>
                          <a:latin typeface="원신한 Light"/>
                        </a:defRPr>
                      </a:pPr>
                      <a:r>
                        <a:t>KODEX 배당성장</a:t>
                      </a:r>
                    </a:p>
                  </a:txBody>
                  <a:tcPr anchor="ctr" marL="36000" marR="36000" marT="0" marB="0">
                    <a:noFill/>
                  </a:tcPr>
                </a:tc>
                <a:tc>
                  <a:txBody>
                    <a:bodyPr/>
                    <a:lstStyle/>
                    <a:p>
                      <a:pPr algn="r">
                        <a:defRPr sz="800" b="0">
                          <a:solidFill>
                            <a:srgbClr val="000000"/>
                          </a:solidFill>
                          <a:latin typeface="원신한 Light"/>
                        </a:defRPr>
                      </a:pPr>
                      <a:r>
                        <a:t>10.65</a:t>
                      </a:r>
                    </a:p>
                  </a:txBody>
                  <a:tcPr anchor="ctr" marL="36000" marR="36000" marT="0" marB="0">
                    <a:noFill/>
                  </a:tcPr>
                </a:tc>
              </a:tr>
              <a:tr h="187200">
                <a:tc>
                  <a:txBody>
                    <a:bodyPr/>
                    <a:lstStyle/>
                    <a:p>
                      <a:pPr algn="l">
                        <a:defRPr sz="800" b="0">
                          <a:solidFill>
                            <a:srgbClr val="000000"/>
                          </a:solidFill>
                          <a:latin typeface="원신한 Light"/>
                        </a:defRPr>
                      </a:pPr>
                      <a:r>
                        <a:t>메리츠화재</a:t>
                      </a:r>
                    </a:p>
                  </a:txBody>
                  <a:tcPr anchor="ctr" marL="36000" marR="36000" marT="0" marB="0">
                    <a:noFill/>
                  </a:tcPr>
                </a:tc>
                <a:tc>
                  <a:txBody>
                    <a:bodyPr/>
                    <a:lstStyle/>
                    <a:p>
                      <a:pPr algn="r">
                        <a:defRPr sz="800" b="0">
                          <a:solidFill>
                            <a:srgbClr val="000000"/>
                          </a:solidFill>
                          <a:latin typeface="원신한 Light"/>
                        </a:defRPr>
                      </a:pPr>
                      <a:r>
                        <a:t>6.13</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5.51</a:t>
                      </a:r>
                    </a:p>
                  </a:txBody>
                  <a:tcPr anchor="ctr" marL="36000" marR="36000" marT="0" marB="0">
                    <a:noFill/>
                  </a:tcPr>
                </a:tc>
              </a:tr>
              <a:tr h="187200">
                <a:tc>
                  <a:txBody>
                    <a:bodyPr/>
                    <a:lstStyle/>
                    <a:p>
                      <a:pPr algn="l">
                        <a:defRPr sz="800" b="0">
                          <a:solidFill>
                            <a:srgbClr val="000000"/>
                          </a:solidFill>
                          <a:latin typeface="원신한 Light"/>
                        </a:defRPr>
                      </a:pPr>
                      <a:r>
                        <a:t>휴켐스</a:t>
                      </a:r>
                    </a:p>
                  </a:txBody>
                  <a:tcPr anchor="ctr" marL="36000" marR="36000" marT="0" marB="0">
                    <a:noFill/>
                  </a:tcPr>
                </a:tc>
                <a:tc>
                  <a:txBody>
                    <a:bodyPr/>
                    <a:lstStyle/>
                    <a:p>
                      <a:pPr algn="r">
                        <a:defRPr sz="800" b="0">
                          <a:solidFill>
                            <a:srgbClr val="000000"/>
                          </a:solidFill>
                          <a:latin typeface="원신한 Light"/>
                        </a:defRPr>
                      </a:pPr>
                      <a:r>
                        <a:t>2.48</a:t>
                      </a:r>
                    </a:p>
                  </a:txBody>
                  <a:tcPr anchor="ctr" marL="36000" marR="36000" marT="0" marB="0">
                    <a:noFill/>
                  </a:tcPr>
                </a:tc>
              </a:tr>
              <a:tr h="187200">
                <a:tc>
                  <a:txBody>
                    <a:bodyPr/>
                    <a:lstStyle/>
                    <a:p>
                      <a:pPr algn="l">
                        <a:defRPr sz="800" b="0">
                          <a:solidFill>
                            <a:srgbClr val="000000"/>
                          </a:solidFill>
                          <a:latin typeface="원신한 Light"/>
                        </a:defRPr>
                      </a:pPr>
                      <a:r>
                        <a:t>삼성증권</a:t>
                      </a:r>
                    </a:p>
                  </a:txBody>
                  <a:tcPr anchor="ctr" marL="36000" marR="36000" marT="0" marB="0">
                    <a:noFill/>
                  </a:tcPr>
                </a:tc>
                <a:tc>
                  <a:txBody>
                    <a:bodyPr/>
                    <a:lstStyle/>
                    <a:p>
                      <a:pPr algn="r">
                        <a:defRPr sz="800" b="0">
                          <a:solidFill>
                            <a:srgbClr val="000000"/>
                          </a:solidFill>
                          <a:latin typeface="원신한 Light"/>
                        </a:defRPr>
                      </a:pPr>
                      <a:r>
                        <a:t>2.23</a:t>
                      </a:r>
                    </a:p>
                  </a:txBody>
                  <a:tcPr anchor="ctr" marL="36000" marR="36000" marT="0" marB="0">
                    <a:noFill/>
                  </a:tcPr>
                </a:tc>
              </a:tr>
              <a:tr h="187200">
                <a:tc>
                  <a:txBody>
                    <a:bodyPr/>
                    <a:lstStyle/>
                    <a:p>
                      <a:pPr algn="l">
                        <a:defRPr sz="800" b="0">
                          <a:solidFill>
                            <a:srgbClr val="000000"/>
                          </a:solidFill>
                          <a:latin typeface="원신한 Light"/>
                        </a:defRPr>
                      </a:pPr>
                      <a:r>
                        <a:t>NH투자증권</a:t>
                      </a:r>
                    </a:p>
                  </a:txBody>
                  <a:tcPr anchor="ctr" marL="36000" marR="36000" marT="0" marB="0">
                    <a:noFill/>
                  </a:tcPr>
                </a:tc>
                <a:tc>
                  <a:txBody>
                    <a:bodyPr/>
                    <a:lstStyle/>
                    <a:p>
                      <a:pPr algn="r">
                        <a:defRPr sz="800" b="0">
                          <a:solidFill>
                            <a:srgbClr val="000000"/>
                          </a:solidFill>
                          <a:latin typeface="원신한 Light"/>
                        </a:defRPr>
                      </a:pPr>
                      <a:r>
                        <a:t>2.20</a:t>
                      </a:r>
                    </a:p>
                  </a:txBody>
                  <a:tcPr anchor="ctr" marL="36000" marR="36000" marT="0" marB="0">
                    <a:noFill/>
                  </a:tcPr>
                </a:tc>
              </a:tr>
              <a:tr h="187200">
                <a:tc>
                  <a:txBody>
                    <a:bodyPr/>
                    <a:lstStyle/>
                    <a:p>
                      <a:pPr algn="l">
                        <a:defRPr sz="800" b="0">
                          <a:solidFill>
                            <a:srgbClr val="000000"/>
                          </a:solidFill>
                          <a:latin typeface="원신한 Light"/>
                        </a:defRPr>
                      </a:pPr>
                      <a:r>
                        <a:t>고려아연</a:t>
                      </a:r>
                    </a:p>
                  </a:txBody>
                  <a:tcPr anchor="ctr" marL="36000" marR="36000" marT="0" marB="0">
                    <a:noFill/>
                  </a:tcPr>
                </a:tc>
                <a:tc>
                  <a:txBody>
                    <a:bodyPr/>
                    <a:lstStyle/>
                    <a:p>
                      <a:pPr algn="r">
                        <a:defRPr sz="800" b="0">
                          <a:solidFill>
                            <a:srgbClr val="000000"/>
                          </a:solidFill>
                          <a:latin typeface="원신한 Light"/>
                        </a:defRPr>
                      </a:pPr>
                      <a:r>
                        <a:t>2.06</a:t>
                      </a:r>
                    </a:p>
                  </a:txBody>
                  <a:tcPr anchor="ctr" marL="36000" marR="36000" marT="0" marB="0">
                    <a:noFill/>
                  </a:tcPr>
                </a:tc>
              </a:tr>
              <a:tr h="187200">
                <a:tc>
                  <a:txBody>
                    <a:bodyPr/>
                    <a:lstStyle/>
                    <a:p>
                      <a:pPr algn="l">
                        <a:defRPr sz="800" b="0">
                          <a:solidFill>
                            <a:srgbClr val="000000"/>
                          </a:solidFill>
                          <a:latin typeface="원신한 Light"/>
                        </a:defRPr>
                      </a:pPr>
                      <a:r>
                        <a:t>SK가스</a:t>
                      </a:r>
                    </a:p>
                  </a:txBody>
                  <a:tcPr anchor="ctr" marL="36000" marR="36000" marT="0" marB="0">
                    <a:noFill/>
                  </a:tcPr>
                </a:tc>
                <a:tc>
                  <a:txBody>
                    <a:bodyPr/>
                    <a:lstStyle/>
                    <a:p>
                      <a:pPr algn="r">
                        <a:defRPr sz="800" b="0">
                          <a:solidFill>
                            <a:srgbClr val="000000"/>
                          </a:solidFill>
                          <a:latin typeface="원신한 Light"/>
                        </a:defRPr>
                      </a:pPr>
                      <a:r>
                        <a:t>1.99</a:t>
                      </a:r>
                    </a:p>
                  </a:txBody>
                  <a:tcPr anchor="ctr" marL="36000" marR="36000" marT="0" marB="0">
                    <a:noFill/>
                  </a:tcPr>
                </a:tc>
              </a:tr>
              <a:tr h="187200">
                <a:tc>
                  <a:txBody>
                    <a:bodyPr/>
                    <a:lstStyle/>
                    <a:p>
                      <a:pPr algn="l">
                        <a:defRPr sz="800" b="0">
                          <a:solidFill>
                            <a:srgbClr val="000000"/>
                          </a:solidFill>
                          <a:latin typeface="원신한 Light"/>
                        </a:defRPr>
                      </a:pPr>
                      <a:r>
                        <a:t>현대차증권</a:t>
                      </a:r>
                    </a:p>
                  </a:txBody>
                  <a:tcPr anchor="ctr" marL="36000" marR="36000" marT="0" marB="0">
                    <a:noFill/>
                  </a:tcPr>
                </a:tc>
                <a:tc>
                  <a:txBody>
                    <a:bodyPr/>
                    <a:lstStyle/>
                    <a:p>
                      <a:pPr algn="r">
                        <a:defRPr sz="800" b="0">
                          <a:solidFill>
                            <a:srgbClr val="000000"/>
                          </a:solidFill>
                          <a:latin typeface="원신한 Light"/>
                        </a:defRPr>
                      </a:pPr>
                      <a:r>
                        <a:t>1.99</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멀티에셋/자산배분 &gt; KOSPI TR 30% + KIS채권종합 70%</a:t>
            </a:r>
          </a:p>
        </p:txBody>
      </p:sp>
    </p:spTree>
  </p:cSld>
  <p:clrMapOvr>
    <a:masterClrMapping/>
  </p:clrMapOvr>
</p:sld>
</file>

<file path=ppt/slides/slide1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A251600</a:t>
            </a:r>
          </a:p>
        </p:txBody>
      </p:sp>
      <p:sp>
        <p:nvSpPr>
          <p:cNvPr id="3" name="Text Placeholder 2"/>
          <p:cNvSpPr>
            <a:spLocks noGrp="1"/>
          </p:cNvSpPr>
          <p:nvPr>
            <p:ph type="body" idx="14" sz="quarter"/>
          </p:nvPr>
        </p:nvSpPr>
        <p:spPr/>
        <p:txBody>
          <a:bodyPr/>
          <a:lstStyle/>
          <a:p>
            <a:r>
              <a:t>ARIRANG 고배당주채권혼합</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FnGuide 고배당주 지수 40%, MKF국고채 총수익 지수 60%에 투자하는 혼합형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11,305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11,600원/10,077원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5,396주/60백만원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124억원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+1.62/+1.30%/+1.62%/+8.73%</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2016-08-10/2016-08-11</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한화자산운용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34.90</a:t>
                      </a:r>
                    </a:p>
                  </a:txBody>
                  <a:tcPr anchor="ctr" marL="36000" marR="36000" marT="0" marB="0">
                    <a:noFill/>
                  </a:tcPr>
                </a:tc>
              </a:tr>
              <a:tr h="187200">
                <a:tc>
                  <a:txBody>
                    <a:bodyPr/>
                    <a:lstStyle/>
                    <a:p>
                      <a:pPr algn="l">
                        <a:defRPr sz="800" b="0">
                          <a:solidFill>
                            <a:srgbClr val="000000"/>
                          </a:solidFill>
                          <a:latin typeface="원신한 Light"/>
                        </a:defRPr>
                      </a:pPr>
                      <a:r>
                        <a:t>POSCO</a:t>
                      </a:r>
                    </a:p>
                  </a:txBody>
                  <a:tcPr anchor="ctr" marL="36000" marR="36000" marT="0" marB="0">
                    <a:noFill/>
                  </a:tcPr>
                </a:tc>
                <a:tc>
                  <a:txBody>
                    <a:bodyPr/>
                    <a:lstStyle/>
                    <a:p>
                      <a:pPr algn="r">
                        <a:defRPr sz="800" b="0">
                          <a:solidFill>
                            <a:srgbClr val="000000"/>
                          </a:solidFill>
                          <a:latin typeface="원신한 Light"/>
                        </a:defRPr>
                      </a:pPr>
                      <a:r>
                        <a:t>3.58</a:t>
                      </a:r>
                    </a:p>
                  </a:txBody>
                  <a:tcPr anchor="ctr" marL="36000" marR="36000" marT="0" marB="0">
                    <a:noFill/>
                  </a:tcPr>
                </a:tc>
              </a:tr>
              <a:tr h="187200">
                <a:tc>
                  <a:txBody>
                    <a:bodyPr/>
                    <a:lstStyle/>
                    <a:p>
                      <a:pPr algn="l">
                        <a:defRPr sz="800" b="0">
                          <a:solidFill>
                            <a:srgbClr val="000000"/>
                          </a:solidFill>
                          <a:latin typeface="원신한 Light"/>
                        </a:defRPr>
                      </a:pPr>
                      <a:r>
                        <a:t>우리금융지주</a:t>
                      </a:r>
                    </a:p>
                  </a:txBody>
                  <a:tcPr anchor="ctr" marL="36000" marR="36000" marT="0" marB="0">
                    <a:noFill/>
                  </a:tcPr>
                </a:tc>
                <a:tc>
                  <a:txBody>
                    <a:bodyPr/>
                    <a:lstStyle/>
                    <a:p>
                      <a:pPr algn="r">
                        <a:defRPr sz="800" b="0">
                          <a:solidFill>
                            <a:srgbClr val="000000"/>
                          </a:solidFill>
                          <a:latin typeface="원신한 Light"/>
                        </a:defRPr>
                      </a:pPr>
                      <a:r>
                        <a:t>3.50</a:t>
                      </a:r>
                    </a:p>
                  </a:txBody>
                  <a:tcPr anchor="ctr" marL="36000" marR="36000" marT="0" marB="0">
                    <a:noFill/>
                  </a:tcPr>
                </a:tc>
              </a:tr>
              <a:tr h="187200">
                <a:tc>
                  <a:txBody>
                    <a:bodyPr/>
                    <a:lstStyle/>
                    <a:p>
                      <a:pPr algn="l">
                        <a:defRPr sz="800" b="0">
                          <a:solidFill>
                            <a:srgbClr val="000000"/>
                          </a:solidFill>
                          <a:latin typeface="원신한 Light"/>
                        </a:defRPr>
                      </a:pPr>
                      <a:r>
                        <a:t>하나금융지주</a:t>
                      </a:r>
                    </a:p>
                  </a:txBody>
                  <a:tcPr anchor="ctr" marL="36000" marR="36000" marT="0" marB="0">
                    <a:noFill/>
                  </a:tcPr>
                </a:tc>
                <a:tc>
                  <a:txBody>
                    <a:bodyPr/>
                    <a:lstStyle/>
                    <a:p>
                      <a:pPr algn="r">
                        <a:defRPr sz="800" b="0">
                          <a:solidFill>
                            <a:srgbClr val="000000"/>
                          </a:solidFill>
                          <a:latin typeface="원신한 Light"/>
                        </a:defRPr>
                      </a:pPr>
                      <a:r>
                        <a:t>3.49</a:t>
                      </a:r>
                    </a:p>
                  </a:txBody>
                  <a:tcPr anchor="ctr" marL="36000" marR="36000" marT="0" marB="0">
                    <a:noFill/>
                  </a:tcPr>
                </a:tc>
              </a:tr>
              <a:tr h="187200">
                <a:tc>
                  <a:txBody>
                    <a:bodyPr/>
                    <a:lstStyle/>
                    <a:p>
                      <a:pPr algn="l">
                        <a:defRPr sz="800" b="0">
                          <a:solidFill>
                            <a:srgbClr val="000000"/>
                          </a:solidFill>
                          <a:latin typeface="원신한 Light"/>
                        </a:defRPr>
                      </a:pPr>
                      <a:r>
                        <a:t>신한지주</a:t>
                      </a:r>
                    </a:p>
                  </a:txBody>
                  <a:tcPr anchor="ctr" marL="36000" marR="36000" marT="0" marB="0">
                    <a:noFill/>
                  </a:tcPr>
                </a:tc>
                <a:tc>
                  <a:txBody>
                    <a:bodyPr/>
                    <a:lstStyle/>
                    <a:p>
                      <a:pPr algn="r">
                        <a:defRPr sz="800" b="0">
                          <a:solidFill>
                            <a:srgbClr val="000000"/>
                          </a:solidFill>
                          <a:latin typeface="원신한 Light"/>
                        </a:defRPr>
                      </a:pPr>
                      <a:r>
                        <a:t>3.21</a:t>
                      </a:r>
                    </a:p>
                  </a:txBody>
                  <a:tcPr anchor="ctr" marL="36000" marR="36000" marT="0" marB="0">
                    <a:noFill/>
                  </a:tcPr>
                </a:tc>
              </a:tr>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3.04</a:t>
                      </a:r>
                    </a:p>
                  </a:txBody>
                  <a:tcPr anchor="ctr" marL="36000" marR="36000" marT="0" marB="0">
                    <a:noFill/>
                  </a:tcPr>
                </a:tc>
              </a:tr>
              <a:tr h="187200">
                <a:tc>
                  <a:txBody>
                    <a:bodyPr/>
                    <a:lstStyle/>
                    <a:p>
                      <a:pPr algn="l">
                        <a:defRPr sz="800" b="0">
                          <a:solidFill>
                            <a:srgbClr val="000000"/>
                          </a:solidFill>
                          <a:latin typeface="원신한 Light"/>
                        </a:defRPr>
                      </a:pPr>
                      <a:r>
                        <a:t>삼성화재</a:t>
                      </a:r>
                    </a:p>
                  </a:txBody>
                  <a:tcPr anchor="ctr" marL="36000" marR="36000" marT="0" marB="0">
                    <a:noFill/>
                  </a:tcPr>
                </a:tc>
                <a:tc>
                  <a:txBody>
                    <a:bodyPr/>
                    <a:lstStyle/>
                    <a:p>
                      <a:pPr algn="r">
                        <a:defRPr sz="800" b="0">
                          <a:solidFill>
                            <a:srgbClr val="000000"/>
                          </a:solidFill>
                          <a:latin typeface="원신한 Light"/>
                        </a:defRPr>
                      </a:pPr>
                      <a:r>
                        <a:t>3.03</a:t>
                      </a:r>
                    </a:p>
                  </a:txBody>
                  <a:tcPr anchor="ctr" marL="36000" marR="36000" marT="0" marB="0">
                    <a:noFill/>
                  </a:tcPr>
                </a:tc>
              </a:tr>
              <a:tr h="187200">
                <a:tc>
                  <a:txBody>
                    <a:bodyPr/>
                    <a:lstStyle/>
                    <a:p>
                      <a:pPr algn="l">
                        <a:defRPr sz="800" b="0">
                          <a:solidFill>
                            <a:srgbClr val="000000"/>
                          </a:solidFill>
                          <a:latin typeface="원신한 Light"/>
                        </a:defRPr>
                      </a:pPr>
                      <a:r>
                        <a:t>삼성증권</a:t>
                      </a:r>
                    </a:p>
                  </a:txBody>
                  <a:tcPr anchor="ctr" marL="36000" marR="36000" marT="0" marB="0">
                    <a:noFill/>
                  </a:tcPr>
                </a:tc>
                <a:tc>
                  <a:txBody>
                    <a:bodyPr/>
                    <a:lstStyle/>
                    <a:p>
                      <a:pPr algn="r">
                        <a:defRPr sz="800" b="0">
                          <a:solidFill>
                            <a:srgbClr val="000000"/>
                          </a:solidFill>
                          <a:latin typeface="원신한 Light"/>
                        </a:defRPr>
                      </a:pPr>
                      <a:r>
                        <a:t>2.75</a:t>
                      </a:r>
                    </a:p>
                  </a:txBody>
                  <a:tcPr anchor="ctr" marL="36000" marR="36000" marT="0" marB="0">
                    <a:noFill/>
                  </a:tcPr>
                </a:tc>
              </a:tr>
              <a:tr h="187200">
                <a:tc>
                  <a:txBody>
                    <a:bodyPr/>
                    <a:lstStyle/>
                    <a:p>
                      <a:pPr algn="l">
                        <a:defRPr sz="800" b="0">
                          <a:solidFill>
                            <a:srgbClr val="000000"/>
                          </a:solidFill>
                          <a:latin typeface="원신한 Light"/>
                        </a:defRPr>
                      </a:pPr>
                      <a:r>
                        <a:t>기업은행</a:t>
                      </a:r>
                    </a:p>
                  </a:txBody>
                  <a:tcPr anchor="ctr" marL="36000" marR="36000" marT="0" marB="0">
                    <a:noFill/>
                  </a:tcPr>
                </a:tc>
                <a:tc>
                  <a:txBody>
                    <a:bodyPr/>
                    <a:lstStyle/>
                    <a:p>
                      <a:pPr algn="r">
                        <a:defRPr sz="800" b="0">
                          <a:solidFill>
                            <a:srgbClr val="000000"/>
                          </a:solidFill>
                          <a:latin typeface="원신한 Light"/>
                        </a:defRPr>
                      </a:pPr>
                      <a:r>
                        <a:t>2.61</a:t>
                      </a:r>
                    </a:p>
                  </a:txBody>
                  <a:tcPr anchor="ctr" marL="36000" marR="36000" marT="0" marB="0">
                    <a:noFill/>
                  </a:tcPr>
                </a:tc>
              </a:tr>
              <a:tr h="187200">
                <a:tc>
                  <a:txBody>
                    <a:bodyPr/>
                    <a:lstStyle/>
                    <a:p>
                      <a:pPr algn="l">
                        <a:defRPr sz="800" b="0">
                          <a:solidFill>
                            <a:srgbClr val="000000"/>
                          </a:solidFill>
                          <a:latin typeface="원신한 Light"/>
                        </a:defRPr>
                      </a:pPr>
                      <a:r>
                        <a:t>현대중공업지주</a:t>
                      </a:r>
                    </a:p>
                  </a:txBody>
                  <a:tcPr anchor="ctr" marL="36000" marR="36000" marT="0" marB="0">
                    <a:noFill/>
                  </a:tcPr>
                </a:tc>
                <a:tc>
                  <a:txBody>
                    <a:bodyPr/>
                    <a:lstStyle/>
                    <a:p>
                      <a:pPr algn="r">
                        <a:defRPr sz="800" b="0">
                          <a:solidFill>
                            <a:srgbClr val="000000"/>
                          </a:solidFill>
                          <a:latin typeface="원신한 Light"/>
                        </a:defRPr>
                      </a:pPr>
                      <a:r>
                        <a:t>2.58</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641" b="2641"/>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image.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멀티에셋/자산배분 &gt; FnGuide 고배당주 채권혼합 지수</a:t>
            </a:r>
          </a:p>
        </p:txBody>
      </p:sp>
    </p:spTree>
  </p:cSld>
  <p:clrMapOvr>
    <a:masterClrMapping/>
  </p:clrMapOvr>
</p:sld>
</file>

<file path=ppt/slides/slide1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A284430</a:t>
            </a:r>
          </a:p>
        </p:txBody>
      </p:sp>
      <p:sp>
        <p:nvSpPr>
          <p:cNvPr id="3" name="Text Placeholder 2"/>
          <p:cNvSpPr>
            <a:spLocks noGrp="1"/>
          </p:cNvSpPr>
          <p:nvPr>
            <p:ph type="body" idx="14" sz="quarter"/>
          </p:nvPr>
        </p:nvSpPr>
        <p:spPr/>
        <p:txBody>
          <a:bodyPr/>
          <a:lstStyle/>
          <a:p>
            <a:r>
              <a:t>KODEX 200미국채혼합</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KOSPI200과 미국 국채 10년물에 약 4:6의 비율로 투자하는 혼합형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13,200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13,670원/12,845원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16,315주/217백만원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296억원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-0.15%/+0.76%/-2.22%/+0.42%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2017-11-28/2017-11-30</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0.350%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KODEX 200</a:t>
                      </a:r>
                    </a:p>
                  </a:txBody>
                  <a:tcPr anchor="ctr" marL="36000" marR="36000" marT="0" marB="0">
                    <a:noFill/>
                  </a:tcPr>
                </a:tc>
                <a:tc>
                  <a:txBody>
                    <a:bodyPr/>
                    <a:lstStyle/>
                    <a:p>
                      <a:pPr algn="r">
                        <a:defRPr sz="800" b="0">
                          <a:solidFill>
                            <a:srgbClr val="000000"/>
                          </a:solidFill>
                          <a:latin typeface="원신한 Light"/>
                        </a:defRPr>
                      </a:pPr>
                      <a:r>
                        <a:t>49.94</a:t>
                      </a:r>
                    </a:p>
                  </a:txBody>
                  <a:tcPr anchor="ctr" marL="36000" marR="36000" marT="0" marB="0">
                    <a:noFill/>
                  </a:tcPr>
                </a:tc>
              </a:tr>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14.84</a:t>
                      </a:r>
                    </a:p>
                  </a:txBody>
                  <a:tcPr anchor="ctr" marL="36000" marR="36000" marT="0" marB="0">
                    <a:noFill/>
                  </a:tcPr>
                </a:tc>
              </a:tr>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2.87</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1.85</a:t>
                      </a:r>
                    </a:p>
                  </a:txBody>
                  <a:tcPr anchor="ctr" marL="36000" marR="36000" marT="0" marB="0">
                    <a:noFill/>
                  </a:tcPr>
                </a:tc>
              </a:tr>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1.41</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1.36</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1.35</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1.23</a:t>
                      </a:r>
                    </a:p>
                  </a:txBody>
                  <a:tcPr anchor="ctr" marL="36000" marR="36000" marT="0" marB="0">
                    <a:noFill/>
                  </a:tcPr>
                </a:tc>
              </a:tr>
              <a:tr h="187200">
                <a:tc>
                  <a:txBody>
                    <a:bodyPr/>
                    <a:lstStyle/>
                    <a:p>
                      <a:pPr algn="l">
                        <a:defRPr sz="800" b="0">
                          <a:solidFill>
                            <a:srgbClr val="000000"/>
                          </a:solidFill>
                          <a:latin typeface="원신한 Light"/>
                        </a:defRPr>
                      </a:pPr>
                      <a:r>
                        <a:t>현대차</a:t>
                      </a:r>
                    </a:p>
                  </a:txBody>
                  <a:tcPr anchor="ctr" marL="36000" marR="36000" marT="0" marB="0">
                    <a:noFill/>
                  </a:tcPr>
                </a:tc>
                <a:tc>
                  <a:txBody>
                    <a:bodyPr/>
                    <a:lstStyle/>
                    <a:p>
                      <a:pPr algn="r">
                        <a:defRPr sz="800" b="0">
                          <a:solidFill>
                            <a:srgbClr val="000000"/>
                          </a:solidFill>
                          <a:latin typeface="원신한 Light"/>
                        </a:defRPr>
                      </a:pPr>
                      <a:r>
                        <a:t>1.19</a:t>
                      </a:r>
                    </a:p>
                  </a:txBody>
                  <a:tcPr anchor="ctr" marL="36000" marR="36000" marT="0" marB="0">
                    <a:noFill/>
                  </a:tcPr>
                </a:tc>
              </a:tr>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0.87</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l="1260" r="1260"/>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멀티에셋/자산배분 &gt; MSCI ACWI(KRW unhedged) 30% + KIS채권종합 70%</a:t>
            </a:r>
          </a:p>
        </p:txBody>
      </p:sp>
    </p:spTree>
  </p:cSld>
  <p:clrMapOvr>
    <a:masterClrMapping/>
  </p:clrMapOvr>
</p:sld>
</file>

<file path=ppt/slides/slide1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A321410</a:t>
            </a:r>
          </a:p>
        </p:txBody>
      </p:sp>
      <p:sp>
        <p:nvSpPr>
          <p:cNvPr id="3" name="Text Placeholder 2"/>
          <p:cNvSpPr>
            <a:spLocks noGrp="1"/>
          </p:cNvSpPr>
          <p:nvPr>
            <p:ph type="body" idx="14" sz="quarter"/>
          </p:nvPr>
        </p:nvSpPr>
        <p:spPr/>
        <p:txBody>
          <a:bodyPr/>
          <a:lstStyle/>
          <a:p>
            <a:r>
              <a:t>KODEX 멀티에셋하이인컴(H)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높은 인컴을 추구하는 동시에 변동성을 최소화하는 자산배분전략을 활용하는 멀티인컴 ETF입니다. 해당 ETF가 추종하는 지수는 주식, 채권, 대체투자 자산에 각각 20%, 60%, 20%의 비율로 투자합니다.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10,895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11,145원/10,225원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524주/6백만원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54억원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+0.09/+0.51%/+0.23%/+4.36%</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2019-06-03/2019-06-05</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6.85</a:t>
                      </a:r>
                    </a:p>
                  </a:txBody>
                  <a:tcPr anchor="ctr" marL="36000" marR="36000" marT="0" marB="0">
                    <a:noFill/>
                  </a:tcPr>
                </a:tc>
              </a:tr>
              <a:tr h="187200">
                <a:tc>
                  <a:txBody>
                    <a:bodyPr/>
                    <a:lstStyle/>
                    <a:p>
                      <a:pPr algn="l">
                        <a:defRPr sz="800" b="0">
                          <a:solidFill>
                            <a:srgbClr val="000000"/>
                          </a:solidFill>
                          <a:latin typeface="원신한 Light"/>
                        </a:defRPr>
                      </a:pPr>
                      <a:r>
                        <a:t>ISHARES 10-20 YEAR TREASURY</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ISHARES 20+ YEAR TREASURY BO</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ISHARES 3-7 YEAR TREASURY BO</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ISHARES 7-10 YEAR TREASURY B</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ISHARES CORE HIGH DIVIDEND E</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ISHARES EMERGING MARKETS LOC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ISHARES EMERGING MKT DIV</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ISHARES IBOXX HIGH YIELD COR ETF</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image.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멀티에셋/자산배분 &gt; MSCI ACWI(KRW unhedged) 50% + KIS채권종합 50%</a:t>
            </a:r>
          </a:p>
        </p:txBody>
      </p:sp>
    </p:spTree>
  </p:cSld>
  <p:clrMapOvr>
    <a:masterClrMapping/>
  </p:clrMapOvr>
</p:sld>
</file>

<file path=ppt/slides/slide1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A241390</a:t>
            </a:r>
          </a:p>
        </p:txBody>
      </p:sp>
      <p:sp>
        <p:nvSpPr>
          <p:cNvPr id="3" name="Text Placeholder 2"/>
          <p:cNvSpPr>
            <a:spLocks noGrp="1"/>
          </p:cNvSpPr>
          <p:nvPr>
            <p:ph type="body" idx="14" sz="quarter"/>
          </p:nvPr>
        </p:nvSpPr>
        <p:spPr/>
        <p:txBody>
          <a:bodyPr/>
          <a:lstStyle/>
          <a:p>
            <a:r>
              <a:t>KBSTAR V&amp;S셀렉트밸류채권혼합</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V&amp;S자산운용이 자문하는 가치 주식과 국고3년 채권지수에 4:6 분산투자하는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12,320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12,817원/11,886원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8,362주/103백만원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148억원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+0.61/+1.65%/-2.29%/+0.11%</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2016-04-11/2016-04-12</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0.230%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케이비자산운용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22.91</a:t>
                      </a:r>
                    </a:p>
                  </a:txBody>
                  <a:tcPr anchor="ctr" marL="36000" marR="36000" marT="0" marB="0">
                    <a:noFill/>
                  </a:tcPr>
                </a:tc>
              </a:tr>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17.93</a:t>
                      </a:r>
                    </a:p>
                  </a:txBody>
                  <a:tcPr anchor="ctr" marL="36000" marR="36000" marT="0" marB="0">
                    <a:noFill/>
                  </a:tcPr>
                </a:tc>
              </a:tr>
              <a:tr h="187200">
                <a:tc>
                  <a:txBody>
                    <a:bodyPr/>
                    <a:lstStyle/>
                    <a:p>
                      <a:pPr algn="l">
                        <a:defRPr sz="800" b="0">
                          <a:solidFill>
                            <a:srgbClr val="000000"/>
                          </a:solidFill>
                          <a:latin typeface="원신한 Light"/>
                        </a:defRPr>
                      </a:pPr>
                      <a:r>
                        <a:t>KBSTAR V&amp;S셀렉트밸류</a:t>
                      </a:r>
                    </a:p>
                  </a:txBody>
                  <a:tcPr anchor="ctr" marL="36000" marR="36000" marT="0" marB="0">
                    <a:noFill/>
                  </a:tcPr>
                </a:tc>
                <a:tc>
                  <a:txBody>
                    <a:bodyPr/>
                    <a:lstStyle/>
                    <a:p>
                      <a:pPr algn="r">
                        <a:defRPr sz="800" b="0">
                          <a:solidFill>
                            <a:srgbClr val="000000"/>
                          </a:solidFill>
                          <a:latin typeface="원신한 Light"/>
                        </a:defRPr>
                      </a:pPr>
                      <a:r>
                        <a:t>7.93</a:t>
                      </a:r>
                    </a:p>
                  </a:txBody>
                  <a:tcPr anchor="ctr" marL="36000" marR="36000" marT="0" marB="0">
                    <a:noFill/>
                  </a:tcPr>
                </a:tc>
              </a:tr>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2.44</a:t>
                      </a:r>
                    </a:p>
                  </a:txBody>
                  <a:tcPr anchor="ctr" marL="36000" marR="36000" marT="0" marB="0">
                    <a:noFill/>
                  </a:tcPr>
                </a:tc>
              </a:tr>
              <a:tr h="187200">
                <a:tc>
                  <a:txBody>
                    <a:bodyPr/>
                    <a:lstStyle/>
                    <a:p>
                      <a:pPr algn="l">
                        <a:defRPr sz="800" b="0">
                          <a:solidFill>
                            <a:srgbClr val="000000"/>
                          </a:solidFill>
                          <a:latin typeface="원신한 Light"/>
                        </a:defRPr>
                      </a:pPr>
                      <a:r>
                        <a:t>현대차2우B</a:t>
                      </a:r>
                    </a:p>
                  </a:txBody>
                  <a:tcPr anchor="ctr" marL="36000" marR="36000" marT="0" marB="0">
                    <a:noFill/>
                  </a:tcPr>
                </a:tc>
                <a:tc>
                  <a:txBody>
                    <a:bodyPr/>
                    <a:lstStyle/>
                    <a:p>
                      <a:pPr algn="r">
                        <a:defRPr sz="800" b="0">
                          <a:solidFill>
                            <a:srgbClr val="000000"/>
                          </a:solidFill>
                          <a:latin typeface="원신한 Light"/>
                        </a:defRPr>
                      </a:pPr>
                      <a:r>
                        <a:t>2.34</a:t>
                      </a:r>
                    </a:p>
                  </a:txBody>
                  <a:tcPr anchor="ctr" marL="36000" marR="36000" marT="0" marB="0">
                    <a:noFill/>
                  </a:tcPr>
                </a:tc>
              </a:tr>
              <a:tr h="187200">
                <a:tc>
                  <a:txBody>
                    <a:bodyPr/>
                    <a:lstStyle/>
                    <a:p>
                      <a:pPr algn="l">
                        <a:defRPr sz="800" b="0">
                          <a:solidFill>
                            <a:srgbClr val="000000"/>
                          </a:solidFill>
                          <a:latin typeface="원신한 Light"/>
                        </a:defRPr>
                      </a:pPr>
                      <a:r>
                        <a:t>메리츠화재</a:t>
                      </a:r>
                    </a:p>
                  </a:txBody>
                  <a:tcPr anchor="ctr" marL="36000" marR="36000" marT="0" marB="0">
                    <a:noFill/>
                  </a:tcPr>
                </a:tc>
                <a:tc>
                  <a:txBody>
                    <a:bodyPr/>
                    <a:lstStyle/>
                    <a:p>
                      <a:pPr algn="r">
                        <a:defRPr sz="800" b="0">
                          <a:solidFill>
                            <a:srgbClr val="000000"/>
                          </a:solidFill>
                          <a:latin typeface="원신한 Light"/>
                        </a:defRPr>
                      </a:pPr>
                      <a:r>
                        <a:t>2.29</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2.10</a:t>
                      </a:r>
                    </a:p>
                  </a:txBody>
                  <a:tcPr anchor="ctr" marL="36000" marR="36000" marT="0" marB="0">
                    <a:noFill/>
                  </a:tcPr>
                </a:tc>
              </a:tr>
              <a:tr h="187200">
                <a:tc>
                  <a:txBody>
                    <a:bodyPr/>
                    <a:lstStyle/>
                    <a:p>
                      <a:pPr algn="l">
                        <a:defRPr sz="800" b="0">
                          <a:solidFill>
                            <a:srgbClr val="000000"/>
                          </a:solidFill>
                          <a:latin typeface="원신한 Light"/>
                        </a:defRPr>
                      </a:pPr>
                      <a:r>
                        <a:t>LG화학우</a:t>
                      </a:r>
                    </a:p>
                  </a:txBody>
                  <a:tcPr anchor="ctr" marL="36000" marR="36000" marT="0" marB="0">
                    <a:noFill/>
                  </a:tcPr>
                </a:tc>
                <a:tc>
                  <a:txBody>
                    <a:bodyPr/>
                    <a:lstStyle/>
                    <a:p>
                      <a:pPr algn="r">
                        <a:defRPr sz="800" b="0">
                          <a:solidFill>
                            <a:srgbClr val="000000"/>
                          </a:solidFill>
                          <a:latin typeface="원신한 Light"/>
                        </a:defRPr>
                      </a:pPr>
                      <a:r>
                        <a:t>1.73</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1.54</a:t>
                      </a:r>
                    </a:p>
                  </a:txBody>
                  <a:tcPr anchor="ctr" marL="36000" marR="36000" marT="0" marB="0">
                    <a:noFill/>
                  </a:tcPr>
                </a:tc>
              </a:tr>
              <a:tr h="187200">
                <a:tc>
                  <a:txBody>
                    <a:bodyPr/>
                    <a:lstStyle/>
                    <a:p>
                      <a:pPr algn="l">
                        <a:defRPr sz="800" b="0">
                          <a:solidFill>
                            <a:srgbClr val="000000"/>
                          </a:solidFill>
                          <a:latin typeface="원신한 Light"/>
                        </a:defRPr>
                      </a:pPr>
                      <a:r>
                        <a:t>신한지주</a:t>
                      </a:r>
                    </a:p>
                  </a:txBody>
                  <a:tcPr anchor="ctr" marL="36000" marR="36000" marT="0" marB="0">
                    <a:noFill/>
                  </a:tcPr>
                </a:tc>
                <a:tc>
                  <a:txBody>
                    <a:bodyPr/>
                    <a:lstStyle/>
                    <a:p>
                      <a:pPr algn="r">
                        <a:defRPr sz="800" b="0">
                          <a:solidFill>
                            <a:srgbClr val="000000"/>
                          </a:solidFill>
                          <a:latin typeface="원신한 Light"/>
                        </a:defRPr>
                      </a:pPr>
                      <a:r>
                        <a:t>1.46</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image.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멀티에셋/자산배분 &gt; FnGuide 셀렉트밸류 채권혼합 지수</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A292190</a:t>
            </a:r>
          </a:p>
        </p:txBody>
      </p:sp>
      <p:sp>
        <p:nvSpPr>
          <p:cNvPr id="3" name="Text Placeholder 2"/>
          <p:cNvSpPr>
            <a:spLocks noGrp="1"/>
          </p:cNvSpPr>
          <p:nvPr>
            <p:ph type="body" idx="14" sz="quarter"/>
          </p:nvPr>
        </p:nvSpPr>
        <p:spPr/>
        <p:txBody>
          <a:bodyPr/>
          <a:lstStyle/>
          <a:p>
            <a:r>
              <a:t>KODEX KRX300</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한국거래소가 산출하는 KRX300 지수를 추종하는 ETF입니다. KRX300 지수는 유가증권시장과 코스닥시장을 대표하는 300개 기업으로 구성되어 있으며 시가총액 및 유동성 지표 이외에도 수익성, 안정성, 건전성 등 다양한 기준을 반영하고 있습니다.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18,510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20,255원/17,350원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8,074주/150백만원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444억원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0.01%</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-0.24%/+5.08%/-6.70%/-5.80%</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2018-03-23/2018-03-26</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0.050%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27.42</a:t>
                      </a:r>
                    </a:p>
                  </a:txBody>
                  <a:tcPr anchor="ctr" marL="36000" marR="36000" marT="0" marB="0">
                    <a:noFill/>
                  </a:tcPr>
                </a:tc>
              </a:tr>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5.31</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3.43</a:t>
                      </a:r>
                    </a:p>
                  </a:txBody>
                  <a:tcPr anchor="ctr" marL="36000" marR="36000" marT="0" marB="0">
                    <a:noFill/>
                  </a:tcPr>
                </a:tc>
              </a:tr>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2.63</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2.49</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2.27</a:t>
                      </a:r>
                    </a:p>
                  </a:txBody>
                  <a:tcPr anchor="ctr" marL="36000" marR="36000" marT="0" marB="0">
                    <a:noFill/>
                  </a:tcPr>
                </a:tc>
              </a:tr>
              <a:tr h="187200">
                <a:tc>
                  <a:txBody>
                    <a:bodyPr/>
                    <a:lstStyle/>
                    <a:p>
                      <a:pPr algn="l">
                        <a:defRPr sz="800" b="0">
                          <a:solidFill>
                            <a:srgbClr val="000000"/>
                          </a:solidFill>
                          <a:latin typeface="원신한 Light"/>
                        </a:defRPr>
                      </a:pPr>
                      <a:r>
                        <a:t>현대차</a:t>
                      </a:r>
                    </a:p>
                  </a:txBody>
                  <a:tcPr anchor="ctr" marL="36000" marR="36000" marT="0" marB="0">
                    <a:noFill/>
                  </a:tcPr>
                </a:tc>
                <a:tc>
                  <a:txBody>
                    <a:bodyPr/>
                    <a:lstStyle/>
                    <a:p>
                      <a:pPr algn="r">
                        <a:defRPr sz="800" b="0">
                          <a:solidFill>
                            <a:srgbClr val="000000"/>
                          </a:solidFill>
                          <a:latin typeface="원신한 Light"/>
                        </a:defRPr>
                      </a:pPr>
                      <a:r>
                        <a:t>2.20</a:t>
                      </a:r>
                    </a:p>
                  </a:txBody>
                  <a:tcPr anchor="ctr" marL="36000" marR="36000" marT="0" marB="0">
                    <a:noFill/>
                  </a:tcPr>
                </a:tc>
              </a:tr>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1.61</a:t>
                      </a:r>
                    </a:p>
                  </a:txBody>
                  <a:tcPr anchor="ctr" marL="36000" marR="36000" marT="0" marB="0">
                    <a:noFill/>
                  </a:tcPr>
                </a:tc>
              </a:tr>
              <a:tr h="187200">
                <a:tc>
                  <a:txBody>
                    <a:bodyPr/>
                    <a:lstStyle/>
                    <a:p>
                      <a:pPr algn="l">
                        <a:defRPr sz="800" b="0">
                          <a:solidFill>
                            <a:srgbClr val="000000"/>
                          </a:solidFill>
                          <a:latin typeface="원신한 Light"/>
                        </a:defRPr>
                      </a:pPr>
                      <a:r>
                        <a:t>기아</a:t>
                      </a:r>
                    </a:p>
                  </a:txBody>
                  <a:tcPr anchor="ctr" marL="36000" marR="36000" marT="0" marB="0">
                    <a:noFill/>
                  </a:tcPr>
                </a:tc>
                <a:tc>
                  <a:txBody>
                    <a:bodyPr/>
                    <a:lstStyle/>
                    <a:p>
                      <a:pPr algn="r">
                        <a:defRPr sz="800" b="0">
                          <a:solidFill>
                            <a:srgbClr val="000000"/>
                          </a:solidFill>
                          <a:latin typeface="원신한 Light"/>
                        </a:defRPr>
                      </a:pPr>
                      <a:r>
                        <a:t>1.57</a:t>
                      </a:r>
                    </a:p>
                  </a:txBody>
                  <a:tcPr anchor="ctr" marL="36000" marR="36000" marT="0" marB="0">
                    <a:noFill/>
                  </a:tcPr>
                </a:tc>
              </a:tr>
              <a:tr h="187200">
                <a:tc>
                  <a:txBody>
                    <a:bodyPr/>
                    <a:lstStyle/>
                    <a:p>
                      <a:pPr algn="l">
                        <a:defRPr sz="800" b="0">
                          <a:solidFill>
                            <a:srgbClr val="000000"/>
                          </a:solidFill>
                          <a:latin typeface="원신한 Light"/>
                        </a:defRPr>
                      </a:pPr>
                      <a:r>
                        <a:t>셀트리온</a:t>
                      </a:r>
                    </a:p>
                  </a:txBody>
                  <a:tcPr anchor="ctr" marL="36000" marR="36000" marT="0" marB="0">
                    <a:noFill/>
                  </a:tcPr>
                </a:tc>
                <a:tc>
                  <a:txBody>
                    <a:bodyPr/>
                    <a:lstStyle/>
                    <a:p>
                      <a:pPr algn="r">
                        <a:defRPr sz="800" b="0">
                          <a:solidFill>
                            <a:srgbClr val="000000"/>
                          </a:solidFill>
                          <a:latin typeface="원신한 Light"/>
                        </a:defRPr>
                      </a:pPr>
                      <a:r>
                        <a:t>1.57</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&gt; KRX300 TR</a:t>
            </a:r>
          </a:p>
        </p:txBody>
      </p:sp>
    </p:spTree>
  </p:cSld>
  <p:clrMapOvr>
    <a:masterClrMapping/>
  </p:clrMapOvr>
</p:sld>
</file>

<file path=ppt/slides/slide1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A261240</a:t>
            </a:r>
          </a:p>
        </p:txBody>
      </p:sp>
      <p:sp>
        <p:nvSpPr>
          <p:cNvPr id="3" name="Text Placeholder 2"/>
          <p:cNvSpPr>
            <a:spLocks noGrp="1"/>
          </p:cNvSpPr>
          <p:nvPr>
            <p:ph type="body" idx="14" sz="quarter"/>
          </p:nvPr>
        </p:nvSpPr>
        <p:spPr/>
        <p:txBody>
          <a:bodyPr/>
          <a:lstStyle/>
          <a:p>
            <a:r>
              <a:t>KODEX 미국달러선물</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미국달러선물지수를 기초지수로 하는 달러선물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10,520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10,645원/9,680원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134,883주/1,421백만원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1,047억원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+0.91/-0.85%/+3.44%/+8.01%</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2016-12-26/2016-12-27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6240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6240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624000">
                <a:tc>
                  <a:txBody>
                    <a:bodyPr/>
                    <a:lstStyle/>
                    <a:p>
                      <a:pPr algn="l">
                        <a:defRPr sz="800" b="0">
                          <a:solidFill>
                            <a:srgbClr val="000000"/>
                          </a:solidFill>
                          <a:latin typeface="원신한 Light"/>
                        </a:defRPr>
                      </a:pPr>
                      <a:r>
                        <a:t>미국달러 F 202201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813" b="1813"/>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환율 &gt; </a:t>
            </a:r>
          </a:p>
        </p:txBody>
      </p:sp>
    </p:spTree>
  </p:cSld>
  <p:clrMapOvr>
    <a:masterClrMapping/>
  </p:clrMapOvr>
</p:sld>
</file>

<file path=ppt/slides/slide1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A100910</a:t>
            </a:r>
          </a:p>
        </p:txBody>
      </p:sp>
      <p:sp>
        <p:nvSpPr>
          <p:cNvPr id="3" name="Text Placeholder 2"/>
          <p:cNvSpPr>
            <a:spLocks noGrp="1"/>
          </p:cNvSpPr>
          <p:nvPr>
            <p:ph type="body" idx="14" sz="quarter"/>
          </p:nvPr>
        </p:nvSpPr>
        <p:spPr/>
        <p:txBody>
          <a:bodyPr/>
          <a:lstStyle/>
          <a:p>
            <a:r>
              <a:t>KOSEF KRX100</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한국거래소가 산출하는 KRX100 지수를 추종하는 ETF입니다. KRX100 지수는 유가증권시장과 코스닥시장을 대표하는 100개 기업으로 구성되어 있으며 시가총액 및 유동성 지표 이외에도 수익성, 안정성, 건전성 등 다양한 기준을 반영하고 있습니다.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5,750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6,938원/5,490원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2,513주/14백만원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104억원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0.01%</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+1.32/-8.95%/-10.84%/-11.31%</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2008-01-22/2008-01-23</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0.230%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키움투자자산운용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25.30</a:t>
                      </a:r>
                    </a:p>
                  </a:txBody>
                  <a:tcPr anchor="ctr" marL="36000" marR="36000" marT="0" marB="0">
                    <a:noFill/>
                  </a:tcPr>
                </a:tc>
              </a:tr>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6.74</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4.56</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3.39</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2.86</a:t>
                      </a:r>
                    </a:p>
                  </a:txBody>
                  <a:tcPr anchor="ctr" marL="36000" marR="36000" marT="0" marB="0">
                    <a:noFill/>
                  </a:tcPr>
                </a:tc>
              </a:tr>
              <a:tr h="187200">
                <a:tc>
                  <a:txBody>
                    <a:bodyPr/>
                    <a:lstStyle/>
                    <a:p>
                      <a:pPr algn="l">
                        <a:defRPr sz="800" b="0">
                          <a:solidFill>
                            <a:srgbClr val="000000"/>
                          </a:solidFill>
                          <a:latin typeface="원신한 Light"/>
                        </a:defRPr>
                      </a:pPr>
                      <a:r>
                        <a:t>현대차</a:t>
                      </a:r>
                    </a:p>
                  </a:txBody>
                  <a:tcPr anchor="ctr" marL="36000" marR="36000" marT="0" marB="0">
                    <a:noFill/>
                  </a:tcPr>
                </a:tc>
                <a:tc>
                  <a:txBody>
                    <a:bodyPr/>
                    <a:lstStyle/>
                    <a:p>
                      <a:pPr algn="r">
                        <a:defRPr sz="800" b="0">
                          <a:solidFill>
                            <a:srgbClr val="000000"/>
                          </a:solidFill>
                          <a:latin typeface="원신한 Light"/>
                        </a:defRPr>
                      </a:pPr>
                      <a:r>
                        <a:t>2.51</a:t>
                      </a:r>
                    </a:p>
                  </a:txBody>
                  <a:tcPr anchor="ctr" marL="36000" marR="36000" marT="0" marB="0">
                    <a:noFill/>
                  </a:tcPr>
                </a:tc>
              </a:tr>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2.47</a:t>
                      </a:r>
                    </a:p>
                  </a:txBody>
                  <a:tcPr anchor="ctr" marL="36000" marR="36000" marT="0" marB="0">
                    <a:noFill/>
                  </a:tcPr>
                </a:tc>
              </a:tr>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2.18</a:t>
                      </a:r>
                    </a:p>
                  </a:txBody>
                  <a:tcPr anchor="ctr" marL="36000" marR="36000" marT="0" marB="0">
                    <a:noFill/>
                  </a:tcPr>
                </a:tc>
              </a:tr>
              <a:tr h="187200">
                <a:tc>
                  <a:txBody>
                    <a:bodyPr/>
                    <a:lstStyle/>
                    <a:p>
                      <a:pPr algn="l">
                        <a:defRPr sz="800" b="0">
                          <a:solidFill>
                            <a:srgbClr val="000000"/>
                          </a:solidFill>
                          <a:latin typeface="원신한 Light"/>
                        </a:defRPr>
                      </a:pPr>
                      <a:r>
                        <a:t>POSCO홀딩스</a:t>
                      </a:r>
                    </a:p>
                  </a:txBody>
                  <a:tcPr anchor="ctr" marL="36000" marR="36000" marT="0" marB="0">
                    <a:noFill/>
                  </a:tcPr>
                </a:tc>
                <a:tc>
                  <a:txBody>
                    <a:bodyPr/>
                    <a:lstStyle/>
                    <a:p>
                      <a:pPr algn="r">
                        <a:defRPr sz="800" b="0">
                          <a:solidFill>
                            <a:srgbClr val="000000"/>
                          </a:solidFill>
                          <a:latin typeface="원신한 Light"/>
                        </a:defRPr>
                      </a:pPr>
                      <a:r>
                        <a:t>1.97</a:t>
                      </a:r>
                    </a:p>
                  </a:txBody>
                  <a:tcPr anchor="ctr" marL="36000" marR="36000" marT="0" marB="0">
                    <a:noFill/>
                  </a:tcPr>
                </a:tc>
              </a:tr>
              <a:tr h="187200">
                <a:tc>
                  <a:txBody>
                    <a:bodyPr/>
                    <a:lstStyle/>
                    <a:p>
                      <a:pPr algn="l">
                        <a:defRPr sz="800" b="0">
                          <a:solidFill>
                            <a:srgbClr val="000000"/>
                          </a:solidFill>
                          <a:latin typeface="원신한 Light"/>
                        </a:defRPr>
                      </a:pPr>
                      <a:r>
                        <a:t>기아</a:t>
                      </a:r>
                    </a:p>
                  </a:txBody>
                  <a:tcPr anchor="ctr" marL="36000" marR="36000" marT="0" marB="0">
                    <a:noFill/>
                  </a:tcPr>
                </a:tc>
                <a:tc>
                  <a:txBody>
                    <a:bodyPr/>
                    <a:lstStyle/>
                    <a:p>
                      <a:pPr algn="r">
                        <a:defRPr sz="800" b="0">
                          <a:solidFill>
                            <a:srgbClr val="000000"/>
                          </a:solidFill>
                          <a:latin typeface="원신한 Light"/>
                        </a:defRPr>
                      </a:pPr>
                      <a:r>
                        <a:t>1.83</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468" b="2468"/>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111" b="111"/>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t="149" b="149"/>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990" b="1990"/>
          <a:stretch>
            <a:fillRect/>
          </a:stretch>
        </p:blipFill>
        <p:spPr/>
      </p:pic>
      <p:sp>
        <p:nvSpPr>
          <p:cNvPr id="18" name="Text Placeholder 17"/>
          <p:cNvSpPr>
            <a:spLocks noGrp="1"/>
          </p:cNvSpPr>
          <p:nvPr>
            <p:ph type="body" idx="32" sz="quarter"/>
          </p:nvPr>
        </p:nvSpPr>
        <p:spPr/>
        <p:txBody>
          <a:bodyPr/>
          <a:lstStyle/>
          <a:p>
            <a:r>
              <a:t>주식 &gt; 한국 &gt; KRX100</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A229720</a:t>
            </a:r>
          </a:p>
        </p:txBody>
      </p:sp>
      <p:sp>
        <p:nvSpPr>
          <p:cNvPr id="3" name="Text Placeholder 2"/>
          <p:cNvSpPr>
            <a:spLocks noGrp="1"/>
          </p:cNvSpPr>
          <p:nvPr>
            <p:ph type="body" idx="14" sz="quarter"/>
          </p:nvPr>
        </p:nvSpPr>
        <p:spPr/>
        <p:txBody>
          <a:bodyPr/>
          <a:lstStyle/>
          <a:p>
            <a:r>
              <a:t>KODEX KTOP30</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코스닥시장을 대표하는 150개 기업으로 구성된 지수인 코스닥150지수를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21,380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24,190원/20,200원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894주/19백만원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128억원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-0.60%/+2.03%/-10.17%/-8.25%</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2015-10-13/2015-10-14</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22.48</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9.84</a:t>
                      </a:r>
                    </a:p>
                  </a:txBody>
                  <a:tcPr anchor="ctr" marL="36000" marR="36000" marT="0" marB="0">
                    <a:noFill/>
                  </a:tcPr>
                </a:tc>
              </a:tr>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8.80</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7.50</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5.54</a:t>
                      </a:r>
                    </a:p>
                  </a:txBody>
                  <a:tcPr anchor="ctr" marL="36000" marR="36000" marT="0" marB="0">
                    <a:noFill/>
                  </a:tcPr>
                </a:tc>
              </a:tr>
              <a:tr h="187200">
                <a:tc>
                  <a:txBody>
                    <a:bodyPr/>
                    <a:lstStyle/>
                    <a:p>
                      <a:pPr algn="l">
                        <a:defRPr sz="800" b="0">
                          <a:solidFill>
                            <a:srgbClr val="000000"/>
                          </a:solidFill>
                          <a:latin typeface="원신한 Light"/>
                        </a:defRPr>
                      </a:pPr>
                      <a:r>
                        <a:t>유한양행</a:t>
                      </a:r>
                    </a:p>
                  </a:txBody>
                  <a:tcPr anchor="ctr" marL="36000" marR="36000" marT="0" marB="0">
                    <a:noFill/>
                  </a:tcPr>
                </a:tc>
                <a:tc>
                  <a:txBody>
                    <a:bodyPr/>
                    <a:lstStyle/>
                    <a:p>
                      <a:pPr algn="r">
                        <a:defRPr sz="800" b="0">
                          <a:solidFill>
                            <a:srgbClr val="000000"/>
                          </a:solidFill>
                          <a:latin typeface="원신한 Light"/>
                        </a:defRPr>
                      </a:pPr>
                      <a:r>
                        <a:t>3.73</a:t>
                      </a:r>
                    </a:p>
                  </a:txBody>
                  <a:tcPr anchor="ctr" marL="36000" marR="36000" marT="0" marB="0">
                    <a:noFill/>
                  </a:tcPr>
                </a:tc>
              </a:tr>
              <a:tr h="187200">
                <a:tc>
                  <a:txBody>
                    <a:bodyPr/>
                    <a:lstStyle/>
                    <a:p>
                      <a:pPr algn="l">
                        <a:defRPr sz="800" b="0">
                          <a:solidFill>
                            <a:srgbClr val="000000"/>
                          </a:solidFill>
                          <a:latin typeface="원신한 Light"/>
                        </a:defRPr>
                      </a:pPr>
                      <a:r>
                        <a:t>POSCO</a:t>
                      </a:r>
                    </a:p>
                  </a:txBody>
                  <a:tcPr anchor="ctr" marL="36000" marR="36000" marT="0" marB="0">
                    <a:noFill/>
                  </a:tcPr>
                </a:tc>
                <a:tc>
                  <a:txBody>
                    <a:bodyPr/>
                    <a:lstStyle/>
                    <a:p>
                      <a:pPr algn="r">
                        <a:defRPr sz="800" b="0">
                          <a:solidFill>
                            <a:srgbClr val="000000"/>
                          </a:solidFill>
                          <a:latin typeface="원신한 Light"/>
                        </a:defRPr>
                      </a:pPr>
                      <a:r>
                        <a:t>3.48</a:t>
                      </a:r>
                    </a:p>
                  </a:txBody>
                  <a:tcPr anchor="ctr" marL="36000" marR="36000" marT="0" marB="0">
                    <a:noFill/>
                  </a:tcPr>
                </a:tc>
              </a:tr>
              <a:tr h="187200">
                <a:tc>
                  <a:txBody>
                    <a:bodyPr/>
                    <a:lstStyle/>
                    <a:p>
                      <a:pPr algn="l">
                        <a:defRPr sz="800" b="0">
                          <a:solidFill>
                            <a:srgbClr val="000000"/>
                          </a:solidFill>
                          <a:latin typeface="원신한 Light"/>
                        </a:defRPr>
                      </a:pPr>
                      <a:r>
                        <a:t>SK텔레콤</a:t>
                      </a:r>
                    </a:p>
                  </a:txBody>
                  <a:tcPr anchor="ctr" marL="36000" marR="36000" marT="0" marB="0">
                    <a:noFill/>
                  </a:tcPr>
                </a:tc>
                <a:tc>
                  <a:txBody>
                    <a:bodyPr/>
                    <a:lstStyle/>
                    <a:p>
                      <a:pPr algn="r">
                        <a:defRPr sz="800" b="0">
                          <a:solidFill>
                            <a:srgbClr val="000000"/>
                          </a:solidFill>
                          <a:latin typeface="원신한 Light"/>
                        </a:defRPr>
                      </a:pPr>
                      <a:r>
                        <a:t>3.20</a:t>
                      </a:r>
                    </a:p>
                  </a:txBody>
                  <a:tcPr anchor="ctr" marL="36000" marR="36000" marT="0" marB="0">
                    <a:noFill/>
                  </a:tcPr>
                </a:tc>
              </a:tr>
              <a:tr h="187200">
                <a:tc>
                  <a:txBody>
                    <a:bodyPr/>
                    <a:lstStyle/>
                    <a:p>
                      <a:pPr algn="l">
                        <a:defRPr sz="800" b="0">
                          <a:solidFill>
                            <a:srgbClr val="000000"/>
                          </a:solidFill>
                          <a:latin typeface="원신한 Light"/>
                        </a:defRPr>
                      </a:pPr>
                      <a:r>
                        <a:t>SK이노베이션</a:t>
                      </a:r>
                    </a:p>
                  </a:txBody>
                  <a:tcPr anchor="ctr" marL="36000" marR="36000" marT="0" marB="0">
                    <a:noFill/>
                  </a:tcPr>
                </a:tc>
                <a:tc>
                  <a:txBody>
                    <a:bodyPr/>
                    <a:lstStyle/>
                    <a:p>
                      <a:pPr algn="r">
                        <a:defRPr sz="800" b="0">
                          <a:solidFill>
                            <a:srgbClr val="000000"/>
                          </a:solidFill>
                          <a:latin typeface="원신한 Light"/>
                        </a:defRPr>
                      </a:pPr>
                      <a:r>
                        <a:t>3.01</a:t>
                      </a:r>
                    </a:p>
                  </a:txBody>
                  <a:tcPr anchor="ctr" marL="36000" marR="36000" marT="0" marB="0">
                    <a:noFill/>
                  </a:tcPr>
                </a:tc>
              </a:tr>
              <a:tr h="187200">
                <a:tc>
                  <a:txBody>
                    <a:bodyPr/>
                    <a:lstStyle/>
                    <a:p>
                      <a:pPr algn="l">
                        <a:defRPr sz="800" b="0">
                          <a:solidFill>
                            <a:srgbClr val="000000"/>
                          </a:solidFill>
                          <a:latin typeface="원신한 Light"/>
                        </a:defRPr>
                      </a:pPr>
                      <a:r>
                        <a:t>현대모비스</a:t>
                      </a:r>
                    </a:p>
                  </a:txBody>
                  <a:tcPr anchor="ctr" marL="36000" marR="36000" marT="0" marB="0">
                    <a:noFill/>
                  </a:tcPr>
                </a:tc>
                <a:tc>
                  <a:txBody>
                    <a:bodyPr/>
                    <a:lstStyle/>
                    <a:p>
                      <a:pPr algn="r">
                        <a:defRPr sz="800" b="0">
                          <a:solidFill>
                            <a:srgbClr val="000000"/>
                          </a:solidFill>
                          <a:latin typeface="원신한 Light"/>
                        </a:defRPr>
                      </a:pPr>
                      <a:r>
                        <a:t>2.98</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&gt; KOSPI TR</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A156080</a:t>
            </a:r>
          </a:p>
        </p:txBody>
      </p:sp>
      <p:sp>
        <p:nvSpPr>
          <p:cNvPr id="3" name="Text Placeholder 2"/>
          <p:cNvSpPr>
            <a:spLocks noGrp="1"/>
          </p:cNvSpPr>
          <p:nvPr>
            <p:ph type="body" idx="14" sz="quarter"/>
          </p:nvPr>
        </p:nvSpPr>
        <p:spPr/>
        <p:txBody>
          <a:bodyPr/>
          <a:lstStyle/>
          <a:p>
            <a:r>
              <a:t>KODEX MSCI Korea</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MSCI Korea 지수를 추종하는 ETF입니다. MSCI Korea 지수는 미국의 MSCI가 발표하는 지수로써 한국거래소에 상장된 대표종목들을 유동주식수(Free-float)을 고려하여 시가총액 가중방식으로 산출한 지수입니다.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18,715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20,885원/17,500원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966주/18백만원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94억원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+0.70/+5.73%/-7.31%/-8.54%</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2012-04-27/2012-04-30</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0.150%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30.98</a:t>
                      </a:r>
                    </a:p>
                  </a:txBody>
                  <a:tcPr anchor="ctr" marL="36000" marR="36000" marT="0" marB="0">
                    <a:noFill/>
                  </a:tcPr>
                </a:tc>
              </a:tr>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5.77</a:t>
                      </a:r>
                    </a:p>
                  </a:txBody>
                  <a:tcPr anchor="ctr" marL="36000" marR="36000" marT="0" marB="0">
                    <a:noFill/>
                  </a:tcPr>
                </a:tc>
              </a:tr>
              <a:tr h="187200">
                <a:tc>
                  <a:txBody>
                    <a:bodyPr/>
                    <a:lstStyle/>
                    <a:p>
                      <a:pPr algn="l">
                        <a:defRPr sz="800" b="0">
                          <a:solidFill>
                            <a:srgbClr val="000000"/>
                          </a:solidFill>
                          <a:latin typeface="원신한 Light"/>
                        </a:defRPr>
                      </a:pPr>
                      <a:r>
                        <a:t>삼성전자우</a:t>
                      </a:r>
                    </a:p>
                  </a:txBody>
                  <a:tcPr anchor="ctr" marL="36000" marR="36000" marT="0" marB="0">
                    <a:noFill/>
                  </a:tcPr>
                </a:tc>
                <a:tc>
                  <a:txBody>
                    <a:bodyPr/>
                    <a:lstStyle/>
                    <a:p>
                      <a:pPr algn="r">
                        <a:defRPr sz="800" b="0">
                          <a:solidFill>
                            <a:srgbClr val="000000"/>
                          </a:solidFill>
                          <a:latin typeface="원신한 Light"/>
                        </a:defRPr>
                      </a:pPr>
                      <a:r>
                        <a:t>4.90</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3.50</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2.98</a:t>
                      </a:r>
                    </a:p>
                  </a:txBody>
                  <a:tcPr anchor="ctr" marL="36000" marR="36000" marT="0" marB="0">
                    <a:noFill/>
                  </a:tcPr>
                </a:tc>
              </a:tr>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2.92</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2.48</a:t>
                      </a:r>
                    </a:p>
                  </a:txBody>
                  <a:tcPr anchor="ctr" marL="36000" marR="36000" marT="0" marB="0">
                    <a:noFill/>
                  </a:tcPr>
                </a:tc>
              </a:tr>
              <a:tr h="187200">
                <a:tc>
                  <a:txBody>
                    <a:bodyPr/>
                    <a:lstStyle/>
                    <a:p>
                      <a:pPr algn="l">
                        <a:defRPr sz="800" b="0">
                          <a:solidFill>
                            <a:srgbClr val="000000"/>
                          </a:solidFill>
                          <a:latin typeface="원신한 Light"/>
                        </a:defRPr>
                      </a:pPr>
                      <a:r>
                        <a:t>현대차</a:t>
                      </a:r>
                    </a:p>
                  </a:txBody>
                  <a:tcPr anchor="ctr" marL="36000" marR="36000" marT="0" marB="0">
                    <a:noFill/>
                  </a:tcPr>
                </a:tc>
                <a:tc>
                  <a:txBody>
                    <a:bodyPr/>
                    <a:lstStyle/>
                    <a:p>
                      <a:pPr algn="r">
                        <a:defRPr sz="800" b="0">
                          <a:solidFill>
                            <a:srgbClr val="000000"/>
                          </a:solidFill>
                          <a:latin typeface="원신한 Light"/>
                        </a:defRPr>
                      </a:pPr>
                      <a:r>
                        <a:t>2.41</a:t>
                      </a:r>
                    </a:p>
                  </a:txBody>
                  <a:tcPr anchor="ctr" marL="36000" marR="36000" marT="0" marB="0">
                    <a:noFill/>
                  </a:tcPr>
                </a:tc>
              </a:tr>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2.01</a:t>
                      </a:r>
                    </a:p>
                  </a:txBody>
                  <a:tcPr anchor="ctr" marL="36000" marR="36000" marT="0" marB="0">
                    <a:noFill/>
                  </a:tcPr>
                </a:tc>
              </a:tr>
              <a:tr h="187200">
                <a:tc>
                  <a:txBody>
                    <a:bodyPr/>
                    <a:lstStyle/>
                    <a:p>
                      <a:pPr algn="l">
                        <a:defRPr sz="800" b="0">
                          <a:solidFill>
                            <a:srgbClr val="000000"/>
                          </a:solidFill>
                          <a:latin typeface="원신한 Light"/>
                        </a:defRPr>
                      </a:pPr>
                      <a:r>
                        <a:t>POSCO</a:t>
                      </a:r>
                    </a:p>
                  </a:txBody>
                  <a:tcPr anchor="ctr" marL="36000" marR="36000" marT="0" marB="0">
                    <a:noFill/>
                  </a:tcPr>
                </a:tc>
                <a:tc>
                  <a:txBody>
                    <a:bodyPr/>
                    <a:lstStyle/>
                    <a:p>
                      <a:pPr algn="r">
                        <a:defRPr sz="800" b="0">
                          <a:solidFill>
                            <a:srgbClr val="000000"/>
                          </a:solidFill>
                          <a:latin typeface="원신한 Light"/>
                        </a:defRPr>
                      </a:pPr>
                      <a:r>
                        <a:t>1.85</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&gt; KOSPI TR</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A229200</a:t>
            </a:r>
          </a:p>
        </p:txBody>
      </p:sp>
      <p:sp>
        <p:nvSpPr>
          <p:cNvPr id="3" name="Text Placeholder 2"/>
          <p:cNvSpPr>
            <a:spLocks noGrp="1"/>
          </p:cNvSpPr>
          <p:nvPr>
            <p:ph type="body" idx="14" sz="quarter"/>
          </p:nvPr>
        </p:nvSpPr>
        <p:spPr/>
        <p:txBody>
          <a:bodyPr/>
          <a:lstStyle/>
          <a:p>
            <a:r>
              <a:t>KODEX 코스닥 150</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코스닥 대표 150개 기업으로 구성된 코스닥150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14,175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15,567원/13,100원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4,698,875주/68,785백만원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4,054억원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3.15%</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-4.42%/+3.43%/-2.78%/-7.17%</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2015-09-30/2015-10-01</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셀트리온헬스케어</a:t>
                      </a:r>
                    </a:p>
                  </a:txBody>
                  <a:tcPr anchor="ctr" marL="36000" marR="36000" marT="0" marB="0">
                    <a:noFill/>
                  </a:tcPr>
                </a:tc>
                <a:tc>
                  <a:txBody>
                    <a:bodyPr/>
                    <a:lstStyle/>
                    <a:p>
                      <a:pPr algn="r">
                        <a:defRPr sz="800" b="0">
                          <a:solidFill>
                            <a:srgbClr val="000000"/>
                          </a:solidFill>
                          <a:latin typeface="원신한 Light"/>
                        </a:defRPr>
                      </a:pPr>
                      <a:r>
                        <a:t>6.51</a:t>
                      </a:r>
                    </a:p>
                  </a:txBody>
                  <a:tcPr anchor="ctr" marL="36000" marR="36000" marT="0" marB="0">
                    <a:noFill/>
                  </a:tcPr>
                </a:tc>
              </a:tr>
              <a:tr h="187200">
                <a:tc>
                  <a:txBody>
                    <a:bodyPr/>
                    <a:lstStyle/>
                    <a:p>
                      <a:pPr algn="l">
                        <a:defRPr sz="800" b="0">
                          <a:solidFill>
                            <a:srgbClr val="000000"/>
                          </a:solidFill>
                          <a:latin typeface="원신한 Light"/>
                        </a:defRPr>
                      </a:pPr>
                      <a:r>
                        <a:t>에코프로비엠</a:t>
                      </a:r>
                    </a:p>
                  </a:txBody>
                  <a:tcPr anchor="ctr" marL="36000" marR="36000" marT="0" marB="0">
                    <a:noFill/>
                  </a:tcPr>
                </a:tc>
                <a:tc>
                  <a:txBody>
                    <a:bodyPr/>
                    <a:lstStyle/>
                    <a:p>
                      <a:pPr algn="r">
                        <a:defRPr sz="800" b="0">
                          <a:solidFill>
                            <a:srgbClr val="000000"/>
                          </a:solidFill>
                          <a:latin typeface="원신한 Light"/>
                        </a:defRPr>
                      </a:pPr>
                      <a:r>
                        <a:t>3.83</a:t>
                      </a:r>
                    </a:p>
                  </a:txBody>
                  <a:tcPr anchor="ctr" marL="36000" marR="36000" marT="0" marB="0">
                    <a:noFill/>
                  </a:tcPr>
                </a:tc>
              </a:tr>
              <a:tr h="187200">
                <a:tc>
                  <a:txBody>
                    <a:bodyPr/>
                    <a:lstStyle/>
                    <a:p>
                      <a:pPr algn="l">
                        <a:defRPr sz="800" b="0">
                          <a:solidFill>
                            <a:srgbClr val="000000"/>
                          </a:solidFill>
                          <a:latin typeface="원신한 Light"/>
                        </a:defRPr>
                      </a:pPr>
                      <a:r>
                        <a:t>엘앤에프</a:t>
                      </a:r>
                    </a:p>
                  </a:txBody>
                  <a:tcPr anchor="ctr" marL="36000" marR="36000" marT="0" marB="0">
                    <a:noFill/>
                  </a:tcPr>
                </a:tc>
                <a:tc>
                  <a:txBody>
                    <a:bodyPr/>
                    <a:lstStyle/>
                    <a:p>
                      <a:pPr algn="r">
                        <a:defRPr sz="800" b="0">
                          <a:solidFill>
                            <a:srgbClr val="000000"/>
                          </a:solidFill>
                          <a:latin typeface="원신한 Light"/>
                        </a:defRPr>
                      </a:pPr>
                      <a:r>
                        <a:t>3.59</a:t>
                      </a:r>
                    </a:p>
                  </a:txBody>
                  <a:tcPr anchor="ctr" marL="36000" marR="36000" marT="0" marB="0">
                    <a:noFill/>
                  </a:tcPr>
                </a:tc>
              </a:tr>
              <a:tr h="187200">
                <a:tc>
                  <a:txBody>
                    <a:bodyPr/>
                    <a:lstStyle/>
                    <a:p>
                      <a:pPr algn="l">
                        <a:defRPr sz="800" b="0">
                          <a:solidFill>
                            <a:srgbClr val="000000"/>
                          </a:solidFill>
                          <a:latin typeface="원신한 Light"/>
                        </a:defRPr>
                      </a:pPr>
                      <a:r>
                        <a:t>펄어비스</a:t>
                      </a:r>
                    </a:p>
                  </a:txBody>
                  <a:tcPr anchor="ctr" marL="36000" marR="36000" marT="0" marB="0">
                    <a:noFill/>
                  </a:tcPr>
                </a:tc>
                <a:tc>
                  <a:txBody>
                    <a:bodyPr/>
                    <a:lstStyle/>
                    <a:p>
                      <a:pPr algn="r">
                        <a:defRPr sz="800" b="0">
                          <a:solidFill>
                            <a:srgbClr val="000000"/>
                          </a:solidFill>
                          <a:latin typeface="원신한 Light"/>
                        </a:defRPr>
                      </a:pPr>
                      <a:r>
                        <a:t>3.03</a:t>
                      </a:r>
                    </a:p>
                  </a:txBody>
                  <a:tcPr anchor="ctr" marL="36000" marR="36000" marT="0" marB="0">
                    <a:noFill/>
                  </a:tcPr>
                </a:tc>
              </a:tr>
              <a:tr h="187200">
                <a:tc>
                  <a:txBody>
                    <a:bodyPr/>
                    <a:lstStyle/>
                    <a:p>
                      <a:pPr algn="l">
                        <a:defRPr sz="800" b="0">
                          <a:solidFill>
                            <a:srgbClr val="000000"/>
                          </a:solidFill>
                          <a:latin typeface="원신한 Light"/>
                        </a:defRPr>
                      </a:pPr>
                      <a:r>
                        <a:t>에이치엘비</a:t>
                      </a:r>
                    </a:p>
                  </a:txBody>
                  <a:tcPr anchor="ctr" marL="36000" marR="36000" marT="0" marB="0">
                    <a:noFill/>
                  </a:tcPr>
                </a:tc>
                <a:tc>
                  <a:txBody>
                    <a:bodyPr/>
                    <a:lstStyle/>
                    <a:p>
                      <a:pPr algn="r">
                        <a:defRPr sz="800" b="0">
                          <a:solidFill>
                            <a:srgbClr val="000000"/>
                          </a:solidFill>
                          <a:latin typeface="원신한 Light"/>
                        </a:defRPr>
                      </a:pPr>
                      <a:r>
                        <a:t>2.77</a:t>
                      </a:r>
                    </a:p>
                  </a:txBody>
                  <a:tcPr anchor="ctr" marL="36000" marR="36000" marT="0" marB="0">
                    <a:noFill/>
                  </a:tcPr>
                </a:tc>
              </a:tr>
              <a:tr h="187200">
                <a:tc>
                  <a:txBody>
                    <a:bodyPr/>
                    <a:lstStyle/>
                    <a:p>
                      <a:pPr algn="l">
                        <a:defRPr sz="800" b="0">
                          <a:solidFill>
                            <a:srgbClr val="000000"/>
                          </a:solidFill>
                          <a:latin typeface="원신한 Light"/>
                        </a:defRPr>
                      </a:pPr>
                      <a:r>
                        <a:t>카카오게임즈</a:t>
                      </a:r>
                    </a:p>
                  </a:txBody>
                  <a:tcPr anchor="ctr" marL="36000" marR="36000" marT="0" marB="0">
                    <a:noFill/>
                  </a:tcPr>
                </a:tc>
                <a:tc>
                  <a:txBody>
                    <a:bodyPr/>
                    <a:lstStyle/>
                    <a:p>
                      <a:pPr algn="r">
                        <a:defRPr sz="800" b="0">
                          <a:solidFill>
                            <a:srgbClr val="000000"/>
                          </a:solidFill>
                          <a:latin typeface="원신한 Light"/>
                        </a:defRPr>
                      </a:pPr>
                      <a:r>
                        <a:t>2.26</a:t>
                      </a:r>
                    </a:p>
                  </a:txBody>
                  <a:tcPr anchor="ctr" marL="36000" marR="36000" marT="0" marB="0">
                    <a:noFill/>
                  </a:tcPr>
                </a:tc>
              </a:tr>
              <a:tr h="187200">
                <a:tc>
                  <a:txBody>
                    <a:bodyPr/>
                    <a:lstStyle/>
                    <a:p>
                      <a:pPr algn="l">
                        <a:defRPr sz="800" b="0">
                          <a:solidFill>
                            <a:srgbClr val="000000"/>
                          </a:solidFill>
                          <a:latin typeface="원신한 Light"/>
                        </a:defRPr>
                      </a:pPr>
                      <a:r>
                        <a:t>위메이드</a:t>
                      </a:r>
                    </a:p>
                  </a:txBody>
                  <a:tcPr anchor="ctr" marL="36000" marR="36000" marT="0" marB="0">
                    <a:noFill/>
                  </a:tcPr>
                </a:tc>
                <a:tc>
                  <a:txBody>
                    <a:bodyPr/>
                    <a:lstStyle/>
                    <a:p>
                      <a:pPr algn="r">
                        <a:defRPr sz="800" b="0">
                          <a:solidFill>
                            <a:srgbClr val="000000"/>
                          </a:solidFill>
                          <a:latin typeface="원신한 Light"/>
                        </a:defRPr>
                      </a:pPr>
                      <a:r>
                        <a:t>2.06</a:t>
                      </a:r>
                    </a:p>
                  </a:txBody>
                  <a:tcPr anchor="ctr" marL="36000" marR="36000" marT="0" marB="0">
                    <a:noFill/>
                  </a:tcPr>
                </a:tc>
              </a:tr>
              <a:tr h="187200">
                <a:tc>
                  <a:txBody>
                    <a:bodyPr/>
                    <a:lstStyle/>
                    <a:p>
                      <a:pPr algn="l">
                        <a:defRPr sz="800" b="0">
                          <a:solidFill>
                            <a:srgbClr val="000000"/>
                          </a:solidFill>
                          <a:latin typeface="원신한 Light"/>
                        </a:defRPr>
                      </a:pPr>
                      <a:r>
                        <a:t>씨젠</a:t>
                      </a:r>
                    </a:p>
                  </a:txBody>
                  <a:tcPr anchor="ctr" marL="36000" marR="36000" marT="0" marB="0">
                    <a:noFill/>
                  </a:tcPr>
                </a:tc>
                <a:tc>
                  <a:txBody>
                    <a:bodyPr/>
                    <a:lstStyle/>
                    <a:p>
                      <a:pPr algn="r">
                        <a:defRPr sz="800" b="0">
                          <a:solidFill>
                            <a:srgbClr val="000000"/>
                          </a:solidFill>
                          <a:latin typeface="원신한 Light"/>
                        </a:defRPr>
                      </a:pPr>
                      <a:r>
                        <a:t>1.70</a:t>
                      </a:r>
                    </a:p>
                  </a:txBody>
                  <a:tcPr anchor="ctr" marL="36000" marR="36000" marT="0" marB="0">
                    <a:noFill/>
                  </a:tcPr>
                </a:tc>
              </a:tr>
              <a:tr h="187200">
                <a:tc>
                  <a:txBody>
                    <a:bodyPr/>
                    <a:lstStyle/>
                    <a:p>
                      <a:pPr algn="l">
                        <a:defRPr sz="800" b="0">
                          <a:solidFill>
                            <a:srgbClr val="000000"/>
                          </a:solidFill>
                          <a:latin typeface="원신한 Light"/>
                        </a:defRPr>
                      </a:pPr>
                      <a:r>
                        <a:t>알테오젠</a:t>
                      </a:r>
                    </a:p>
                  </a:txBody>
                  <a:tcPr anchor="ctr" marL="36000" marR="36000" marT="0" marB="0">
                    <a:noFill/>
                  </a:tcPr>
                </a:tc>
                <a:tc>
                  <a:txBody>
                    <a:bodyPr/>
                    <a:lstStyle/>
                    <a:p>
                      <a:pPr algn="r">
                        <a:defRPr sz="800" b="0">
                          <a:solidFill>
                            <a:srgbClr val="000000"/>
                          </a:solidFill>
                          <a:latin typeface="원신한 Light"/>
                        </a:defRPr>
                      </a:pPr>
                      <a:r>
                        <a:t>1.69</a:t>
                      </a:r>
                    </a:p>
                  </a:txBody>
                  <a:tcPr anchor="ctr" marL="36000" marR="36000" marT="0" marB="0">
                    <a:noFill/>
                  </a:tcPr>
                </a:tc>
              </a:tr>
              <a:tr h="187200">
                <a:tc>
                  <a:txBody>
                    <a:bodyPr/>
                    <a:lstStyle/>
                    <a:p>
                      <a:pPr algn="l">
                        <a:defRPr sz="800" b="0">
                          <a:solidFill>
                            <a:srgbClr val="000000"/>
                          </a:solidFill>
                          <a:latin typeface="원신한 Light"/>
                        </a:defRPr>
                      </a:pPr>
                      <a:r>
                        <a:t>셀트리온제약</a:t>
                      </a:r>
                    </a:p>
                  </a:txBody>
                  <a:tcPr anchor="ctr" marL="36000" marR="36000" marT="0" marB="0">
                    <a:noFill/>
                  </a:tcPr>
                </a:tc>
                <a:tc>
                  <a:txBody>
                    <a:bodyPr/>
                    <a:lstStyle/>
                    <a:p>
                      <a:pPr algn="r">
                        <a:defRPr sz="800" b="0">
                          <a:solidFill>
                            <a:srgbClr val="000000"/>
                          </a:solidFill>
                          <a:latin typeface="원신한 Light"/>
                        </a:defRPr>
                      </a:pPr>
                      <a:r>
                        <a:t>1.52</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&gt; KOSPI TR</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A091180</a:t>
            </a:r>
          </a:p>
        </p:txBody>
      </p:sp>
      <p:sp>
        <p:nvSpPr>
          <p:cNvPr id="3" name="Text Placeholder 2"/>
          <p:cNvSpPr>
            <a:spLocks noGrp="1"/>
          </p:cNvSpPr>
          <p:nvPr>
            <p:ph type="body" idx="14" sz="quarter"/>
          </p:nvPr>
        </p:nvSpPr>
        <p:spPr/>
        <p:txBody>
          <a:bodyPr/>
          <a:lstStyle/>
          <a:p>
            <a:r>
              <a:t>KODEX 자동차</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국내 자동차산업을 대표하는 20개 종목으로 구성된 KRX Autos 지수를 추종하는 ETF입니다. 단일 기업의 비중이 큰 것이 특정입니다.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21,565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26,375원/18,827원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346,875주/7,205백만원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7,871억원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1.46%</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+6.44/+0.98%/-13.11%/+14.42%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2006-06-26/2006-06-27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기아</a:t>
                      </a:r>
                    </a:p>
                  </a:txBody>
                  <a:tcPr anchor="ctr" marL="36000" marR="36000" marT="0" marB="0">
                    <a:noFill/>
                  </a:tcPr>
                </a:tc>
                <a:tc>
                  <a:txBody>
                    <a:bodyPr/>
                    <a:lstStyle/>
                    <a:p>
                      <a:pPr algn="r">
                        <a:defRPr sz="800" b="0">
                          <a:solidFill>
                            <a:srgbClr val="000000"/>
                          </a:solidFill>
                          <a:latin typeface="원신한 Light"/>
                        </a:defRPr>
                      </a:pPr>
                      <a:r>
                        <a:t>20.98</a:t>
                      </a:r>
                    </a:p>
                  </a:txBody>
                  <a:tcPr anchor="ctr" marL="36000" marR="36000" marT="0" marB="0">
                    <a:noFill/>
                  </a:tcPr>
                </a:tc>
              </a:tr>
              <a:tr h="187200">
                <a:tc>
                  <a:txBody>
                    <a:bodyPr/>
                    <a:lstStyle/>
                    <a:p>
                      <a:pPr algn="l">
                        <a:defRPr sz="800" b="0">
                          <a:solidFill>
                            <a:srgbClr val="000000"/>
                          </a:solidFill>
                          <a:latin typeface="원신한 Light"/>
                        </a:defRPr>
                      </a:pPr>
                      <a:r>
                        <a:t>현대모비스</a:t>
                      </a:r>
                    </a:p>
                  </a:txBody>
                  <a:tcPr anchor="ctr" marL="36000" marR="36000" marT="0" marB="0">
                    <a:noFill/>
                  </a:tcPr>
                </a:tc>
                <a:tc>
                  <a:txBody>
                    <a:bodyPr/>
                    <a:lstStyle/>
                    <a:p>
                      <a:pPr algn="r">
                        <a:defRPr sz="800" b="0">
                          <a:solidFill>
                            <a:srgbClr val="000000"/>
                          </a:solidFill>
                          <a:latin typeface="원신한 Light"/>
                        </a:defRPr>
                      </a:pPr>
                      <a:r>
                        <a:t>20.45</a:t>
                      </a:r>
                    </a:p>
                  </a:txBody>
                  <a:tcPr anchor="ctr" marL="36000" marR="36000" marT="0" marB="0">
                    <a:noFill/>
                  </a:tcPr>
                </a:tc>
              </a:tr>
              <a:tr h="187200">
                <a:tc>
                  <a:txBody>
                    <a:bodyPr/>
                    <a:lstStyle/>
                    <a:p>
                      <a:pPr algn="l">
                        <a:defRPr sz="800" b="0">
                          <a:solidFill>
                            <a:srgbClr val="000000"/>
                          </a:solidFill>
                          <a:latin typeface="원신한 Light"/>
                        </a:defRPr>
                      </a:pPr>
                      <a:r>
                        <a:t>현대차</a:t>
                      </a:r>
                    </a:p>
                  </a:txBody>
                  <a:tcPr anchor="ctr" marL="36000" marR="36000" marT="0" marB="0">
                    <a:noFill/>
                  </a:tcPr>
                </a:tc>
                <a:tc>
                  <a:txBody>
                    <a:bodyPr/>
                    <a:lstStyle/>
                    <a:p>
                      <a:pPr algn="r">
                        <a:defRPr sz="800" b="0">
                          <a:solidFill>
                            <a:srgbClr val="000000"/>
                          </a:solidFill>
                          <a:latin typeface="원신한 Light"/>
                        </a:defRPr>
                      </a:pPr>
                      <a:r>
                        <a:t>20.21</a:t>
                      </a:r>
                    </a:p>
                  </a:txBody>
                  <a:tcPr anchor="ctr" marL="36000" marR="36000" marT="0" marB="0">
                    <a:noFill/>
                  </a:tcPr>
                </a:tc>
              </a:tr>
              <a:tr h="187200">
                <a:tc>
                  <a:txBody>
                    <a:bodyPr/>
                    <a:lstStyle/>
                    <a:p>
                      <a:pPr algn="l">
                        <a:defRPr sz="800" b="0">
                          <a:solidFill>
                            <a:srgbClr val="000000"/>
                          </a:solidFill>
                          <a:latin typeface="원신한 Light"/>
                        </a:defRPr>
                      </a:pPr>
                      <a:r>
                        <a:t>한온시스템</a:t>
                      </a:r>
                    </a:p>
                  </a:txBody>
                  <a:tcPr anchor="ctr" marL="36000" marR="36000" marT="0" marB="0">
                    <a:noFill/>
                  </a:tcPr>
                </a:tc>
                <a:tc>
                  <a:txBody>
                    <a:bodyPr/>
                    <a:lstStyle/>
                    <a:p>
                      <a:pPr algn="r">
                        <a:defRPr sz="800" b="0">
                          <a:solidFill>
                            <a:srgbClr val="000000"/>
                          </a:solidFill>
                          <a:latin typeface="원신한 Light"/>
                        </a:defRPr>
                      </a:pPr>
                      <a:r>
                        <a:t>9.65</a:t>
                      </a:r>
                    </a:p>
                  </a:txBody>
                  <a:tcPr anchor="ctr" marL="36000" marR="36000" marT="0" marB="0">
                    <a:noFill/>
                  </a:tcPr>
                </a:tc>
              </a:tr>
              <a:tr h="187200">
                <a:tc>
                  <a:txBody>
                    <a:bodyPr/>
                    <a:lstStyle/>
                    <a:p>
                      <a:pPr algn="l">
                        <a:defRPr sz="800" b="0">
                          <a:solidFill>
                            <a:srgbClr val="000000"/>
                          </a:solidFill>
                          <a:latin typeface="원신한 Light"/>
                        </a:defRPr>
                      </a:pPr>
                      <a:r>
                        <a:t>한국타이어앤테크놀로지</a:t>
                      </a:r>
                    </a:p>
                  </a:txBody>
                  <a:tcPr anchor="ctr" marL="36000" marR="36000" marT="0" marB="0">
                    <a:noFill/>
                  </a:tcPr>
                </a:tc>
                <a:tc>
                  <a:txBody>
                    <a:bodyPr/>
                    <a:lstStyle/>
                    <a:p>
                      <a:pPr algn="r">
                        <a:defRPr sz="800" b="0">
                          <a:solidFill>
                            <a:srgbClr val="000000"/>
                          </a:solidFill>
                          <a:latin typeface="원신한 Light"/>
                        </a:defRPr>
                      </a:pPr>
                      <a:r>
                        <a:t>7.69</a:t>
                      </a:r>
                    </a:p>
                  </a:txBody>
                  <a:tcPr anchor="ctr" marL="36000" marR="36000" marT="0" marB="0">
                    <a:noFill/>
                  </a:tcPr>
                </a:tc>
              </a:tr>
              <a:tr h="187200">
                <a:tc>
                  <a:txBody>
                    <a:bodyPr/>
                    <a:lstStyle/>
                    <a:p>
                      <a:pPr algn="l">
                        <a:defRPr sz="800" b="0">
                          <a:solidFill>
                            <a:srgbClr val="000000"/>
                          </a:solidFill>
                          <a:latin typeface="원신한 Light"/>
                        </a:defRPr>
                      </a:pPr>
                      <a:r>
                        <a:t>만도</a:t>
                      </a:r>
                    </a:p>
                  </a:txBody>
                  <a:tcPr anchor="ctr" marL="36000" marR="36000" marT="0" marB="0">
                    <a:noFill/>
                  </a:tcPr>
                </a:tc>
                <a:tc>
                  <a:txBody>
                    <a:bodyPr/>
                    <a:lstStyle/>
                    <a:p>
                      <a:pPr algn="r">
                        <a:defRPr sz="800" b="0">
                          <a:solidFill>
                            <a:srgbClr val="000000"/>
                          </a:solidFill>
                          <a:latin typeface="원신한 Light"/>
                        </a:defRPr>
                      </a:pPr>
                      <a:r>
                        <a:t>5.28</a:t>
                      </a:r>
                    </a:p>
                  </a:txBody>
                  <a:tcPr anchor="ctr" marL="36000" marR="36000" marT="0" marB="0">
                    <a:noFill/>
                  </a:tcPr>
                </a:tc>
              </a:tr>
              <a:tr h="187200">
                <a:tc>
                  <a:txBody>
                    <a:bodyPr/>
                    <a:lstStyle/>
                    <a:p>
                      <a:pPr algn="l">
                        <a:defRPr sz="800" b="0">
                          <a:solidFill>
                            <a:srgbClr val="000000"/>
                          </a:solidFill>
                          <a:latin typeface="원신한 Light"/>
                        </a:defRPr>
                      </a:pPr>
                      <a:r>
                        <a:t>현대위아</a:t>
                      </a:r>
                    </a:p>
                  </a:txBody>
                  <a:tcPr anchor="ctr" marL="36000" marR="36000" marT="0" marB="0">
                    <a:noFill/>
                  </a:tcPr>
                </a:tc>
                <a:tc>
                  <a:txBody>
                    <a:bodyPr/>
                    <a:lstStyle/>
                    <a:p>
                      <a:pPr algn="r">
                        <a:defRPr sz="800" b="0">
                          <a:solidFill>
                            <a:srgbClr val="000000"/>
                          </a:solidFill>
                          <a:latin typeface="원신한 Light"/>
                        </a:defRPr>
                      </a:pPr>
                      <a:r>
                        <a:t>3.25</a:t>
                      </a:r>
                    </a:p>
                  </a:txBody>
                  <a:tcPr anchor="ctr" marL="36000" marR="36000" marT="0" marB="0">
                    <a:noFill/>
                  </a:tcPr>
                </a:tc>
              </a:tr>
              <a:tr h="187200">
                <a:tc>
                  <a:txBody>
                    <a:bodyPr/>
                    <a:lstStyle/>
                    <a:p>
                      <a:pPr algn="l">
                        <a:defRPr sz="800" b="0">
                          <a:solidFill>
                            <a:srgbClr val="000000"/>
                          </a:solidFill>
                          <a:latin typeface="원신한 Light"/>
                        </a:defRPr>
                      </a:pPr>
                      <a:r>
                        <a:t>명신산업</a:t>
                      </a:r>
                    </a:p>
                  </a:txBody>
                  <a:tcPr anchor="ctr" marL="36000" marR="36000" marT="0" marB="0">
                    <a:noFill/>
                  </a:tcPr>
                </a:tc>
                <a:tc>
                  <a:txBody>
                    <a:bodyPr/>
                    <a:lstStyle/>
                    <a:p>
                      <a:pPr algn="r">
                        <a:defRPr sz="800" b="0">
                          <a:solidFill>
                            <a:srgbClr val="000000"/>
                          </a:solidFill>
                          <a:latin typeface="원신한 Light"/>
                        </a:defRPr>
                      </a:pPr>
                      <a:r>
                        <a:t>2.07</a:t>
                      </a:r>
                    </a:p>
                  </a:txBody>
                  <a:tcPr anchor="ctr" marL="36000" marR="36000" marT="0" marB="0">
                    <a:noFill/>
                  </a:tcPr>
                </a:tc>
              </a:tr>
              <a:tr h="187200">
                <a:tc>
                  <a:txBody>
                    <a:bodyPr/>
                    <a:lstStyle/>
                    <a:p>
                      <a:pPr algn="l">
                        <a:defRPr sz="800" b="0">
                          <a:solidFill>
                            <a:srgbClr val="000000"/>
                          </a:solidFill>
                          <a:latin typeface="원신한 Light"/>
                        </a:defRPr>
                      </a:pPr>
                      <a:r>
                        <a:t>금호타이어</a:t>
                      </a:r>
                    </a:p>
                  </a:txBody>
                  <a:tcPr anchor="ctr" marL="36000" marR="36000" marT="0" marB="0">
                    <a:noFill/>
                  </a:tcPr>
                </a:tc>
                <a:tc>
                  <a:txBody>
                    <a:bodyPr/>
                    <a:lstStyle/>
                    <a:p>
                      <a:pPr algn="r">
                        <a:defRPr sz="800" b="0">
                          <a:solidFill>
                            <a:srgbClr val="000000"/>
                          </a:solidFill>
                          <a:latin typeface="원신한 Light"/>
                        </a:defRPr>
                      </a:pPr>
                      <a:r>
                        <a:t>1.86</a:t>
                      </a:r>
                    </a:p>
                  </a:txBody>
                  <a:tcPr anchor="ctr" marL="36000" marR="36000" marT="0" marB="0">
                    <a:noFill/>
                  </a:tcPr>
                </a:tc>
              </a:tr>
              <a:tr h="187200">
                <a:tc>
                  <a:txBody>
                    <a:bodyPr/>
                    <a:lstStyle/>
                    <a:p>
                      <a:pPr algn="l">
                        <a:defRPr sz="800" b="0">
                          <a:solidFill>
                            <a:srgbClr val="000000"/>
                          </a:solidFill>
                          <a:latin typeface="원신한 Light"/>
                        </a:defRPr>
                      </a:pPr>
                      <a:r>
                        <a:t>세방전지</a:t>
                      </a:r>
                    </a:p>
                  </a:txBody>
                  <a:tcPr anchor="ctr" marL="36000" marR="36000" marT="0" marB="0">
                    <a:noFill/>
                  </a:tcPr>
                </a:tc>
                <a:tc>
                  <a:txBody>
                    <a:bodyPr/>
                    <a:lstStyle/>
                    <a:p>
                      <a:pPr algn="r">
                        <a:defRPr sz="800" b="0">
                          <a:solidFill>
                            <a:srgbClr val="000000"/>
                          </a:solidFill>
                          <a:latin typeface="원신한 Light"/>
                        </a:defRPr>
                      </a:pPr>
                      <a:r>
                        <a:t>1.57</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KRX 자동차</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A226490</a:t>
            </a:r>
          </a:p>
        </p:txBody>
      </p:sp>
      <p:sp>
        <p:nvSpPr>
          <p:cNvPr id="3" name="Text Placeholder 2"/>
          <p:cNvSpPr>
            <a:spLocks noGrp="1"/>
          </p:cNvSpPr>
          <p:nvPr>
            <p:ph type="body" idx="14" sz="quarter"/>
          </p:nvPr>
        </p:nvSpPr>
        <p:spPr/>
        <p:txBody>
          <a:bodyPr/>
          <a:lstStyle/>
          <a:p>
            <a:r>
              <a:t>KODEX 코스피</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KOSPI 지수를 완전복제하는 ETF입니다. 다만 기초지수 구성종목 중 부도리스크, 유동성 리스크, 추적오차를 감안하여 최종 투자대상종목을 구성하는 표본추출(Sampling) 방식을 병행합니다.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30,260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33,300원/28,455원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181,193주/5,463백만원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3,964억원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0.02%</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-0.26%/+2.94%/-7.33%/-3.34%</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2015-08-21/2015-08-24</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0.150%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21.86</a:t>
                      </a:r>
                    </a:p>
                  </a:txBody>
                  <a:tcPr anchor="ctr" marL="36000" marR="36000" marT="0" marB="0">
                    <a:noFill/>
                  </a:tcPr>
                </a:tc>
              </a:tr>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4.37</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2.65</a:t>
                      </a:r>
                    </a:p>
                  </a:txBody>
                  <a:tcPr anchor="ctr" marL="36000" marR="36000" marT="0" marB="0">
                    <a:noFill/>
                  </a:tcPr>
                </a:tc>
              </a:tr>
              <a:tr h="187200">
                <a:tc>
                  <a:txBody>
                    <a:bodyPr/>
                    <a:lstStyle/>
                    <a:p>
                      <a:pPr algn="l">
                        <a:defRPr sz="800" b="0">
                          <a:solidFill>
                            <a:srgbClr val="000000"/>
                          </a:solidFill>
                          <a:latin typeface="원신한 Light"/>
                        </a:defRPr>
                      </a:pPr>
                      <a:r>
                        <a:t>삼성바이오로직스</a:t>
                      </a:r>
                    </a:p>
                  </a:txBody>
                  <a:tcPr anchor="ctr" marL="36000" marR="36000" marT="0" marB="0">
                    <a:noFill/>
                  </a:tcPr>
                </a:tc>
                <a:tc>
                  <a:txBody>
                    <a:bodyPr/>
                    <a:lstStyle/>
                    <a:p>
                      <a:pPr algn="r">
                        <a:defRPr sz="800" b="0">
                          <a:solidFill>
                            <a:srgbClr val="000000"/>
                          </a:solidFill>
                          <a:latin typeface="원신한 Light"/>
                        </a:defRPr>
                      </a:pPr>
                      <a:r>
                        <a:t>2.63</a:t>
                      </a:r>
                    </a:p>
                  </a:txBody>
                  <a:tcPr anchor="ctr" marL="36000" marR="36000" marT="0" marB="0">
                    <a:noFill/>
                  </a:tcPr>
                </a:tc>
              </a:tr>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2.55</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2.11</a:t>
                      </a:r>
                    </a:p>
                  </a:txBody>
                  <a:tcPr anchor="ctr" marL="36000" marR="36000" marT="0" marB="0">
                    <a:noFill/>
                  </a:tcPr>
                </a:tc>
              </a:tr>
              <a:tr h="187200">
                <a:tc>
                  <a:txBody>
                    <a:bodyPr/>
                    <a:lstStyle/>
                    <a:p>
                      <a:pPr algn="l">
                        <a:defRPr sz="800" b="0">
                          <a:solidFill>
                            <a:srgbClr val="000000"/>
                          </a:solidFill>
                          <a:latin typeface="원신한 Light"/>
                        </a:defRPr>
                      </a:pPr>
                      <a:r>
                        <a:t>현대차</a:t>
                      </a:r>
                    </a:p>
                  </a:txBody>
                  <a:tcPr anchor="ctr" marL="36000" marR="36000" marT="0" marB="0">
                    <a:noFill/>
                  </a:tcPr>
                </a:tc>
                <a:tc>
                  <a:txBody>
                    <a:bodyPr/>
                    <a:lstStyle/>
                    <a:p>
                      <a:pPr algn="r">
                        <a:defRPr sz="800" b="0">
                          <a:solidFill>
                            <a:srgbClr val="000000"/>
                          </a:solidFill>
                          <a:latin typeface="원신한 Light"/>
                        </a:defRPr>
                      </a:pPr>
                      <a:r>
                        <a:t>2.11</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2.02</a:t>
                      </a:r>
                    </a:p>
                  </a:txBody>
                  <a:tcPr anchor="ctr" marL="36000" marR="36000" marT="0" marB="0">
                    <a:noFill/>
                  </a:tcPr>
                </a:tc>
              </a:tr>
              <a:tr h="187200">
                <a:tc>
                  <a:txBody>
                    <a:bodyPr/>
                    <a:lstStyle/>
                    <a:p>
                      <a:pPr algn="l">
                        <a:defRPr sz="800" b="0">
                          <a:solidFill>
                            <a:srgbClr val="000000"/>
                          </a:solidFill>
                          <a:latin typeface="원신한 Light"/>
                        </a:defRPr>
                      </a:pPr>
                      <a:r>
                        <a:t>기아</a:t>
                      </a:r>
                    </a:p>
                  </a:txBody>
                  <a:tcPr anchor="ctr" marL="36000" marR="36000" marT="0" marB="0">
                    <a:noFill/>
                  </a:tcPr>
                </a:tc>
                <a:tc>
                  <a:txBody>
                    <a:bodyPr/>
                    <a:lstStyle/>
                    <a:p>
                      <a:pPr algn="r">
                        <a:defRPr sz="800" b="0">
                          <a:solidFill>
                            <a:srgbClr val="000000"/>
                          </a:solidFill>
                          <a:latin typeface="원신한 Light"/>
                        </a:defRPr>
                      </a:pPr>
                      <a:r>
                        <a:t>1.61</a:t>
                      </a:r>
                    </a:p>
                  </a:txBody>
                  <a:tcPr anchor="ctr" marL="36000" marR="36000" marT="0" marB="0">
                    <a:noFill/>
                  </a:tcPr>
                </a:tc>
              </a:tr>
              <a:tr h="187200">
                <a:tc>
                  <a:txBody>
                    <a:bodyPr/>
                    <a:lstStyle/>
                    <a:p>
                      <a:pPr algn="l">
                        <a:defRPr sz="800" b="0">
                          <a:solidFill>
                            <a:srgbClr val="000000"/>
                          </a:solidFill>
                          <a:latin typeface="원신한 Light"/>
                        </a:defRPr>
                      </a:pPr>
                      <a:r>
                        <a:t>셀트리온</a:t>
                      </a:r>
                    </a:p>
                  </a:txBody>
                  <a:tcPr anchor="ctr" marL="36000" marR="36000" marT="0" marB="0">
                    <a:noFill/>
                  </a:tcPr>
                </a:tc>
                <a:tc>
                  <a:txBody>
                    <a:bodyPr/>
                    <a:lstStyle/>
                    <a:p>
                      <a:pPr algn="r">
                        <a:defRPr sz="800" b="0">
                          <a:solidFill>
                            <a:srgbClr val="000000"/>
                          </a:solidFill>
                          <a:latin typeface="원신한 Light"/>
                        </a:defRPr>
                      </a:pPr>
                      <a:r>
                        <a:t>1.29</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&gt; KOSPI TR</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A069500</a:t>
            </a:r>
          </a:p>
        </p:txBody>
      </p:sp>
      <p:sp>
        <p:nvSpPr>
          <p:cNvPr id="3" name="Text Placeholder 2"/>
          <p:cNvSpPr>
            <a:spLocks noGrp="1"/>
          </p:cNvSpPr>
          <p:nvPr>
            <p:ph type="body" idx="14" sz="quarter"/>
          </p:nvPr>
        </p:nvSpPr>
        <p:spPr/>
        <p:txBody>
          <a:bodyPr/>
          <a:lstStyle/>
          <a:p>
            <a:r>
              <a:t>KODEX 200</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한국의 대표 200개 기업의 시가총액을 지수화한 코스피200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39,925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44,024원/37,095원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4,977,804주/197,256백만원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56,514억원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9.39%</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+0.55/+4.88%/-7.23%/-5.95%</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2002-10-11/2002-10-14</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0.150%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30.06</a:t>
                      </a:r>
                    </a:p>
                  </a:txBody>
                  <a:tcPr anchor="ctr" marL="36000" marR="36000" marT="0" marB="0">
                    <a:noFill/>
                  </a:tcPr>
                </a:tc>
              </a:tr>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5.82</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3.75</a:t>
                      </a:r>
                    </a:p>
                  </a:txBody>
                  <a:tcPr anchor="ctr" marL="36000" marR="36000" marT="0" marB="0">
                    <a:noFill/>
                  </a:tcPr>
                </a:tc>
              </a:tr>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2.86</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2.74</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2.48</a:t>
                      </a:r>
                    </a:p>
                  </a:txBody>
                  <a:tcPr anchor="ctr" marL="36000" marR="36000" marT="0" marB="0">
                    <a:noFill/>
                  </a:tcPr>
                </a:tc>
              </a:tr>
              <a:tr h="187200">
                <a:tc>
                  <a:txBody>
                    <a:bodyPr/>
                    <a:lstStyle/>
                    <a:p>
                      <a:pPr algn="l">
                        <a:defRPr sz="800" b="0">
                          <a:solidFill>
                            <a:srgbClr val="000000"/>
                          </a:solidFill>
                          <a:latin typeface="원신한 Light"/>
                        </a:defRPr>
                      </a:pPr>
                      <a:r>
                        <a:t>현대차</a:t>
                      </a:r>
                    </a:p>
                  </a:txBody>
                  <a:tcPr anchor="ctr" marL="36000" marR="36000" marT="0" marB="0">
                    <a:noFill/>
                  </a:tcPr>
                </a:tc>
                <a:tc>
                  <a:txBody>
                    <a:bodyPr/>
                    <a:lstStyle/>
                    <a:p>
                      <a:pPr algn="r">
                        <a:defRPr sz="800" b="0">
                          <a:solidFill>
                            <a:srgbClr val="000000"/>
                          </a:solidFill>
                          <a:latin typeface="원신한 Light"/>
                        </a:defRPr>
                      </a:pPr>
                      <a:r>
                        <a:t>2.41</a:t>
                      </a:r>
                    </a:p>
                  </a:txBody>
                  <a:tcPr anchor="ctr" marL="36000" marR="36000" marT="0" marB="0">
                    <a:noFill/>
                  </a:tcPr>
                </a:tc>
              </a:tr>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1.77</a:t>
                      </a:r>
                    </a:p>
                  </a:txBody>
                  <a:tcPr anchor="ctr" marL="36000" marR="36000" marT="0" marB="0">
                    <a:noFill/>
                  </a:tcPr>
                </a:tc>
              </a:tr>
              <a:tr h="187200">
                <a:tc>
                  <a:txBody>
                    <a:bodyPr/>
                    <a:lstStyle/>
                    <a:p>
                      <a:pPr algn="l">
                        <a:defRPr sz="800" b="0">
                          <a:solidFill>
                            <a:srgbClr val="000000"/>
                          </a:solidFill>
                          <a:latin typeface="원신한 Light"/>
                        </a:defRPr>
                      </a:pPr>
                      <a:r>
                        <a:t>기아</a:t>
                      </a:r>
                    </a:p>
                  </a:txBody>
                  <a:tcPr anchor="ctr" marL="36000" marR="36000" marT="0" marB="0">
                    <a:noFill/>
                  </a:tcPr>
                </a:tc>
                <a:tc>
                  <a:txBody>
                    <a:bodyPr/>
                    <a:lstStyle/>
                    <a:p>
                      <a:pPr algn="r">
                        <a:defRPr sz="800" b="0">
                          <a:solidFill>
                            <a:srgbClr val="000000"/>
                          </a:solidFill>
                          <a:latin typeface="원신한 Light"/>
                        </a:defRPr>
                      </a:pPr>
                      <a:r>
                        <a:t>1.73</a:t>
                      </a:r>
                    </a:p>
                  </a:txBody>
                  <a:tcPr anchor="ctr" marL="36000" marR="36000" marT="0" marB="0">
                    <a:noFill/>
                  </a:tcPr>
                </a:tc>
              </a:tr>
              <a:tr h="187200">
                <a:tc>
                  <a:txBody>
                    <a:bodyPr/>
                    <a:lstStyle/>
                    <a:p>
                      <a:pPr algn="l">
                        <a:defRPr sz="800" b="0">
                          <a:solidFill>
                            <a:srgbClr val="000000"/>
                          </a:solidFill>
                          <a:latin typeface="원신한 Light"/>
                        </a:defRPr>
                      </a:pPr>
                      <a:r>
                        <a:t>셀트리온</a:t>
                      </a:r>
                    </a:p>
                  </a:txBody>
                  <a:tcPr anchor="ctr" marL="36000" marR="36000" marT="0" marB="0">
                    <a:noFill/>
                  </a:tcPr>
                </a:tc>
                <a:tc>
                  <a:txBody>
                    <a:bodyPr/>
                    <a:lstStyle/>
                    <a:p>
                      <a:pPr algn="r">
                        <a:defRPr sz="800" b="0">
                          <a:solidFill>
                            <a:srgbClr val="000000"/>
                          </a:solidFill>
                          <a:latin typeface="원신한 Light"/>
                        </a:defRPr>
                      </a:pPr>
                      <a:r>
                        <a:t>1.71</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641" b="2641"/>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&gt; KOSPI200</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A278530</a:t>
            </a:r>
          </a:p>
        </p:txBody>
      </p:sp>
      <p:sp>
        <p:nvSpPr>
          <p:cNvPr id="3" name="Text Placeholder 2"/>
          <p:cNvSpPr>
            <a:spLocks noGrp="1"/>
          </p:cNvSpPr>
          <p:nvPr>
            <p:ph type="body" idx="14" sz="quarter"/>
          </p:nvPr>
        </p:nvSpPr>
        <p:spPr/>
        <p:txBody>
          <a:bodyPr/>
          <a:lstStyle/>
          <a:p>
            <a:r>
              <a:t>KODEX 200TR</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기존 KOSPI200 지수의 구성종목 현금배당이 재투자되는 것을 가정하여 배당수익률이 가산된 총수익률(Total Return)을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13,095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14,435원/12,175원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1,059,848주/13,828백만원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10,194억원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0.02%</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+0.38/+4.72%/-7.19%/-6.10%</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2017-11-20/2017-11-21</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0.050%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30.44</a:t>
                      </a:r>
                    </a:p>
                  </a:txBody>
                  <a:tcPr anchor="ctr" marL="36000" marR="36000" marT="0" marB="0">
                    <a:noFill/>
                  </a:tcPr>
                </a:tc>
              </a:tr>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5.89</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3.81</a:t>
                      </a:r>
                    </a:p>
                  </a:txBody>
                  <a:tcPr anchor="ctr" marL="36000" marR="36000" marT="0" marB="0">
                    <a:noFill/>
                  </a:tcPr>
                </a:tc>
              </a:tr>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2.91</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2.78</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2.51</a:t>
                      </a:r>
                    </a:p>
                  </a:txBody>
                  <a:tcPr anchor="ctr" marL="36000" marR="36000" marT="0" marB="0">
                    <a:noFill/>
                  </a:tcPr>
                </a:tc>
              </a:tr>
              <a:tr h="187200">
                <a:tc>
                  <a:txBody>
                    <a:bodyPr/>
                    <a:lstStyle/>
                    <a:p>
                      <a:pPr algn="l">
                        <a:defRPr sz="800" b="0">
                          <a:solidFill>
                            <a:srgbClr val="000000"/>
                          </a:solidFill>
                          <a:latin typeface="원신한 Light"/>
                        </a:defRPr>
                      </a:pPr>
                      <a:r>
                        <a:t>현대차</a:t>
                      </a:r>
                    </a:p>
                  </a:txBody>
                  <a:tcPr anchor="ctr" marL="36000" marR="36000" marT="0" marB="0">
                    <a:noFill/>
                  </a:tcPr>
                </a:tc>
                <a:tc>
                  <a:txBody>
                    <a:bodyPr/>
                    <a:lstStyle/>
                    <a:p>
                      <a:pPr algn="r">
                        <a:defRPr sz="800" b="0">
                          <a:solidFill>
                            <a:srgbClr val="000000"/>
                          </a:solidFill>
                          <a:latin typeface="원신한 Light"/>
                        </a:defRPr>
                      </a:pPr>
                      <a:r>
                        <a:t>2.44</a:t>
                      </a:r>
                    </a:p>
                  </a:txBody>
                  <a:tcPr anchor="ctr" marL="36000" marR="36000" marT="0" marB="0">
                    <a:noFill/>
                  </a:tcPr>
                </a:tc>
              </a:tr>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1.79</a:t>
                      </a:r>
                    </a:p>
                  </a:txBody>
                  <a:tcPr anchor="ctr" marL="36000" marR="36000" marT="0" marB="0">
                    <a:noFill/>
                  </a:tcPr>
                </a:tc>
              </a:tr>
              <a:tr h="187200">
                <a:tc>
                  <a:txBody>
                    <a:bodyPr/>
                    <a:lstStyle/>
                    <a:p>
                      <a:pPr algn="l">
                        <a:defRPr sz="800" b="0">
                          <a:solidFill>
                            <a:srgbClr val="000000"/>
                          </a:solidFill>
                          <a:latin typeface="원신한 Light"/>
                        </a:defRPr>
                      </a:pPr>
                      <a:r>
                        <a:t>기아</a:t>
                      </a:r>
                    </a:p>
                  </a:txBody>
                  <a:tcPr anchor="ctr" marL="36000" marR="36000" marT="0" marB="0">
                    <a:noFill/>
                  </a:tcPr>
                </a:tc>
                <a:tc>
                  <a:txBody>
                    <a:bodyPr/>
                    <a:lstStyle/>
                    <a:p>
                      <a:pPr algn="r">
                        <a:defRPr sz="800" b="0">
                          <a:solidFill>
                            <a:srgbClr val="000000"/>
                          </a:solidFill>
                          <a:latin typeface="원신한 Light"/>
                        </a:defRPr>
                      </a:pPr>
                      <a:r>
                        <a:t>1.75</a:t>
                      </a:r>
                    </a:p>
                  </a:txBody>
                  <a:tcPr anchor="ctr" marL="36000" marR="36000" marT="0" marB="0">
                    <a:noFill/>
                  </a:tcPr>
                </a:tc>
              </a:tr>
              <a:tr h="187200">
                <a:tc>
                  <a:txBody>
                    <a:bodyPr/>
                    <a:lstStyle/>
                    <a:p>
                      <a:pPr algn="l">
                        <a:defRPr sz="800" b="0">
                          <a:solidFill>
                            <a:srgbClr val="000000"/>
                          </a:solidFill>
                          <a:latin typeface="원신한 Light"/>
                        </a:defRPr>
                      </a:pPr>
                      <a:r>
                        <a:t>셀트리온</a:t>
                      </a:r>
                    </a:p>
                  </a:txBody>
                  <a:tcPr anchor="ctr" marL="36000" marR="36000" marT="0" marB="0">
                    <a:noFill/>
                  </a:tcPr>
                </a:tc>
                <a:tc>
                  <a:txBody>
                    <a:bodyPr/>
                    <a:lstStyle/>
                    <a:p>
                      <a:pPr algn="r">
                        <a:defRPr sz="800" b="0">
                          <a:solidFill>
                            <a:srgbClr val="000000"/>
                          </a:solidFill>
                          <a:latin typeface="원신한 Light"/>
                        </a:defRPr>
                      </a:pPr>
                      <a:r>
                        <a:t>1.74</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&gt; KOSPI TR</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A139260</a:t>
            </a:r>
          </a:p>
        </p:txBody>
      </p:sp>
      <p:sp>
        <p:nvSpPr>
          <p:cNvPr id="3" name="Text Placeholder 2"/>
          <p:cNvSpPr>
            <a:spLocks noGrp="1"/>
          </p:cNvSpPr>
          <p:nvPr>
            <p:ph type="body" idx="14" sz="quarter"/>
          </p:nvPr>
        </p:nvSpPr>
        <p:spPr/>
        <p:txBody>
          <a:bodyPr/>
          <a:lstStyle/>
          <a:p>
            <a:r>
              <a:t>TIGER 200 IT</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KOSPI200 정보기술 지수를 추종하는 ETF입니다. 국내 대기업 계열사의 비중이 대부분을 차지하는 것이 특징입니다.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37,165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42,481원/32,335원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174,412주/6,445백만원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9,336억원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0.11%</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+1.27/+14.20%/-3.42%/-5.98%</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2011-04-05/2011-04-06</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22.95</a:t>
                      </a:r>
                    </a:p>
                  </a:txBody>
                  <a:tcPr anchor="ctr" marL="36000" marR="36000" marT="0" marB="0">
                    <a:noFill/>
                  </a:tcPr>
                </a:tc>
              </a:tr>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20.35</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16.91</a:t>
                      </a:r>
                    </a:p>
                  </a:txBody>
                  <a:tcPr anchor="ctr" marL="36000" marR="36000" marT="0" marB="0">
                    <a:noFill/>
                  </a:tcPr>
                </a:tc>
              </a:tr>
              <a:tr h="187200">
                <a:tc>
                  <a:txBody>
                    <a:bodyPr/>
                    <a:lstStyle/>
                    <a:p>
                      <a:pPr algn="l">
                        <a:defRPr sz="800" b="0">
                          <a:solidFill>
                            <a:srgbClr val="000000"/>
                          </a:solidFill>
                          <a:latin typeface="원신한 Light"/>
                        </a:defRPr>
                      </a:pPr>
                      <a:r>
                        <a:t>LG전자</a:t>
                      </a:r>
                    </a:p>
                  </a:txBody>
                  <a:tcPr anchor="ctr" marL="36000" marR="36000" marT="0" marB="0">
                    <a:noFill/>
                  </a:tcPr>
                </a:tc>
                <a:tc>
                  <a:txBody>
                    <a:bodyPr/>
                    <a:lstStyle/>
                    <a:p>
                      <a:pPr algn="r">
                        <a:defRPr sz="800" b="0">
                          <a:solidFill>
                            <a:srgbClr val="000000"/>
                          </a:solidFill>
                          <a:latin typeface="원신한 Light"/>
                        </a:defRPr>
                      </a:pPr>
                      <a:r>
                        <a:t>8.76</a:t>
                      </a:r>
                    </a:p>
                  </a:txBody>
                  <a:tcPr anchor="ctr" marL="36000" marR="36000" marT="0" marB="0">
                    <a:noFill/>
                  </a:tcPr>
                </a:tc>
              </a:tr>
              <a:tr h="187200">
                <a:tc>
                  <a:txBody>
                    <a:bodyPr/>
                    <a:lstStyle/>
                    <a:p>
                      <a:pPr algn="l">
                        <a:defRPr sz="800" b="0">
                          <a:solidFill>
                            <a:srgbClr val="000000"/>
                          </a:solidFill>
                          <a:latin typeface="원신한 Light"/>
                        </a:defRPr>
                      </a:pPr>
                      <a:r>
                        <a:t>삼성전기</a:t>
                      </a:r>
                    </a:p>
                  </a:txBody>
                  <a:tcPr anchor="ctr" marL="36000" marR="36000" marT="0" marB="0">
                    <a:noFill/>
                  </a:tcPr>
                </a:tc>
                <a:tc>
                  <a:txBody>
                    <a:bodyPr/>
                    <a:lstStyle/>
                    <a:p>
                      <a:pPr algn="r">
                        <a:defRPr sz="800" b="0">
                          <a:solidFill>
                            <a:srgbClr val="000000"/>
                          </a:solidFill>
                          <a:latin typeface="원신한 Light"/>
                        </a:defRPr>
                      </a:pPr>
                      <a:r>
                        <a:t>6.05</a:t>
                      </a:r>
                    </a:p>
                  </a:txBody>
                  <a:tcPr anchor="ctr" marL="36000" marR="36000" marT="0" marB="0">
                    <a:noFill/>
                  </a:tcPr>
                </a:tc>
              </a:tr>
              <a:tr h="187200">
                <a:tc>
                  <a:txBody>
                    <a:bodyPr/>
                    <a:lstStyle/>
                    <a:p>
                      <a:pPr algn="l">
                        <a:defRPr sz="800" b="0">
                          <a:solidFill>
                            <a:srgbClr val="000000"/>
                          </a:solidFill>
                          <a:latin typeface="원신한 Light"/>
                        </a:defRPr>
                      </a:pPr>
                      <a:r>
                        <a:t>카카오페이</a:t>
                      </a:r>
                    </a:p>
                  </a:txBody>
                  <a:tcPr anchor="ctr" marL="36000" marR="36000" marT="0" marB="0">
                    <a:noFill/>
                  </a:tcPr>
                </a:tc>
                <a:tc>
                  <a:txBody>
                    <a:bodyPr/>
                    <a:lstStyle/>
                    <a:p>
                      <a:pPr algn="r">
                        <a:defRPr sz="800" b="0">
                          <a:solidFill>
                            <a:srgbClr val="000000"/>
                          </a:solidFill>
                          <a:latin typeface="원신한 Light"/>
                        </a:defRPr>
                      </a:pPr>
                      <a:r>
                        <a:t>4.34</a:t>
                      </a:r>
                    </a:p>
                  </a:txBody>
                  <a:tcPr anchor="ctr" marL="36000" marR="36000" marT="0" marB="0">
                    <a:noFill/>
                  </a:tcPr>
                </a:tc>
              </a:tr>
              <a:tr h="187200">
                <a:tc>
                  <a:txBody>
                    <a:bodyPr/>
                    <a:lstStyle/>
                    <a:p>
                      <a:pPr algn="l">
                        <a:defRPr sz="800" b="0">
                          <a:solidFill>
                            <a:srgbClr val="000000"/>
                          </a:solidFill>
                          <a:latin typeface="원신한 Light"/>
                        </a:defRPr>
                      </a:pPr>
                      <a:r>
                        <a:t>LG</a:t>
                      </a:r>
                    </a:p>
                  </a:txBody>
                  <a:tcPr anchor="ctr" marL="36000" marR="36000" marT="0" marB="0">
                    <a:noFill/>
                  </a:tcPr>
                </a:tc>
                <a:tc>
                  <a:txBody>
                    <a:bodyPr/>
                    <a:lstStyle/>
                    <a:p>
                      <a:pPr algn="r">
                        <a:defRPr sz="800" b="0">
                          <a:solidFill>
                            <a:srgbClr val="000000"/>
                          </a:solidFill>
                          <a:latin typeface="원신한 Light"/>
                        </a:defRPr>
                      </a:pPr>
                      <a:r>
                        <a:t>4</a:t>
                      </a:r>
                    </a:p>
                  </a:txBody>
                  <a:tcPr anchor="ctr" marL="36000" marR="36000" marT="0" marB="0">
                    <a:noFill/>
                  </a:tcPr>
                </a:tc>
              </a:tr>
              <a:tr h="187200">
                <a:tc>
                  <a:txBody>
                    <a:bodyPr/>
                    <a:lstStyle/>
                    <a:p>
                      <a:pPr algn="l">
                        <a:defRPr sz="800" b="0">
                          <a:solidFill>
                            <a:srgbClr val="000000"/>
                          </a:solidFill>
                          <a:latin typeface="원신한 Light"/>
                        </a:defRPr>
                      </a:pPr>
                      <a:r>
                        <a:t>SK스퀘어</a:t>
                      </a:r>
                    </a:p>
                  </a:txBody>
                  <a:tcPr anchor="ctr" marL="36000" marR="36000" marT="0" marB="0">
                    <a:noFill/>
                  </a:tcPr>
                </a:tc>
                <a:tc>
                  <a:txBody>
                    <a:bodyPr/>
                    <a:lstStyle/>
                    <a:p>
                      <a:pPr algn="r">
                        <a:defRPr sz="800" b="0">
                          <a:solidFill>
                            <a:srgbClr val="000000"/>
                          </a:solidFill>
                          <a:latin typeface="원신한 Light"/>
                        </a:defRPr>
                      </a:pPr>
                      <a:r>
                        <a:t>3.43</a:t>
                      </a:r>
                    </a:p>
                  </a:txBody>
                  <a:tcPr anchor="ctr" marL="36000" marR="36000" marT="0" marB="0">
                    <a:noFill/>
                  </a:tcPr>
                </a:tc>
              </a:tr>
              <a:tr h="187200">
                <a:tc>
                  <a:txBody>
                    <a:bodyPr/>
                    <a:lstStyle/>
                    <a:p>
                      <a:pPr algn="l">
                        <a:defRPr sz="800" b="0">
                          <a:solidFill>
                            <a:srgbClr val="000000"/>
                          </a:solidFill>
                          <a:latin typeface="원신한 Light"/>
                        </a:defRPr>
                      </a:pPr>
                      <a:r>
                        <a:t>LG디스플레이</a:t>
                      </a:r>
                    </a:p>
                  </a:txBody>
                  <a:tcPr anchor="ctr" marL="36000" marR="36000" marT="0" marB="0">
                    <a:noFill/>
                  </a:tcPr>
                </a:tc>
                <a:tc>
                  <a:txBody>
                    <a:bodyPr/>
                    <a:lstStyle/>
                    <a:p>
                      <a:pPr algn="r">
                        <a:defRPr sz="800" b="0">
                          <a:solidFill>
                            <a:srgbClr val="000000"/>
                          </a:solidFill>
                          <a:latin typeface="원신한 Light"/>
                        </a:defRPr>
                      </a:pPr>
                      <a:r>
                        <a:t>3.25</a:t>
                      </a:r>
                    </a:p>
                  </a:txBody>
                  <a:tcPr anchor="ctr" marL="36000" marR="36000" marT="0" marB="0">
                    <a:noFill/>
                  </a:tcPr>
                </a:tc>
              </a:tr>
              <a:tr h="187200">
                <a:tc>
                  <a:txBody>
                    <a:bodyPr/>
                    <a:lstStyle/>
                    <a:p>
                      <a:pPr algn="l">
                        <a:defRPr sz="800" b="0">
                          <a:solidFill>
                            <a:srgbClr val="000000"/>
                          </a:solidFill>
                          <a:latin typeface="원신한 Light"/>
                        </a:defRPr>
                      </a:pPr>
                      <a:r>
                        <a:t>삼성에스디에스</a:t>
                      </a:r>
                    </a:p>
                  </a:txBody>
                  <a:tcPr anchor="ctr" marL="36000" marR="36000" marT="0" marB="0">
                    <a:noFill/>
                  </a:tcPr>
                </a:tc>
                <a:tc>
                  <a:txBody>
                    <a:bodyPr/>
                    <a:lstStyle/>
                    <a:p>
                      <a:pPr algn="r">
                        <a:defRPr sz="800" b="0">
                          <a:solidFill>
                            <a:srgbClr val="000000"/>
                          </a:solidFill>
                          <a:latin typeface="원신한 Light"/>
                        </a:defRPr>
                      </a:pPr>
                      <a:r>
                        <a:t>3.04</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KOSPI200 정보통신</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A326240</a:t>
            </a:r>
          </a:p>
        </p:txBody>
      </p:sp>
      <p:sp>
        <p:nvSpPr>
          <p:cNvPr id="3" name="Text Placeholder 2"/>
          <p:cNvSpPr>
            <a:spLocks noGrp="1"/>
          </p:cNvSpPr>
          <p:nvPr>
            <p:ph type="body" idx="14" sz="quarter"/>
          </p:nvPr>
        </p:nvSpPr>
        <p:spPr/>
        <p:txBody>
          <a:bodyPr/>
          <a:lstStyle/>
          <a:p>
            <a:r>
              <a:t>KBSTAR IT플러스</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유가증권시장 및 코스닥시장에 상장된 국내 소프트웨어, 하드웨어, 반도체, 디스플레이 산업에 속하는 종목들에 투자하는 ETF입니다. IT 섹터에 대한 경기사이클 또는 전망에 따른 선별 투자를 통해 시장대비 초과수익을 추구합니다.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21,530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23,365원/19,740원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30,809주/682백만원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1,938억원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0.06%</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-4.37%/+8.90%/-5.20%/+1.00%</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2019-06-19/2019-06-20</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케이비자산운용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26.56</a:t>
                      </a:r>
                    </a:p>
                  </a:txBody>
                  <a:tcPr anchor="ctr" marL="36000" marR="36000" marT="0" marB="0">
                    <a:noFill/>
                  </a:tcPr>
                </a:tc>
              </a:tr>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10.95</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9.14</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8.57</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8.19</a:t>
                      </a:r>
                    </a:p>
                  </a:txBody>
                  <a:tcPr anchor="ctr" marL="36000" marR="36000" marT="0" marB="0">
                    <a:noFill/>
                  </a:tcPr>
                </a:tc>
              </a:tr>
              <a:tr h="187200">
                <a:tc>
                  <a:txBody>
                    <a:bodyPr/>
                    <a:lstStyle/>
                    <a:p>
                      <a:pPr algn="l">
                        <a:defRPr sz="800" b="0">
                          <a:solidFill>
                            <a:srgbClr val="000000"/>
                          </a:solidFill>
                          <a:latin typeface="원신한 Light"/>
                        </a:defRPr>
                      </a:pPr>
                      <a:r>
                        <a:t>엔씨소프트</a:t>
                      </a:r>
                    </a:p>
                  </a:txBody>
                  <a:tcPr anchor="ctr" marL="36000" marR="36000" marT="0" marB="0">
                    <a:noFill/>
                  </a:tcPr>
                </a:tc>
                <a:tc>
                  <a:txBody>
                    <a:bodyPr/>
                    <a:lstStyle/>
                    <a:p>
                      <a:pPr algn="r">
                        <a:defRPr sz="800" b="0">
                          <a:solidFill>
                            <a:srgbClr val="000000"/>
                          </a:solidFill>
                          <a:latin typeface="원신한 Light"/>
                        </a:defRPr>
                      </a:pPr>
                      <a:r>
                        <a:t>2.86</a:t>
                      </a:r>
                    </a:p>
                  </a:txBody>
                  <a:tcPr anchor="ctr" marL="36000" marR="36000" marT="0" marB="0">
                    <a:noFill/>
                  </a:tcPr>
                </a:tc>
              </a:tr>
              <a:tr h="187200">
                <a:tc>
                  <a:txBody>
                    <a:bodyPr/>
                    <a:lstStyle/>
                    <a:p>
                      <a:pPr algn="l">
                        <a:defRPr sz="800" b="0">
                          <a:solidFill>
                            <a:srgbClr val="000000"/>
                          </a:solidFill>
                          <a:latin typeface="원신한 Light"/>
                        </a:defRPr>
                      </a:pPr>
                      <a:r>
                        <a:t>삼성전기</a:t>
                      </a:r>
                    </a:p>
                  </a:txBody>
                  <a:tcPr anchor="ctr" marL="36000" marR="36000" marT="0" marB="0">
                    <a:noFill/>
                  </a:tcPr>
                </a:tc>
                <a:tc>
                  <a:txBody>
                    <a:bodyPr/>
                    <a:lstStyle/>
                    <a:p>
                      <a:pPr algn="r">
                        <a:defRPr sz="800" b="0">
                          <a:solidFill>
                            <a:srgbClr val="000000"/>
                          </a:solidFill>
                          <a:latin typeface="원신한 Light"/>
                        </a:defRPr>
                      </a:pPr>
                      <a:r>
                        <a:t>2.61</a:t>
                      </a:r>
                    </a:p>
                  </a:txBody>
                  <a:tcPr anchor="ctr" marL="36000" marR="36000" marT="0" marB="0">
                    <a:noFill/>
                  </a:tcPr>
                </a:tc>
              </a:tr>
              <a:tr h="187200">
                <a:tc>
                  <a:txBody>
                    <a:bodyPr/>
                    <a:lstStyle/>
                    <a:p>
                      <a:pPr algn="l">
                        <a:defRPr sz="800" b="0">
                          <a:solidFill>
                            <a:srgbClr val="000000"/>
                          </a:solidFill>
                          <a:latin typeface="원신한 Light"/>
                        </a:defRPr>
                      </a:pPr>
                      <a:r>
                        <a:t>크래프톤</a:t>
                      </a:r>
                    </a:p>
                  </a:txBody>
                  <a:tcPr anchor="ctr" marL="36000" marR="36000" marT="0" marB="0">
                    <a:noFill/>
                  </a:tcPr>
                </a:tc>
                <a:tc>
                  <a:txBody>
                    <a:bodyPr/>
                    <a:lstStyle/>
                    <a:p>
                      <a:pPr algn="r">
                        <a:defRPr sz="800" b="0">
                          <a:solidFill>
                            <a:srgbClr val="000000"/>
                          </a:solidFill>
                          <a:latin typeface="원신한 Light"/>
                        </a:defRPr>
                      </a:pPr>
                      <a:r>
                        <a:t>2.39</a:t>
                      </a:r>
                    </a:p>
                  </a:txBody>
                  <a:tcPr anchor="ctr" marL="36000" marR="36000" marT="0" marB="0">
                    <a:noFill/>
                  </a:tcPr>
                </a:tc>
              </a:tr>
              <a:tr h="187200">
                <a:tc>
                  <a:txBody>
                    <a:bodyPr/>
                    <a:lstStyle/>
                    <a:p>
                      <a:pPr algn="l">
                        <a:defRPr sz="800" b="0">
                          <a:solidFill>
                            <a:srgbClr val="000000"/>
                          </a:solidFill>
                          <a:latin typeface="원신한 Light"/>
                        </a:defRPr>
                      </a:pPr>
                      <a:r>
                        <a:t>SK스퀘어</a:t>
                      </a:r>
                    </a:p>
                  </a:txBody>
                  <a:tcPr anchor="ctr" marL="36000" marR="36000" marT="0" marB="0">
                    <a:noFill/>
                  </a:tcPr>
                </a:tc>
                <a:tc>
                  <a:txBody>
                    <a:bodyPr/>
                    <a:lstStyle/>
                    <a:p>
                      <a:pPr algn="r">
                        <a:defRPr sz="800" b="0">
                          <a:solidFill>
                            <a:srgbClr val="000000"/>
                          </a:solidFill>
                          <a:latin typeface="원신한 Light"/>
                        </a:defRPr>
                      </a:pPr>
                      <a:r>
                        <a:t>1.50</a:t>
                      </a:r>
                    </a:p>
                  </a:txBody>
                  <a:tcPr anchor="ctr" marL="36000" marR="36000" marT="0" marB="0">
                    <a:noFill/>
                  </a:tcPr>
                </a:tc>
              </a:tr>
              <a:tr h="187200">
                <a:tc>
                  <a:txBody>
                    <a:bodyPr/>
                    <a:lstStyle/>
                    <a:p>
                      <a:pPr algn="l">
                        <a:defRPr sz="800" b="0">
                          <a:solidFill>
                            <a:srgbClr val="000000"/>
                          </a:solidFill>
                          <a:latin typeface="원신한 Light"/>
                        </a:defRPr>
                      </a:pPr>
                      <a:r>
                        <a:t>LG디스플레이</a:t>
                      </a:r>
                    </a:p>
                  </a:txBody>
                  <a:tcPr anchor="ctr" marL="36000" marR="36000" marT="0" marB="0">
                    <a:noFill/>
                  </a:tcPr>
                </a:tc>
                <a:tc>
                  <a:txBody>
                    <a:bodyPr/>
                    <a:lstStyle/>
                    <a:p>
                      <a:pPr algn="r">
                        <a:defRPr sz="800" b="0">
                          <a:solidFill>
                            <a:srgbClr val="000000"/>
                          </a:solidFill>
                          <a:latin typeface="원신한 Light"/>
                        </a:defRPr>
                      </a:pPr>
                      <a:r>
                        <a:t>1.35</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641" b="2641"/>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image.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FnGuide IT플러스 지수</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A117700</a:t>
            </a:r>
          </a:p>
        </p:txBody>
      </p:sp>
      <p:sp>
        <p:nvSpPr>
          <p:cNvPr id="3" name="Text Placeholder 2"/>
          <p:cNvSpPr>
            <a:spLocks noGrp="1"/>
          </p:cNvSpPr>
          <p:nvPr>
            <p:ph type="body" idx="14" sz="quarter"/>
          </p:nvPr>
        </p:nvSpPr>
        <p:spPr/>
        <p:txBody>
          <a:bodyPr/>
          <a:lstStyle/>
          <a:p>
            <a:r>
              <a:t>KODEX 건설</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국내 종합건설업, 건축기술 및 엔지니어링 서비스업종을 대표하는 KRX 건설 지수를 추종하는 ETF입니다. 국내 대형 건설주에 대한 좋은 투자 수단이 될 수 있습니다.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3,500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4,010원/2,901원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498,090주/1,712백만원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833억원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2.81%</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+0.86/-1.69%/-11.17%/+11.46%</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2009-10-29/2009-10-30</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포스코케미칼</a:t>
                      </a:r>
                    </a:p>
                  </a:txBody>
                  <a:tcPr anchor="ctr" marL="36000" marR="36000" marT="0" marB="0">
                    <a:noFill/>
                  </a:tcPr>
                </a:tc>
                <a:tc>
                  <a:txBody>
                    <a:bodyPr/>
                    <a:lstStyle/>
                    <a:p>
                      <a:pPr algn="r">
                        <a:defRPr sz="800" b="0">
                          <a:solidFill>
                            <a:srgbClr val="000000"/>
                          </a:solidFill>
                          <a:latin typeface="원신한 Light"/>
                        </a:defRPr>
                      </a:pPr>
                      <a:r>
                        <a:t>13.90</a:t>
                      </a:r>
                    </a:p>
                  </a:txBody>
                  <a:tcPr anchor="ctr" marL="36000" marR="36000" marT="0" marB="0">
                    <a:noFill/>
                  </a:tcPr>
                </a:tc>
              </a:tr>
              <a:tr h="187200">
                <a:tc>
                  <a:txBody>
                    <a:bodyPr/>
                    <a:lstStyle/>
                    <a:p>
                      <a:pPr algn="l">
                        <a:defRPr sz="800" b="0">
                          <a:solidFill>
                            <a:srgbClr val="000000"/>
                          </a:solidFill>
                          <a:latin typeface="원신한 Light"/>
                        </a:defRPr>
                      </a:pPr>
                      <a:r>
                        <a:t>삼성엔지니어링</a:t>
                      </a:r>
                    </a:p>
                  </a:txBody>
                  <a:tcPr anchor="ctr" marL="36000" marR="36000" marT="0" marB="0">
                    <a:noFill/>
                  </a:tcPr>
                </a:tc>
                <a:tc>
                  <a:txBody>
                    <a:bodyPr/>
                    <a:lstStyle/>
                    <a:p>
                      <a:pPr algn="r">
                        <a:defRPr sz="800" b="0">
                          <a:solidFill>
                            <a:srgbClr val="000000"/>
                          </a:solidFill>
                          <a:latin typeface="원신한 Light"/>
                        </a:defRPr>
                      </a:pPr>
                      <a:r>
                        <a:t>13.85</a:t>
                      </a:r>
                    </a:p>
                  </a:txBody>
                  <a:tcPr anchor="ctr" marL="36000" marR="36000" marT="0" marB="0">
                    <a:noFill/>
                  </a:tcPr>
                </a:tc>
              </a:tr>
              <a:tr h="187200">
                <a:tc>
                  <a:txBody>
                    <a:bodyPr/>
                    <a:lstStyle/>
                    <a:p>
                      <a:pPr algn="l">
                        <a:defRPr sz="800" b="0">
                          <a:solidFill>
                            <a:srgbClr val="000000"/>
                          </a:solidFill>
                          <a:latin typeface="원신한 Light"/>
                        </a:defRPr>
                      </a:pPr>
                      <a:r>
                        <a:t>현대건설</a:t>
                      </a:r>
                    </a:p>
                  </a:txBody>
                  <a:tcPr anchor="ctr" marL="36000" marR="36000" marT="0" marB="0">
                    <a:noFill/>
                  </a:tcPr>
                </a:tc>
                <a:tc>
                  <a:txBody>
                    <a:bodyPr/>
                    <a:lstStyle/>
                    <a:p>
                      <a:pPr algn="r">
                        <a:defRPr sz="800" b="0">
                          <a:solidFill>
                            <a:srgbClr val="000000"/>
                          </a:solidFill>
                          <a:latin typeface="원신한 Light"/>
                        </a:defRPr>
                      </a:pPr>
                      <a:r>
                        <a:t>12.89</a:t>
                      </a:r>
                    </a:p>
                  </a:txBody>
                  <a:tcPr anchor="ctr" marL="36000" marR="36000" marT="0" marB="0">
                    <a:noFill/>
                  </a:tcPr>
                </a:tc>
              </a:tr>
              <a:tr h="187200">
                <a:tc>
                  <a:txBody>
                    <a:bodyPr/>
                    <a:lstStyle/>
                    <a:p>
                      <a:pPr algn="l">
                        <a:defRPr sz="800" b="0">
                          <a:solidFill>
                            <a:srgbClr val="000000"/>
                          </a:solidFill>
                          <a:latin typeface="원신한 Light"/>
                        </a:defRPr>
                      </a:pPr>
                      <a:r>
                        <a:t>GS건설</a:t>
                      </a:r>
                    </a:p>
                  </a:txBody>
                  <a:tcPr anchor="ctr" marL="36000" marR="36000" marT="0" marB="0">
                    <a:noFill/>
                  </a:tcPr>
                </a:tc>
                <a:tc>
                  <a:txBody>
                    <a:bodyPr/>
                    <a:lstStyle/>
                    <a:p>
                      <a:pPr algn="r">
                        <a:defRPr sz="800" b="0">
                          <a:solidFill>
                            <a:srgbClr val="000000"/>
                          </a:solidFill>
                          <a:latin typeface="원신한 Light"/>
                        </a:defRPr>
                      </a:pPr>
                      <a:r>
                        <a:t>10.89</a:t>
                      </a:r>
                    </a:p>
                  </a:txBody>
                  <a:tcPr anchor="ctr" marL="36000" marR="36000" marT="0" marB="0">
                    <a:noFill/>
                  </a:tcPr>
                </a:tc>
              </a:tr>
              <a:tr h="187200">
                <a:tc>
                  <a:txBody>
                    <a:bodyPr/>
                    <a:lstStyle/>
                    <a:p>
                      <a:pPr algn="l">
                        <a:defRPr sz="800" b="0">
                          <a:solidFill>
                            <a:srgbClr val="000000"/>
                          </a:solidFill>
                          <a:latin typeface="원신한 Light"/>
                        </a:defRPr>
                      </a:pPr>
                      <a:r>
                        <a:t>DL이앤씨</a:t>
                      </a:r>
                    </a:p>
                  </a:txBody>
                  <a:tcPr anchor="ctr" marL="36000" marR="36000" marT="0" marB="0">
                    <a:noFill/>
                  </a:tcPr>
                </a:tc>
                <a:tc>
                  <a:txBody>
                    <a:bodyPr/>
                    <a:lstStyle/>
                    <a:p>
                      <a:pPr algn="r">
                        <a:defRPr sz="800" b="0">
                          <a:solidFill>
                            <a:srgbClr val="000000"/>
                          </a:solidFill>
                          <a:latin typeface="원신한 Light"/>
                        </a:defRPr>
                      </a:pPr>
                      <a:r>
                        <a:t>7.50</a:t>
                      </a:r>
                    </a:p>
                  </a:txBody>
                  <a:tcPr anchor="ctr" marL="36000" marR="36000" marT="0" marB="0">
                    <a:noFill/>
                  </a:tcPr>
                </a:tc>
              </a:tr>
              <a:tr h="187200">
                <a:tc>
                  <a:txBody>
                    <a:bodyPr/>
                    <a:lstStyle/>
                    <a:p>
                      <a:pPr algn="l">
                        <a:defRPr sz="800" b="0">
                          <a:solidFill>
                            <a:srgbClr val="000000"/>
                          </a:solidFill>
                          <a:latin typeface="원신한 Light"/>
                        </a:defRPr>
                      </a:pPr>
                      <a:r>
                        <a:t>대우건설</a:t>
                      </a:r>
                    </a:p>
                  </a:txBody>
                  <a:tcPr anchor="ctr" marL="36000" marR="36000" marT="0" marB="0">
                    <a:noFill/>
                  </a:tcPr>
                </a:tc>
                <a:tc>
                  <a:txBody>
                    <a:bodyPr/>
                    <a:lstStyle/>
                    <a:p>
                      <a:pPr algn="r">
                        <a:defRPr sz="800" b="0">
                          <a:solidFill>
                            <a:srgbClr val="000000"/>
                          </a:solidFill>
                          <a:latin typeface="원신한 Light"/>
                        </a:defRPr>
                      </a:pPr>
                      <a:r>
                        <a:t>4.71</a:t>
                      </a:r>
                    </a:p>
                  </a:txBody>
                  <a:tcPr anchor="ctr" marL="36000" marR="36000" marT="0" marB="0">
                    <a:noFill/>
                  </a:tcPr>
                </a:tc>
              </a:tr>
              <a:tr h="187200">
                <a:tc>
                  <a:txBody>
                    <a:bodyPr/>
                    <a:lstStyle/>
                    <a:p>
                      <a:pPr algn="l">
                        <a:defRPr sz="800" b="0">
                          <a:solidFill>
                            <a:srgbClr val="000000"/>
                          </a:solidFill>
                          <a:latin typeface="원신한 Light"/>
                        </a:defRPr>
                      </a:pPr>
                      <a:r>
                        <a:t>한전기술</a:t>
                      </a:r>
                    </a:p>
                  </a:txBody>
                  <a:tcPr anchor="ctr" marL="36000" marR="36000" marT="0" marB="0">
                    <a:noFill/>
                  </a:tcPr>
                </a:tc>
                <a:tc>
                  <a:txBody>
                    <a:bodyPr/>
                    <a:lstStyle/>
                    <a:p>
                      <a:pPr algn="r">
                        <a:defRPr sz="800" b="0">
                          <a:solidFill>
                            <a:srgbClr val="000000"/>
                          </a:solidFill>
                          <a:latin typeface="원신한 Light"/>
                        </a:defRPr>
                      </a:pPr>
                      <a:r>
                        <a:t>4.01</a:t>
                      </a:r>
                    </a:p>
                  </a:txBody>
                  <a:tcPr anchor="ctr" marL="36000" marR="36000" marT="0" marB="0">
                    <a:noFill/>
                  </a:tcPr>
                </a:tc>
              </a:tr>
              <a:tr h="187200">
                <a:tc>
                  <a:txBody>
                    <a:bodyPr/>
                    <a:lstStyle/>
                    <a:p>
                      <a:pPr algn="l">
                        <a:defRPr sz="800" b="0">
                          <a:solidFill>
                            <a:srgbClr val="000000"/>
                          </a:solidFill>
                          <a:latin typeface="원신한 Light"/>
                        </a:defRPr>
                      </a:pPr>
                      <a:r>
                        <a:t>넥스트사이언스</a:t>
                      </a:r>
                    </a:p>
                  </a:txBody>
                  <a:tcPr anchor="ctr" marL="36000" marR="36000" marT="0" marB="0">
                    <a:noFill/>
                  </a:tcPr>
                </a:tc>
                <a:tc>
                  <a:txBody>
                    <a:bodyPr/>
                    <a:lstStyle/>
                    <a:p>
                      <a:pPr algn="r">
                        <a:defRPr sz="800" b="0">
                          <a:solidFill>
                            <a:srgbClr val="000000"/>
                          </a:solidFill>
                          <a:latin typeface="원신한 Light"/>
                        </a:defRPr>
                      </a:pPr>
                      <a:r>
                        <a:t>3.52</a:t>
                      </a:r>
                    </a:p>
                  </a:txBody>
                  <a:tcPr anchor="ctr" marL="36000" marR="36000" marT="0" marB="0">
                    <a:noFill/>
                  </a:tcPr>
                </a:tc>
              </a:tr>
              <a:tr h="187200">
                <a:tc>
                  <a:txBody>
                    <a:bodyPr/>
                    <a:lstStyle/>
                    <a:p>
                      <a:pPr algn="l">
                        <a:defRPr sz="800" b="0">
                          <a:solidFill>
                            <a:srgbClr val="000000"/>
                          </a:solidFill>
                          <a:latin typeface="원신한 Light"/>
                        </a:defRPr>
                      </a:pPr>
                      <a:r>
                        <a:t>HDC현대산업개발</a:t>
                      </a:r>
                    </a:p>
                  </a:txBody>
                  <a:tcPr anchor="ctr" marL="36000" marR="36000" marT="0" marB="0">
                    <a:noFill/>
                  </a:tcPr>
                </a:tc>
                <a:tc>
                  <a:txBody>
                    <a:bodyPr/>
                    <a:lstStyle/>
                    <a:p>
                      <a:pPr algn="r">
                        <a:defRPr sz="800" b="0">
                          <a:solidFill>
                            <a:srgbClr val="000000"/>
                          </a:solidFill>
                          <a:latin typeface="원신한 Light"/>
                        </a:defRPr>
                      </a:pPr>
                      <a:r>
                        <a:t>3.30</a:t>
                      </a:r>
                    </a:p>
                  </a:txBody>
                  <a:tcPr anchor="ctr" marL="36000" marR="36000" marT="0" marB="0">
                    <a:noFill/>
                  </a:tcPr>
                </a:tc>
              </a:tr>
              <a:tr h="187200">
                <a:tc>
                  <a:txBody>
                    <a:bodyPr/>
                    <a:lstStyle/>
                    <a:p>
                      <a:pPr algn="l">
                        <a:defRPr sz="800" b="0">
                          <a:solidFill>
                            <a:srgbClr val="000000"/>
                          </a:solidFill>
                          <a:latin typeface="원신한 Light"/>
                        </a:defRPr>
                      </a:pPr>
                      <a:r>
                        <a:t>쌍용C&amp;E</a:t>
                      </a:r>
                    </a:p>
                  </a:txBody>
                  <a:tcPr anchor="ctr" marL="36000" marR="36000" marT="0" marB="0">
                    <a:noFill/>
                  </a:tcPr>
                </a:tc>
                <a:tc>
                  <a:txBody>
                    <a:bodyPr/>
                    <a:lstStyle/>
                    <a:p>
                      <a:pPr algn="r">
                        <a:defRPr sz="800" b="0">
                          <a:solidFill>
                            <a:srgbClr val="000000"/>
                          </a:solidFill>
                          <a:latin typeface="원신한 Light"/>
                        </a:defRPr>
                      </a:pPr>
                      <a:r>
                        <a:t>3.27</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299" b="229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KRX 건설</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A266390</a:t>
            </a:r>
          </a:p>
        </p:txBody>
      </p:sp>
      <p:sp>
        <p:nvSpPr>
          <p:cNvPr id="3" name="Text Placeholder 2"/>
          <p:cNvSpPr>
            <a:spLocks noGrp="1"/>
          </p:cNvSpPr>
          <p:nvPr>
            <p:ph type="body" idx="14" sz="quarter"/>
          </p:nvPr>
        </p:nvSpPr>
        <p:spPr/>
        <p:txBody>
          <a:bodyPr/>
          <a:lstStyle/>
          <a:p>
            <a:r>
              <a:t>KODEX 경기소비재</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KRX 경기소비재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11,550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14,015원/10,505원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2,402주/28백만원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81억원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+0.26/-6.02%/-13.93%/-0.30%</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2017-03-27/2017-03-28</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LG전자</a:t>
                      </a:r>
                    </a:p>
                  </a:txBody>
                  <a:tcPr anchor="ctr" marL="36000" marR="36000" marT="0" marB="0">
                    <a:noFill/>
                  </a:tcPr>
                </a:tc>
                <a:tc>
                  <a:txBody>
                    <a:bodyPr/>
                    <a:lstStyle/>
                    <a:p>
                      <a:pPr algn="r">
                        <a:defRPr sz="800" b="0">
                          <a:solidFill>
                            <a:srgbClr val="000000"/>
                          </a:solidFill>
                          <a:latin typeface="원신한 Light"/>
                        </a:defRPr>
                      </a:pPr>
                      <a:r>
                        <a:t>19.44</a:t>
                      </a:r>
                    </a:p>
                  </a:txBody>
                  <a:tcPr anchor="ctr" marL="36000" marR="36000" marT="0" marB="0">
                    <a:noFill/>
                  </a:tcPr>
                </a:tc>
              </a:tr>
              <a:tr h="187200">
                <a:tc>
                  <a:txBody>
                    <a:bodyPr/>
                    <a:lstStyle/>
                    <a:p>
                      <a:pPr algn="l">
                        <a:defRPr sz="800" b="0">
                          <a:solidFill>
                            <a:srgbClr val="000000"/>
                          </a:solidFill>
                          <a:latin typeface="원신한 Light"/>
                        </a:defRPr>
                      </a:pPr>
                      <a:r>
                        <a:t>코웨이</a:t>
                      </a:r>
                    </a:p>
                  </a:txBody>
                  <a:tcPr anchor="ctr" marL="36000" marR="36000" marT="0" marB="0">
                    <a:noFill/>
                  </a:tcPr>
                </a:tc>
                <a:tc>
                  <a:txBody>
                    <a:bodyPr/>
                    <a:lstStyle/>
                    <a:p>
                      <a:pPr algn="r">
                        <a:defRPr sz="800" b="0">
                          <a:solidFill>
                            <a:srgbClr val="000000"/>
                          </a:solidFill>
                          <a:latin typeface="원신한 Light"/>
                        </a:defRPr>
                      </a:pPr>
                      <a:r>
                        <a:t>9.48</a:t>
                      </a:r>
                    </a:p>
                  </a:txBody>
                  <a:tcPr anchor="ctr" marL="36000" marR="36000" marT="0" marB="0">
                    <a:noFill/>
                  </a:tcPr>
                </a:tc>
              </a:tr>
              <a:tr h="187200">
                <a:tc>
                  <a:txBody>
                    <a:bodyPr/>
                    <a:lstStyle/>
                    <a:p>
                      <a:pPr algn="l">
                        <a:defRPr sz="800" b="0">
                          <a:solidFill>
                            <a:srgbClr val="000000"/>
                          </a:solidFill>
                          <a:latin typeface="원신한 Light"/>
                        </a:defRPr>
                      </a:pPr>
                      <a:r>
                        <a:t>에이치엘비</a:t>
                      </a:r>
                    </a:p>
                  </a:txBody>
                  <a:tcPr anchor="ctr" marL="36000" marR="36000" marT="0" marB="0">
                    <a:noFill/>
                  </a:tcPr>
                </a:tc>
                <a:tc>
                  <a:txBody>
                    <a:bodyPr/>
                    <a:lstStyle/>
                    <a:p>
                      <a:pPr algn="r">
                        <a:defRPr sz="800" b="0">
                          <a:solidFill>
                            <a:srgbClr val="000000"/>
                          </a:solidFill>
                          <a:latin typeface="원신한 Light"/>
                        </a:defRPr>
                      </a:pPr>
                      <a:r>
                        <a:t>7.51</a:t>
                      </a:r>
                    </a:p>
                  </a:txBody>
                  <a:tcPr anchor="ctr" marL="36000" marR="36000" marT="0" marB="0">
                    <a:noFill/>
                  </a:tcPr>
                </a:tc>
              </a:tr>
              <a:tr h="187200">
                <a:tc>
                  <a:txBody>
                    <a:bodyPr/>
                    <a:lstStyle/>
                    <a:p>
                      <a:pPr algn="l">
                        <a:defRPr sz="800" b="0">
                          <a:solidFill>
                            <a:srgbClr val="000000"/>
                          </a:solidFill>
                          <a:latin typeface="원신한 Light"/>
                        </a:defRPr>
                      </a:pPr>
                      <a:r>
                        <a:t>강원랜드</a:t>
                      </a:r>
                    </a:p>
                  </a:txBody>
                  <a:tcPr anchor="ctr" marL="36000" marR="36000" marT="0" marB="0">
                    <a:noFill/>
                  </a:tcPr>
                </a:tc>
                <a:tc>
                  <a:txBody>
                    <a:bodyPr/>
                    <a:lstStyle/>
                    <a:p>
                      <a:pPr algn="r">
                        <a:defRPr sz="800" b="0">
                          <a:solidFill>
                            <a:srgbClr val="000000"/>
                          </a:solidFill>
                          <a:latin typeface="원신한 Light"/>
                        </a:defRPr>
                      </a:pPr>
                      <a:r>
                        <a:t>6.90</a:t>
                      </a:r>
                    </a:p>
                  </a:txBody>
                  <a:tcPr anchor="ctr" marL="36000" marR="36000" marT="0" marB="0">
                    <a:noFill/>
                  </a:tcPr>
                </a:tc>
              </a:tr>
              <a:tr h="187200">
                <a:tc>
                  <a:txBody>
                    <a:bodyPr/>
                    <a:lstStyle/>
                    <a:p>
                      <a:pPr algn="l">
                        <a:defRPr sz="800" b="0">
                          <a:solidFill>
                            <a:srgbClr val="000000"/>
                          </a:solidFill>
                          <a:latin typeface="원신한 Light"/>
                        </a:defRPr>
                      </a:pPr>
                      <a:r>
                        <a:t>F&amp;F</a:t>
                      </a:r>
                    </a:p>
                  </a:txBody>
                  <a:tcPr anchor="ctr" marL="36000" marR="36000" marT="0" marB="0">
                    <a:noFill/>
                  </a:tcPr>
                </a:tc>
                <a:tc>
                  <a:txBody>
                    <a:bodyPr/>
                    <a:lstStyle/>
                    <a:p>
                      <a:pPr algn="r">
                        <a:defRPr sz="800" b="0">
                          <a:solidFill>
                            <a:srgbClr val="000000"/>
                          </a:solidFill>
                          <a:latin typeface="원신한 Light"/>
                        </a:defRPr>
                      </a:pPr>
                      <a:r>
                        <a:t>6.20</a:t>
                      </a:r>
                    </a:p>
                  </a:txBody>
                  <a:tcPr anchor="ctr" marL="36000" marR="36000" marT="0" marB="0">
                    <a:noFill/>
                  </a:tcPr>
                </a:tc>
              </a:tr>
              <a:tr h="187200">
                <a:tc>
                  <a:txBody>
                    <a:bodyPr/>
                    <a:lstStyle/>
                    <a:p>
                      <a:pPr algn="l">
                        <a:defRPr sz="800" b="0">
                          <a:solidFill>
                            <a:srgbClr val="000000"/>
                          </a:solidFill>
                          <a:latin typeface="원신한 Light"/>
                        </a:defRPr>
                      </a:pPr>
                      <a:r>
                        <a:t>호텔신라</a:t>
                      </a:r>
                    </a:p>
                  </a:txBody>
                  <a:tcPr anchor="ctr" marL="36000" marR="36000" marT="0" marB="0">
                    <a:noFill/>
                  </a:tcPr>
                </a:tc>
                <a:tc>
                  <a:txBody>
                    <a:bodyPr/>
                    <a:lstStyle/>
                    <a:p>
                      <a:pPr algn="r">
                        <a:defRPr sz="800" b="0">
                          <a:solidFill>
                            <a:srgbClr val="000000"/>
                          </a:solidFill>
                          <a:latin typeface="원신한 Light"/>
                        </a:defRPr>
                      </a:pPr>
                      <a:r>
                        <a:t>5.16</a:t>
                      </a:r>
                    </a:p>
                  </a:txBody>
                  <a:tcPr anchor="ctr" marL="36000" marR="36000" marT="0" marB="0">
                    <a:noFill/>
                  </a:tcPr>
                </a:tc>
              </a:tr>
              <a:tr h="187200">
                <a:tc>
                  <a:txBody>
                    <a:bodyPr/>
                    <a:lstStyle/>
                    <a:p>
                      <a:pPr algn="l">
                        <a:defRPr sz="800" b="0">
                          <a:solidFill>
                            <a:srgbClr val="000000"/>
                          </a:solidFill>
                          <a:latin typeface="원신한 Light"/>
                        </a:defRPr>
                      </a:pPr>
                      <a:r>
                        <a:t>신세계</a:t>
                      </a:r>
                    </a:p>
                  </a:txBody>
                  <a:tcPr anchor="ctr" marL="36000" marR="36000" marT="0" marB="0">
                    <a:noFill/>
                  </a:tcPr>
                </a:tc>
                <a:tc>
                  <a:txBody>
                    <a:bodyPr/>
                    <a:lstStyle/>
                    <a:p>
                      <a:pPr algn="r">
                        <a:defRPr sz="800" b="0">
                          <a:solidFill>
                            <a:srgbClr val="000000"/>
                          </a:solidFill>
                          <a:latin typeface="원신한 Light"/>
                        </a:defRPr>
                      </a:pPr>
                      <a:r>
                        <a:t>3.87</a:t>
                      </a:r>
                    </a:p>
                  </a:txBody>
                  <a:tcPr anchor="ctr" marL="36000" marR="36000" marT="0" marB="0">
                    <a:noFill/>
                  </a:tcPr>
                </a:tc>
              </a:tr>
              <a:tr h="187200">
                <a:tc>
                  <a:txBody>
                    <a:bodyPr/>
                    <a:lstStyle/>
                    <a:p>
                      <a:pPr algn="l">
                        <a:defRPr sz="800" b="0">
                          <a:solidFill>
                            <a:srgbClr val="000000"/>
                          </a:solidFill>
                          <a:latin typeface="원신한 Light"/>
                        </a:defRPr>
                      </a:pPr>
                      <a:r>
                        <a:t>휠라홀딩스</a:t>
                      </a:r>
                    </a:p>
                  </a:txBody>
                  <a:tcPr anchor="ctr" marL="36000" marR="36000" marT="0" marB="0">
                    <a:noFill/>
                  </a:tcPr>
                </a:tc>
                <a:tc>
                  <a:txBody>
                    <a:bodyPr/>
                    <a:lstStyle/>
                    <a:p>
                      <a:pPr algn="r">
                        <a:defRPr sz="800" b="0">
                          <a:solidFill>
                            <a:srgbClr val="000000"/>
                          </a:solidFill>
                          <a:latin typeface="원신한 Light"/>
                        </a:defRPr>
                      </a:pPr>
                      <a:r>
                        <a:t>3.63</a:t>
                      </a:r>
                    </a:p>
                  </a:txBody>
                  <a:tcPr anchor="ctr" marL="36000" marR="36000" marT="0" marB="0">
                    <a:noFill/>
                  </a:tcPr>
                </a:tc>
              </a:tr>
              <a:tr h="187200">
                <a:tc>
                  <a:txBody>
                    <a:bodyPr/>
                    <a:lstStyle/>
                    <a:p>
                      <a:pPr algn="l">
                        <a:defRPr sz="800" b="0">
                          <a:solidFill>
                            <a:srgbClr val="000000"/>
                          </a:solidFill>
                          <a:latin typeface="원신한 Light"/>
                        </a:defRPr>
                      </a:pPr>
                      <a:r>
                        <a:t>CJ ENM</a:t>
                      </a:r>
                    </a:p>
                  </a:txBody>
                  <a:tcPr anchor="ctr" marL="36000" marR="36000" marT="0" marB="0">
                    <a:noFill/>
                  </a:tcPr>
                </a:tc>
                <a:tc>
                  <a:txBody>
                    <a:bodyPr/>
                    <a:lstStyle/>
                    <a:p>
                      <a:pPr algn="r">
                        <a:defRPr sz="800" b="0">
                          <a:solidFill>
                            <a:srgbClr val="000000"/>
                          </a:solidFill>
                          <a:latin typeface="원신한 Light"/>
                        </a:defRPr>
                      </a:pPr>
                      <a:r>
                        <a:t>3.50</a:t>
                      </a:r>
                    </a:p>
                  </a:txBody>
                  <a:tcPr anchor="ctr" marL="36000" marR="36000" marT="0" marB="0">
                    <a:noFill/>
                  </a:tcPr>
                </a:tc>
              </a:tr>
              <a:tr h="187200">
                <a:tc>
                  <a:txBody>
                    <a:bodyPr/>
                    <a:lstStyle/>
                    <a:p>
                      <a:pPr algn="l">
                        <a:defRPr sz="800" b="0">
                          <a:solidFill>
                            <a:srgbClr val="000000"/>
                          </a:solidFill>
                          <a:latin typeface="원신한 Light"/>
                        </a:defRPr>
                      </a:pPr>
                      <a:r>
                        <a:t>효성티앤씨</a:t>
                      </a:r>
                    </a:p>
                  </a:txBody>
                  <a:tcPr anchor="ctr" marL="36000" marR="36000" marT="0" marB="0">
                    <a:noFill/>
                  </a:tcPr>
                </a:tc>
                <a:tc>
                  <a:txBody>
                    <a:bodyPr/>
                    <a:lstStyle/>
                    <a:p>
                      <a:pPr algn="r">
                        <a:defRPr sz="800" b="0">
                          <a:solidFill>
                            <a:srgbClr val="000000"/>
                          </a:solidFill>
                          <a:latin typeface="원신한 Light"/>
                        </a:defRPr>
                      </a:pPr>
                      <a:r>
                        <a:t>3.02</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KOSPI TR</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A139270</a:t>
            </a:r>
          </a:p>
        </p:txBody>
      </p:sp>
      <p:sp>
        <p:nvSpPr>
          <p:cNvPr id="3" name="Text Placeholder 2"/>
          <p:cNvSpPr>
            <a:spLocks noGrp="1"/>
          </p:cNvSpPr>
          <p:nvPr>
            <p:ph type="body" idx="14" sz="quarter"/>
          </p:nvPr>
        </p:nvSpPr>
        <p:spPr/>
        <p:txBody>
          <a:bodyPr/>
          <a:lstStyle/>
          <a:p>
            <a:r>
              <a:t>TIGER 200 금융</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KOSPI200 금융지수를 추종하는 ETF입니다. 국내 대형 금융지주에 대한 좋은 투자 수단이 될 수 있습니다.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7,500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7,544원/5,651원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64,025주/460백만원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272억원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0.33%</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+7.30/+8.04%/+7.90%/+19.33%</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2011-04-05/2011-04-06</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19.99</a:t>
                      </a:r>
                    </a:p>
                  </a:txBody>
                  <a:tcPr anchor="ctr" marL="36000" marR="36000" marT="0" marB="0">
                    <a:noFill/>
                  </a:tcPr>
                </a:tc>
              </a:tr>
              <a:tr h="187200">
                <a:tc>
                  <a:txBody>
                    <a:bodyPr/>
                    <a:lstStyle/>
                    <a:p>
                      <a:pPr algn="l">
                        <a:defRPr sz="800" b="0">
                          <a:solidFill>
                            <a:srgbClr val="000000"/>
                          </a:solidFill>
                          <a:latin typeface="원신한 Light"/>
                        </a:defRPr>
                      </a:pPr>
                      <a:r>
                        <a:t>신한지주</a:t>
                      </a:r>
                    </a:p>
                  </a:txBody>
                  <a:tcPr anchor="ctr" marL="36000" marR="36000" marT="0" marB="0">
                    <a:noFill/>
                  </a:tcPr>
                </a:tc>
                <a:tc>
                  <a:txBody>
                    <a:bodyPr/>
                    <a:lstStyle/>
                    <a:p>
                      <a:pPr algn="r">
                        <a:defRPr sz="800" b="0">
                          <a:solidFill>
                            <a:srgbClr val="000000"/>
                          </a:solidFill>
                          <a:latin typeface="원신한 Light"/>
                        </a:defRPr>
                      </a:pPr>
                      <a:r>
                        <a:t>14.82</a:t>
                      </a:r>
                    </a:p>
                  </a:txBody>
                  <a:tcPr anchor="ctr" marL="36000" marR="36000" marT="0" marB="0">
                    <a:noFill/>
                  </a:tcPr>
                </a:tc>
              </a:tr>
              <a:tr h="187200">
                <a:tc>
                  <a:txBody>
                    <a:bodyPr/>
                    <a:lstStyle/>
                    <a:p>
                      <a:pPr algn="l">
                        <a:defRPr sz="800" b="0">
                          <a:solidFill>
                            <a:srgbClr val="000000"/>
                          </a:solidFill>
                          <a:latin typeface="원신한 Light"/>
                        </a:defRPr>
                      </a:pPr>
                      <a:r>
                        <a:t>하나금융지주</a:t>
                      </a:r>
                    </a:p>
                  </a:txBody>
                  <a:tcPr anchor="ctr" marL="36000" marR="36000" marT="0" marB="0">
                    <a:noFill/>
                  </a:tcPr>
                </a:tc>
                <a:tc>
                  <a:txBody>
                    <a:bodyPr/>
                    <a:lstStyle/>
                    <a:p>
                      <a:pPr algn="r">
                        <a:defRPr sz="800" b="0">
                          <a:solidFill>
                            <a:srgbClr val="000000"/>
                          </a:solidFill>
                          <a:latin typeface="원신한 Light"/>
                        </a:defRPr>
                      </a:pPr>
                      <a:r>
                        <a:t>11.51</a:t>
                      </a:r>
                    </a:p>
                  </a:txBody>
                  <a:tcPr anchor="ctr" marL="36000" marR="36000" marT="0" marB="0">
                    <a:noFill/>
                  </a:tcPr>
                </a:tc>
              </a:tr>
              <a:tr h="187200">
                <a:tc>
                  <a:txBody>
                    <a:bodyPr/>
                    <a:lstStyle/>
                    <a:p>
                      <a:pPr algn="l">
                        <a:defRPr sz="800" b="0">
                          <a:solidFill>
                            <a:srgbClr val="000000"/>
                          </a:solidFill>
                          <a:latin typeface="원신한 Light"/>
                        </a:defRPr>
                      </a:pPr>
                      <a:r>
                        <a:t>우리금융지주</a:t>
                      </a:r>
                    </a:p>
                  </a:txBody>
                  <a:tcPr anchor="ctr" marL="36000" marR="36000" marT="0" marB="0">
                    <a:noFill/>
                  </a:tcPr>
                </a:tc>
                <a:tc>
                  <a:txBody>
                    <a:bodyPr/>
                    <a:lstStyle/>
                    <a:p>
                      <a:pPr algn="r">
                        <a:defRPr sz="800" b="0">
                          <a:solidFill>
                            <a:srgbClr val="000000"/>
                          </a:solidFill>
                          <a:latin typeface="원신한 Light"/>
                        </a:defRPr>
                      </a:pPr>
                      <a:r>
                        <a:t>7.34</a:t>
                      </a:r>
                    </a:p>
                  </a:txBody>
                  <a:tcPr anchor="ctr" marL="36000" marR="36000" marT="0" marB="0">
                    <a:noFill/>
                  </a:tcPr>
                </a:tc>
              </a:tr>
              <a:tr h="187200">
                <a:tc>
                  <a:txBody>
                    <a:bodyPr/>
                    <a:lstStyle/>
                    <a:p>
                      <a:pPr algn="l">
                        <a:defRPr sz="800" b="0">
                          <a:solidFill>
                            <a:srgbClr val="000000"/>
                          </a:solidFill>
                          <a:latin typeface="원신한 Light"/>
                        </a:defRPr>
                      </a:pPr>
                      <a:r>
                        <a:t>삼성화재</a:t>
                      </a:r>
                    </a:p>
                  </a:txBody>
                  <a:tcPr anchor="ctr" marL="36000" marR="36000" marT="0" marB="0">
                    <a:noFill/>
                  </a:tcPr>
                </a:tc>
                <a:tc>
                  <a:txBody>
                    <a:bodyPr/>
                    <a:lstStyle/>
                    <a:p>
                      <a:pPr algn="r">
                        <a:defRPr sz="800" b="0">
                          <a:solidFill>
                            <a:srgbClr val="000000"/>
                          </a:solidFill>
                          <a:latin typeface="원신한 Light"/>
                        </a:defRPr>
                      </a:pPr>
                      <a:r>
                        <a:t>6.23</a:t>
                      </a:r>
                    </a:p>
                  </a:txBody>
                  <a:tcPr anchor="ctr" marL="36000" marR="36000" marT="0" marB="0">
                    <a:noFill/>
                  </a:tcPr>
                </a:tc>
              </a:tr>
              <a:tr h="187200">
                <a:tc>
                  <a:txBody>
                    <a:bodyPr/>
                    <a:lstStyle/>
                    <a:p>
                      <a:pPr algn="l">
                        <a:defRPr sz="800" b="0">
                          <a:solidFill>
                            <a:srgbClr val="000000"/>
                          </a:solidFill>
                          <a:latin typeface="원신한 Light"/>
                        </a:defRPr>
                      </a:pPr>
                      <a:r>
                        <a:t>카카오뱅크</a:t>
                      </a:r>
                    </a:p>
                  </a:txBody>
                  <a:tcPr anchor="ctr" marL="36000" marR="36000" marT="0" marB="0">
                    <a:noFill/>
                  </a:tcPr>
                </a:tc>
                <a:tc>
                  <a:txBody>
                    <a:bodyPr/>
                    <a:lstStyle/>
                    <a:p>
                      <a:pPr algn="r">
                        <a:defRPr sz="800" b="0">
                          <a:solidFill>
                            <a:srgbClr val="000000"/>
                          </a:solidFill>
                          <a:latin typeface="원신한 Light"/>
                        </a:defRPr>
                      </a:pPr>
                      <a:r>
                        <a:t>5.99</a:t>
                      </a:r>
                    </a:p>
                  </a:txBody>
                  <a:tcPr anchor="ctr" marL="36000" marR="36000" marT="0" marB="0">
                    <a:noFill/>
                  </a:tcPr>
                </a:tc>
              </a:tr>
              <a:tr h="187200">
                <a:tc>
                  <a:txBody>
                    <a:bodyPr/>
                    <a:lstStyle/>
                    <a:p>
                      <a:pPr algn="l">
                        <a:defRPr sz="800" b="0">
                          <a:solidFill>
                            <a:srgbClr val="000000"/>
                          </a:solidFill>
                          <a:latin typeface="원신한 Light"/>
                        </a:defRPr>
                      </a:pPr>
                      <a:r>
                        <a:t>삼성생명</a:t>
                      </a:r>
                    </a:p>
                  </a:txBody>
                  <a:tcPr anchor="ctr" marL="36000" marR="36000" marT="0" marB="0">
                    <a:noFill/>
                  </a:tcPr>
                </a:tc>
                <a:tc>
                  <a:txBody>
                    <a:bodyPr/>
                    <a:lstStyle/>
                    <a:p>
                      <a:pPr algn="r">
                        <a:defRPr sz="800" b="0">
                          <a:solidFill>
                            <a:srgbClr val="000000"/>
                          </a:solidFill>
                          <a:latin typeface="원신한 Light"/>
                        </a:defRPr>
                      </a:pPr>
                      <a:r>
                        <a:t>5.21</a:t>
                      </a:r>
                    </a:p>
                  </a:txBody>
                  <a:tcPr anchor="ctr" marL="36000" marR="36000" marT="0" marB="0">
                    <a:noFill/>
                  </a:tcPr>
                </a:tc>
              </a:tr>
              <a:tr h="187200">
                <a:tc>
                  <a:txBody>
                    <a:bodyPr/>
                    <a:lstStyle/>
                    <a:p>
                      <a:pPr algn="l">
                        <a:defRPr sz="800" b="0">
                          <a:solidFill>
                            <a:srgbClr val="000000"/>
                          </a:solidFill>
                          <a:latin typeface="원신한 Light"/>
                        </a:defRPr>
                      </a:pPr>
                      <a:r>
                        <a:t>한국금융지주</a:t>
                      </a:r>
                    </a:p>
                  </a:txBody>
                  <a:tcPr anchor="ctr" marL="36000" marR="36000" marT="0" marB="0">
                    <a:noFill/>
                  </a:tcPr>
                </a:tc>
                <a:tc>
                  <a:txBody>
                    <a:bodyPr/>
                    <a:lstStyle/>
                    <a:p>
                      <a:pPr algn="r">
                        <a:defRPr sz="800" b="0">
                          <a:solidFill>
                            <a:srgbClr val="000000"/>
                          </a:solidFill>
                          <a:latin typeface="원신한 Light"/>
                        </a:defRPr>
                      </a:pPr>
                      <a:r>
                        <a:t>3.06</a:t>
                      </a:r>
                    </a:p>
                  </a:txBody>
                  <a:tcPr anchor="ctr" marL="36000" marR="36000" marT="0" marB="0">
                    <a:noFill/>
                  </a:tcPr>
                </a:tc>
              </a:tr>
              <a:tr h="187200">
                <a:tc>
                  <a:txBody>
                    <a:bodyPr/>
                    <a:lstStyle/>
                    <a:p>
                      <a:pPr algn="l">
                        <a:defRPr sz="800" b="0">
                          <a:solidFill>
                            <a:srgbClr val="000000"/>
                          </a:solidFill>
                          <a:latin typeface="원신한 Light"/>
                        </a:defRPr>
                      </a:pPr>
                      <a:r>
                        <a:t>미래에셋증권</a:t>
                      </a:r>
                    </a:p>
                  </a:txBody>
                  <a:tcPr anchor="ctr" marL="36000" marR="36000" marT="0" marB="0">
                    <a:noFill/>
                  </a:tcPr>
                </a:tc>
                <a:tc>
                  <a:txBody>
                    <a:bodyPr/>
                    <a:lstStyle/>
                    <a:p>
                      <a:pPr algn="r">
                        <a:defRPr sz="800" b="0">
                          <a:solidFill>
                            <a:srgbClr val="000000"/>
                          </a:solidFill>
                          <a:latin typeface="원신한 Light"/>
                        </a:defRPr>
                      </a:pPr>
                      <a:r>
                        <a:t>2.73</a:t>
                      </a:r>
                    </a:p>
                  </a:txBody>
                  <a:tcPr anchor="ctr" marL="36000" marR="36000" marT="0" marB="0">
                    <a:noFill/>
                  </a:tcPr>
                </a:tc>
              </a:tr>
              <a:tr h="187200">
                <a:tc>
                  <a:txBody>
                    <a:bodyPr/>
                    <a:lstStyle/>
                    <a:p>
                      <a:pPr algn="l">
                        <a:defRPr sz="800" b="0">
                          <a:solidFill>
                            <a:srgbClr val="000000"/>
                          </a:solidFill>
                          <a:latin typeface="원신한 Light"/>
                        </a:defRPr>
                      </a:pPr>
                      <a:r>
                        <a:t>DB손해보험</a:t>
                      </a:r>
                    </a:p>
                  </a:txBody>
                  <a:tcPr anchor="ctr" marL="36000" marR="36000" marT="0" marB="0">
                    <a:noFill/>
                  </a:tcPr>
                </a:tc>
                <a:tc>
                  <a:txBody>
                    <a:bodyPr/>
                    <a:lstStyle/>
                    <a:p>
                      <a:pPr algn="r">
                        <a:defRPr sz="800" b="0">
                          <a:solidFill>
                            <a:srgbClr val="000000"/>
                          </a:solidFill>
                          <a:latin typeface="원신한 Light"/>
                        </a:defRPr>
                      </a:pPr>
                      <a:r>
                        <a:t>2.58</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299" b="229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KOSPI200 금융</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A102960</a:t>
            </a:r>
          </a:p>
        </p:txBody>
      </p:sp>
      <p:sp>
        <p:nvSpPr>
          <p:cNvPr id="3" name="Text Placeholder 2"/>
          <p:cNvSpPr>
            <a:spLocks noGrp="1"/>
          </p:cNvSpPr>
          <p:nvPr>
            <p:ph type="body" idx="14" sz="quarter"/>
          </p:nvPr>
        </p:nvSpPr>
        <p:spPr/>
        <p:txBody>
          <a:bodyPr/>
          <a:lstStyle/>
          <a:p>
            <a:r>
              <a:t>KODEX 기계장비</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국내 기계장비업종을 대표하는 우량기업을 시가총액 가중방식으로 구성한 KRX 기계장비지수를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5,640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6,668원/4,518원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17,337주/97백만원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151억원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0.12%</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-1.23%/+0.89%/-7.39%/+12.02%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2008-05-28/2008-05-29</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두산중공업</a:t>
                      </a:r>
                    </a:p>
                  </a:txBody>
                  <a:tcPr anchor="ctr" marL="36000" marR="36000" marT="0" marB="0">
                    <a:noFill/>
                  </a:tcPr>
                </a:tc>
                <a:tc>
                  <a:txBody>
                    <a:bodyPr/>
                    <a:lstStyle/>
                    <a:p>
                      <a:pPr algn="r">
                        <a:defRPr sz="800" b="0">
                          <a:solidFill>
                            <a:srgbClr val="000000"/>
                          </a:solidFill>
                          <a:latin typeface="원신한 Light"/>
                        </a:defRPr>
                      </a:pPr>
                      <a:r>
                        <a:t>16.06</a:t>
                      </a:r>
                    </a:p>
                  </a:txBody>
                  <a:tcPr anchor="ctr" marL="36000" marR="36000" marT="0" marB="0">
                    <a:noFill/>
                  </a:tcPr>
                </a:tc>
              </a:tr>
              <a:tr h="187200">
                <a:tc>
                  <a:txBody>
                    <a:bodyPr/>
                    <a:lstStyle/>
                    <a:p>
                      <a:pPr algn="l">
                        <a:defRPr sz="800" b="0">
                          <a:solidFill>
                            <a:srgbClr val="000000"/>
                          </a:solidFill>
                          <a:latin typeface="원신한 Light"/>
                        </a:defRPr>
                      </a:pPr>
                      <a:r>
                        <a:t>에코프로비엠</a:t>
                      </a:r>
                    </a:p>
                  </a:txBody>
                  <a:tcPr anchor="ctr" marL="36000" marR="36000" marT="0" marB="0">
                    <a:noFill/>
                  </a:tcPr>
                </a:tc>
                <a:tc>
                  <a:txBody>
                    <a:bodyPr/>
                    <a:lstStyle/>
                    <a:p>
                      <a:pPr algn="r">
                        <a:defRPr sz="800" b="0">
                          <a:solidFill>
                            <a:srgbClr val="000000"/>
                          </a:solidFill>
                          <a:latin typeface="원신한 Light"/>
                        </a:defRPr>
                      </a:pPr>
                      <a:r>
                        <a:t>10.64</a:t>
                      </a:r>
                    </a:p>
                  </a:txBody>
                  <a:tcPr anchor="ctr" marL="36000" marR="36000" marT="0" marB="0">
                    <a:noFill/>
                  </a:tcPr>
                </a:tc>
              </a:tr>
              <a:tr h="187200">
                <a:tc>
                  <a:txBody>
                    <a:bodyPr/>
                    <a:lstStyle/>
                    <a:p>
                      <a:pPr algn="l">
                        <a:defRPr sz="800" b="0">
                          <a:solidFill>
                            <a:srgbClr val="000000"/>
                          </a:solidFill>
                          <a:latin typeface="원신한 Light"/>
                        </a:defRPr>
                      </a:pPr>
                      <a:r>
                        <a:t>한국조선해양</a:t>
                      </a:r>
                    </a:p>
                  </a:txBody>
                  <a:tcPr anchor="ctr" marL="36000" marR="36000" marT="0" marB="0">
                    <a:noFill/>
                  </a:tcPr>
                </a:tc>
                <a:tc>
                  <a:txBody>
                    <a:bodyPr/>
                    <a:lstStyle/>
                    <a:p>
                      <a:pPr algn="r">
                        <a:defRPr sz="800" b="0">
                          <a:solidFill>
                            <a:srgbClr val="000000"/>
                          </a:solidFill>
                          <a:latin typeface="원신한 Light"/>
                        </a:defRPr>
                      </a:pPr>
                      <a:r>
                        <a:t>10.50</a:t>
                      </a:r>
                    </a:p>
                  </a:txBody>
                  <a:tcPr anchor="ctr" marL="36000" marR="36000" marT="0" marB="0">
                    <a:noFill/>
                  </a:tcPr>
                </a:tc>
              </a:tr>
              <a:tr h="187200">
                <a:tc>
                  <a:txBody>
                    <a:bodyPr/>
                    <a:lstStyle/>
                    <a:p>
                      <a:pPr algn="l">
                        <a:defRPr sz="800" b="0">
                          <a:solidFill>
                            <a:srgbClr val="000000"/>
                          </a:solidFill>
                          <a:latin typeface="원신한 Light"/>
                        </a:defRPr>
                      </a:pPr>
                      <a:r>
                        <a:t>삼성중공업</a:t>
                      </a:r>
                    </a:p>
                  </a:txBody>
                  <a:tcPr anchor="ctr" marL="36000" marR="36000" marT="0" marB="0">
                    <a:noFill/>
                  </a:tcPr>
                </a:tc>
                <a:tc>
                  <a:txBody>
                    <a:bodyPr/>
                    <a:lstStyle/>
                    <a:p>
                      <a:pPr algn="r">
                        <a:defRPr sz="800" b="0">
                          <a:solidFill>
                            <a:srgbClr val="000000"/>
                          </a:solidFill>
                          <a:latin typeface="원신한 Light"/>
                        </a:defRPr>
                      </a:pPr>
                      <a:r>
                        <a:t>7.85</a:t>
                      </a:r>
                    </a:p>
                  </a:txBody>
                  <a:tcPr anchor="ctr" marL="36000" marR="36000" marT="0" marB="0">
                    <a:noFill/>
                  </a:tcPr>
                </a:tc>
              </a:tr>
              <a:tr h="187200">
                <a:tc>
                  <a:txBody>
                    <a:bodyPr/>
                    <a:lstStyle/>
                    <a:p>
                      <a:pPr algn="l">
                        <a:defRPr sz="800" b="0">
                          <a:solidFill>
                            <a:srgbClr val="000000"/>
                          </a:solidFill>
                          <a:latin typeface="원신한 Light"/>
                        </a:defRPr>
                      </a:pPr>
                      <a:r>
                        <a:t>현대중공업지주</a:t>
                      </a:r>
                    </a:p>
                  </a:txBody>
                  <a:tcPr anchor="ctr" marL="36000" marR="36000" marT="0" marB="0">
                    <a:noFill/>
                  </a:tcPr>
                </a:tc>
                <a:tc>
                  <a:txBody>
                    <a:bodyPr/>
                    <a:lstStyle/>
                    <a:p>
                      <a:pPr algn="r">
                        <a:defRPr sz="800" b="0">
                          <a:solidFill>
                            <a:srgbClr val="000000"/>
                          </a:solidFill>
                          <a:latin typeface="원신한 Light"/>
                        </a:defRPr>
                      </a:pPr>
                      <a:r>
                        <a:t>5.51</a:t>
                      </a:r>
                    </a:p>
                  </a:txBody>
                  <a:tcPr anchor="ctr" marL="36000" marR="36000" marT="0" marB="0">
                    <a:noFill/>
                  </a:tcPr>
                </a:tc>
              </a:tr>
              <a:tr h="187200">
                <a:tc>
                  <a:txBody>
                    <a:bodyPr/>
                    <a:lstStyle/>
                    <a:p>
                      <a:pPr algn="l">
                        <a:defRPr sz="800" b="0">
                          <a:solidFill>
                            <a:srgbClr val="000000"/>
                          </a:solidFill>
                          <a:latin typeface="원신한 Light"/>
                        </a:defRPr>
                      </a:pPr>
                      <a:r>
                        <a:t>두산밥캣</a:t>
                      </a:r>
                    </a:p>
                  </a:txBody>
                  <a:tcPr anchor="ctr" marL="36000" marR="36000" marT="0" marB="0">
                    <a:noFill/>
                  </a:tcPr>
                </a:tc>
                <a:tc>
                  <a:txBody>
                    <a:bodyPr/>
                    <a:lstStyle/>
                    <a:p>
                      <a:pPr algn="r">
                        <a:defRPr sz="800" b="0">
                          <a:solidFill>
                            <a:srgbClr val="000000"/>
                          </a:solidFill>
                          <a:latin typeface="원신한 Light"/>
                        </a:defRPr>
                      </a:pPr>
                      <a:r>
                        <a:t>4.36</a:t>
                      </a:r>
                    </a:p>
                  </a:txBody>
                  <a:tcPr anchor="ctr" marL="36000" marR="36000" marT="0" marB="0">
                    <a:noFill/>
                  </a:tcPr>
                </a:tc>
              </a:tr>
              <a:tr h="187200">
                <a:tc>
                  <a:txBody>
                    <a:bodyPr/>
                    <a:lstStyle/>
                    <a:p>
                      <a:pPr algn="l">
                        <a:defRPr sz="800" b="0">
                          <a:solidFill>
                            <a:srgbClr val="000000"/>
                          </a:solidFill>
                          <a:latin typeface="원신한 Light"/>
                        </a:defRPr>
                      </a:pPr>
                      <a:r>
                        <a:t>현대미포조선</a:t>
                      </a:r>
                    </a:p>
                  </a:txBody>
                  <a:tcPr anchor="ctr" marL="36000" marR="36000" marT="0" marB="0">
                    <a:noFill/>
                  </a:tcPr>
                </a:tc>
                <a:tc>
                  <a:txBody>
                    <a:bodyPr/>
                    <a:lstStyle/>
                    <a:p>
                      <a:pPr algn="r">
                        <a:defRPr sz="800" b="0">
                          <a:solidFill>
                            <a:srgbClr val="000000"/>
                          </a:solidFill>
                          <a:latin typeface="원신한 Light"/>
                        </a:defRPr>
                      </a:pPr>
                      <a:r>
                        <a:t>4.07</a:t>
                      </a:r>
                    </a:p>
                  </a:txBody>
                  <a:tcPr anchor="ctr" marL="36000" marR="36000" marT="0" marB="0">
                    <a:noFill/>
                  </a:tcPr>
                </a:tc>
              </a:tr>
              <a:tr h="187200">
                <a:tc>
                  <a:txBody>
                    <a:bodyPr/>
                    <a:lstStyle/>
                    <a:p>
                      <a:pPr algn="l">
                        <a:defRPr sz="800" b="0">
                          <a:solidFill>
                            <a:srgbClr val="000000"/>
                          </a:solidFill>
                          <a:latin typeface="원신한 Light"/>
                        </a:defRPr>
                      </a:pPr>
                      <a:r>
                        <a:t>두산퓨얼셀</a:t>
                      </a:r>
                    </a:p>
                  </a:txBody>
                  <a:tcPr anchor="ctr" marL="36000" marR="36000" marT="0" marB="0">
                    <a:noFill/>
                  </a:tcPr>
                </a:tc>
                <a:tc>
                  <a:txBody>
                    <a:bodyPr/>
                    <a:lstStyle/>
                    <a:p>
                      <a:pPr algn="r">
                        <a:defRPr sz="800" b="0">
                          <a:solidFill>
                            <a:srgbClr val="000000"/>
                          </a:solidFill>
                          <a:latin typeface="원신한 Light"/>
                        </a:defRPr>
                      </a:pPr>
                      <a:r>
                        <a:t>3.76</a:t>
                      </a:r>
                    </a:p>
                  </a:txBody>
                  <a:tcPr anchor="ctr" marL="36000" marR="36000" marT="0" marB="0">
                    <a:noFill/>
                  </a:tcPr>
                </a:tc>
              </a:tr>
              <a:tr h="187200">
                <a:tc>
                  <a:txBody>
                    <a:bodyPr/>
                    <a:lstStyle/>
                    <a:p>
                      <a:pPr algn="l">
                        <a:defRPr sz="800" b="0">
                          <a:solidFill>
                            <a:srgbClr val="000000"/>
                          </a:solidFill>
                          <a:latin typeface="원신한 Light"/>
                        </a:defRPr>
                      </a:pPr>
                      <a:r>
                        <a:t>현대로템</a:t>
                      </a:r>
                    </a:p>
                  </a:txBody>
                  <a:tcPr anchor="ctr" marL="36000" marR="36000" marT="0" marB="0">
                    <a:noFill/>
                  </a:tcPr>
                </a:tc>
                <a:tc>
                  <a:txBody>
                    <a:bodyPr/>
                    <a:lstStyle/>
                    <a:p>
                      <a:pPr algn="r">
                        <a:defRPr sz="800" b="0">
                          <a:solidFill>
                            <a:srgbClr val="000000"/>
                          </a:solidFill>
                          <a:latin typeface="원신한 Light"/>
                        </a:defRPr>
                      </a:pPr>
                      <a:r>
                        <a:t>3.53</a:t>
                      </a:r>
                    </a:p>
                  </a:txBody>
                  <a:tcPr anchor="ctr" marL="36000" marR="36000" marT="0" marB="0">
                    <a:noFill/>
                  </a:tcPr>
                </a:tc>
              </a:tr>
              <a:tr h="187200">
                <a:tc>
                  <a:txBody>
                    <a:bodyPr/>
                    <a:lstStyle/>
                    <a:p>
                      <a:pPr algn="l">
                        <a:defRPr sz="800" b="0">
                          <a:solidFill>
                            <a:srgbClr val="000000"/>
                          </a:solidFill>
                          <a:latin typeface="원신한 Light"/>
                        </a:defRPr>
                      </a:pPr>
                      <a:r>
                        <a:t>씨에스윈드</a:t>
                      </a:r>
                    </a:p>
                  </a:txBody>
                  <a:tcPr anchor="ctr" marL="36000" marR="36000" marT="0" marB="0">
                    <a:noFill/>
                  </a:tcPr>
                </a:tc>
                <a:tc>
                  <a:txBody>
                    <a:bodyPr/>
                    <a:lstStyle/>
                    <a:p>
                      <a:pPr algn="r">
                        <a:defRPr sz="800" b="0">
                          <a:solidFill>
                            <a:srgbClr val="000000"/>
                          </a:solidFill>
                          <a:latin typeface="원신한 Light"/>
                        </a:defRPr>
                      </a:pPr>
                      <a:r>
                        <a:t>3.37</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299" b="229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KRX 조선</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A244580</a:t>
            </a:r>
          </a:p>
        </p:txBody>
      </p:sp>
      <p:sp>
        <p:nvSpPr>
          <p:cNvPr id="3" name="Text Placeholder 2"/>
          <p:cNvSpPr>
            <a:spLocks noGrp="1"/>
          </p:cNvSpPr>
          <p:nvPr>
            <p:ph type="body" idx="14" sz="quarter"/>
          </p:nvPr>
        </p:nvSpPr>
        <p:spPr/>
        <p:txBody>
          <a:bodyPr/>
          <a:lstStyle/>
          <a:p>
            <a:r>
              <a:t>KODEX 바이오</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바이오 사업을 영위하는 국내 기업을 대상으로 산출한 FnGuide 바이오지수를 추종하는 ETF입니다. 동일가중방식으로 산출하여 바이오 중소형주 비중이 높은 것이 특징입니다.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11,940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17,230원/11,640원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138,563주/1,730백만원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468억원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1.06%</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-8.37%/-6.76%/-22.77%/-27.94%</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2016-05-12/2016-05-13</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한국비엔씨</a:t>
                      </a:r>
                    </a:p>
                  </a:txBody>
                  <a:tcPr anchor="ctr" marL="36000" marR="36000" marT="0" marB="0">
                    <a:noFill/>
                  </a:tcPr>
                </a:tc>
                <a:tc>
                  <a:txBody>
                    <a:bodyPr/>
                    <a:lstStyle/>
                    <a:p>
                      <a:pPr algn="r">
                        <a:defRPr sz="800" b="0">
                          <a:solidFill>
                            <a:srgbClr val="000000"/>
                          </a:solidFill>
                          <a:latin typeface="원신한 Light"/>
                        </a:defRPr>
                      </a:pPr>
                      <a:r>
                        <a:t>2.26</a:t>
                      </a:r>
                    </a:p>
                  </a:txBody>
                  <a:tcPr anchor="ctr" marL="36000" marR="36000" marT="0" marB="0">
                    <a:noFill/>
                  </a:tcPr>
                </a:tc>
              </a:tr>
              <a:tr h="187200">
                <a:tc>
                  <a:txBody>
                    <a:bodyPr/>
                    <a:lstStyle/>
                    <a:p>
                      <a:pPr algn="l">
                        <a:defRPr sz="800" b="0">
                          <a:solidFill>
                            <a:srgbClr val="000000"/>
                          </a:solidFill>
                          <a:latin typeface="원신한 Light"/>
                        </a:defRPr>
                      </a:pPr>
                      <a:r>
                        <a:t>압타바이오</a:t>
                      </a:r>
                    </a:p>
                  </a:txBody>
                  <a:tcPr anchor="ctr" marL="36000" marR="36000" marT="0" marB="0">
                    <a:noFill/>
                  </a:tcPr>
                </a:tc>
                <a:tc>
                  <a:txBody>
                    <a:bodyPr/>
                    <a:lstStyle/>
                    <a:p>
                      <a:pPr algn="r">
                        <a:defRPr sz="800" b="0">
                          <a:solidFill>
                            <a:srgbClr val="000000"/>
                          </a:solidFill>
                          <a:latin typeface="원신한 Light"/>
                        </a:defRPr>
                      </a:pPr>
                      <a:r>
                        <a:t>2.25</a:t>
                      </a:r>
                    </a:p>
                  </a:txBody>
                  <a:tcPr anchor="ctr" marL="36000" marR="36000" marT="0" marB="0">
                    <a:noFill/>
                  </a:tcPr>
                </a:tc>
              </a:tr>
              <a:tr h="187200">
                <a:tc>
                  <a:txBody>
                    <a:bodyPr/>
                    <a:lstStyle/>
                    <a:p>
                      <a:pPr algn="l">
                        <a:defRPr sz="800" b="0">
                          <a:solidFill>
                            <a:srgbClr val="000000"/>
                          </a:solidFill>
                          <a:latin typeface="원신한 Light"/>
                        </a:defRPr>
                      </a:pPr>
                      <a:r>
                        <a:t>오스템임플란트</a:t>
                      </a:r>
                    </a:p>
                  </a:txBody>
                  <a:tcPr anchor="ctr" marL="36000" marR="36000" marT="0" marB="0">
                    <a:noFill/>
                  </a:tcPr>
                </a:tc>
                <a:tc>
                  <a:txBody>
                    <a:bodyPr/>
                    <a:lstStyle/>
                    <a:p>
                      <a:pPr algn="r">
                        <a:defRPr sz="800" b="0">
                          <a:solidFill>
                            <a:srgbClr val="000000"/>
                          </a:solidFill>
                          <a:latin typeface="원신한 Light"/>
                        </a:defRPr>
                      </a:pPr>
                      <a:r>
                        <a:t>2.19</a:t>
                      </a:r>
                    </a:p>
                  </a:txBody>
                  <a:tcPr anchor="ctr" marL="36000" marR="36000" marT="0" marB="0">
                    <a:noFill/>
                  </a:tcPr>
                </a:tc>
              </a:tr>
              <a:tr h="187200">
                <a:tc>
                  <a:txBody>
                    <a:bodyPr/>
                    <a:lstStyle/>
                    <a:p>
                      <a:pPr algn="l">
                        <a:defRPr sz="800" b="0">
                          <a:solidFill>
                            <a:srgbClr val="000000"/>
                          </a:solidFill>
                          <a:latin typeface="원신한 Light"/>
                        </a:defRPr>
                      </a:pPr>
                      <a:r>
                        <a:t>유한양행</a:t>
                      </a:r>
                    </a:p>
                  </a:txBody>
                  <a:tcPr anchor="ctr" marL="36000" marR="36000" marT="0" marB="0">
                    <a:noFill/>
                  </a:tcPr>
                </a:tc>
                <a:tc>
                  <a:txBody>
                    <a:bodyPr/>
                    <a:lstStyle/>
                    <a:p>
                      <a:pPr algn="r">
                        <a:defRPr sz="800" b="0">
                          <a:solidFill>
                            <a:srgbClr val="000000"/>
                          </a:solidFill>
                          <a:latin typeface="원신한 Light"/>
                        </a:defRPr>
                      </a:pPr>
                      <a:r>
                        <a:t>2.18</a:t>
                      </a:r>
                    </a:p>
                  </a:txBody>
                  <a:tcPr anchor="ctr" marL="36000" marR="36000" marT="0" marB="0">
                    <a:noFill/>
                  </a:tcPr>
                </a:tc>
              </a:tr>
              <a:tr h="187200">
                <a:tc>
                  <a:txBody>
                    <a:bodyPr/>
                    <a:lstStyle/>
                    <a:p>
                      <a:pPr algn="l">
                        <a:defRPr sz="800" b="0">
                          <a:solidFill>
                            <a:srgbClr val="000000"/>
                          </a:solidFill>
                          <a:latin typeface="원신한 Light"/>
                        </a:defRPr>
                      </a:pPr>
                      <a:r>
                        <a:t>휴마시스</a:t>
                      </a:r>
                    </a:p>
                  </a:txBody>
                  <a:tcPr anchor="ctr" marL="36000" marR="36000" marT="0" marB="0">
                    <a:noFill/>
                  </a:tcPr>
                </a:tc>
                <a:tc>
                  <a:txBody>
                    <a:bodyPr/>
                    <a:lstStyle/>
                    <a:p>
                      <a:pPr algn="r">
                        <a:defRPr sz="800" b="0">
                          <a:solidFill>
                            <a:srgbClr val="000000"/>
                          </a:solidFill>
                          <a:latin typeface="원신한 Light"/>
                        </a:defRPr>
                      </a:pPr>
                      <a:r>
                        <a:t>2.18</a:t>
                      </a:r>
                    </a:p>
                  </a:txBody>
                  <a:tcPr anchor="ctr" marL="36000" marR="36000" marT="0" marB="0">
                    <a:noFill/>
                  </a:tcPr>
                </a:tc>
              </a:tr>
              <a:tr h="187200">
                <a:tc>
                  <a:txBody>
                    <a:bodyPr/>
                    <a:lstStyle/>
                    <a:p>
                      <a:pPr algn="l">
                        <a:defRPr sz="800" b="0">
                          <a:solidFill>
                            <a:srgbClr val="000000"/>
                          </a:solidFill>
                          <a:latin typeface="원신한 Light"/>
                        </a:defRPr>
                      </a:pPr>
                      <a:r>
                        <a:t>대원제약</a:t>
                      </a:r>
                    </a:p>
                  </a:txBody>
                  <a:tcPr anchor="ctr" marL="36000" marR="36000" marT="0" marB="0">
                    <a:noFill/>
                  </a:tcPr>
                </a:tc>
                <a:tc>
                  <a:txBody>
                    <a:bodyPr/>
                    <a:lstStyle/>
                    <a:p>
                      <a:pPr algn="r">
                        <a:defRPr sz="800" b="0">
                          <a:solidFill>
                            <a:srgbClr val="000000"/>
                          </a:solidFill>
                          <a:latin typeface="원신한 Light"/>
                        </a:defRPr>
                      </a:pPr>
                      <a:r>
                        <a:t>2.17</a:t>
                      </a:r>
                    </a:p>
                  </a:txBody>
                  <a:tcPr anchor="ctr" marL="36000" marR="36000" marT="0" marB="0">
                    <a:noFill/>
                  </a:tcPr>
                </a:tc>
              </a:tr>
              <a:tr h="187200">
                <a:tc>
                  <a:txBody>
                    <a:bodyPr/>
                    <a:lstStyle/>
                    <a:p>
                      <a:pPr algn="l">
                        <a:defRPr sz="800" b="0">
                          <a:solidFill>
                            <a:srgbClr val="000000"/>
                          </a:solidFill>
                          <a:latin typeface="원신한 Light"/>
                        </a:defRPr>
                      </a:pPr>
                      <a:r>
                        <a:t>서린바이오</a:t>
                      </a:r>
                    </a:p>
                  </a:txBody>
                  <a:tcPr anchor="ctr" marL="36000" marR="36000" marT="0" marB="0">
                    <a:noFill/>
                  </a:tcPr>
                </a:tc>
                <a:tc>
                  <a:txBody>
                    <a:bodyPr/>
                    <a:lstStyle/>
                    <a:p>
                      <a:pPr algn="r">
                        <a:defRPr sz="800" b="0">
                          <a:solidFill>
                            <a:srgbClr val="000000"/>
                          </a:solidFill>
                          <a:latin typeface="원신한 Light"/>
                        </a:defRPr>
                      </a:pPr>
                      <a:r>
                        <a:t>2.17</a:t>
                      </a:r>
                    </a:p>
                  </a:txBody>
                  <a:tcPr anchor="ctr" marL="36000" marR="36000" marT="0" marB="0">
                    <a:noFill/>
                  </a:tcPr>
                </a:tc>
              </a:tr>
              <a:tr h="187200">
                <a:tc>
                  <a:txBody>
                    <a:bodyPr/>
                    <a:lstStyle/>
                    <a:p>
                      <a:pPr algn="l">
                        <a:defRPr sz="800" b="0">
                          <a:solidFill>
                            <a:srgbClr val="000000"/>
                          </a:solidFill>
                          <a:latin typeface="원신한 Light"/>
                        </a:defRPr>
                      </a:pPr>
                      <a:r>
                        <a:t>안트로젠</a:t>
                      </a:r>
                    </a:p>
                  </a:txBody>
                  <a:tcPr anchor="ctr" marL="36000" marR="36000" marT="0" marB="0">
                    <a:noFill/>
                  </a:tcPr>
                </a:tc>
                <a:tc>
                  <a:txBody>
                    <a:bodyPr/>
                    <a:lstStyle/>
                    <a:p>
                      <a:pPr algn="r">
                        <a:defRPr sz="800" b="0">
                          <a:solidFill>
                            <a:srgbClr val="000000"/>
                          </a:solidFill>
                          <a:latin typeface="원신한 Light"/>
                        </a:defRPr>
                      </a:pPr>
                      <a:r>
                        <a:t>2.17</a:t>
                      </a:r>
                    </a:p>
                  </a:txBody>
                  <a:tcPr anchor="ctr" marL="36000" marR="36000" marT="0" marB="0">
                    <a:noFill/>
                  </a:tcPr>
                </a:tc>
              </a:tr>
              <a:tr h="187200">
                <a:tc>
                  <a:txBody>
                    <a:bodyPr/>
                    <a:lstStyle/>
                    <a:p>
                      <a:pPr algn="l">
                        <a:defRPr sz="800" b="0">
                          <a:solidFill>
                            <a:srgbClr val="000000"/>
                          </a:solidFill>
                          <a:latin typeface="원신한 Light"/>
                        </a:defRPr>
                      </a:pPr>
                      <a:r>
                        <a:t>에스디바이오센서</a:t>
                      </a:r>
                    </a:p>
                  </a:txBody>
                  <a:tcPr anchor="ctr" marL="36000" marR="36000" marT="0" marB="0">
                    <a:noFill/>
                  </a:tcPr>
                </a:tc>
                <a:tc>
                  <a:txBody>
                    <a:bodyPr/>
                    <a:lstStyle/>
                    <a:p>
                      <a:pPr algn="r">
                        <a:defRPr sz="800" b="0">
                          <a:solidFill>
                            <a:srgbClr val="000000"/>
                          </a:solidFill>
                          <a:latin typeface="원신한 Light"/>
                        </a:defRPr>
                      </a:pPr>
                      <a:r>
                        <a:t>2.17</a:t>
                      </a:r>
                    </a:p>
                  </a:txBody>
                  <a:tcPr anchor="ctr" marL="36000" marR="36000" marT="0" marB="0">
                    <a:noFill/>
                  </a:tcPr>
                </a:tc>
              </a:tr>
              <a:tr h="187200">
                <a:tc>
                  <a:txBody>
                    <a:bodyPr/>
                    <a:lstStyle/>
                    <a:p>
                      <a:pPr algn="l">
                        <a:defRPr sz="800" b="0">
                          <a:solidFill>
                            <a:srgbClr val="000000"/>
                          </a:solidFill>
                          <a:latin typeface="원신한 Light"/>
                        </a:defRPr>
                      </a:pPr>
                      <a:r>
                        <a:t>세종메디칼</a:t>
                      </a:r>
                    </a:p>
                  </a:txBody>
                  <a:tcPr anchor="ctr" marL="36000" marR="36000" marT="0" marB="0">
                    <a:noFill/>
                  </a:tcPr>
                </a:tc>
                <a:tc>
                  <a:txBody>
                    <a:bodyPr/>
                    <a:lstStyle/>
                    <a:p>
                      <a:pPr algn="r">
                        <a:defRPr sz="800" b="0">
                          <a:solidFill>
                            <a:srgbClr val="000000"/>
                          </a:solidFill>
                          <a:latin typeface="원신한 Light"/>
                        </a:defRPr>
                      </a:pPr>
                      <a:r>
                        <a:t>2.15</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FnGuide 바이오 지수</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A266370</a:t>
            </a:r>
          </a:p>
        </p:txBody>
      </p:sp>
      <p:sp>
        <p:nvSpPr>
          <p:cNvPr id="3" name="Text Placeholder 2"/>
          <p:cNvSpPr>
            <a:spLocks noGrp="1"/>
          </p:cNvSpPr>
          <p:nvPr>
            <p:ph type="body" idx="14" sz="quarter"/>
          </p:nvPr>
        </p:nvSpPr>
        <p:spPr/>
        <p:txBody>
          <a:bodyPr/>
          <a:lstStyle/>
          <a:p>
            <a:r>
              <a:t>KODEX IT</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국내 전기전자/IT하드웨어/반도체 산업을 모두 포괄하는 KRX IT 지수를 추적하는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21,640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23,007원/18,255원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14,635주/309백만원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390억원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+4.26/+8.39%/+3.42%/+15.95%</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2017-03-27/2017-03-28</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19.22</a:t>
                      </a:r>
                    </a:p>
                  </a:txBody>
                  <a:tcPr anchor="ctr" marL="36000" marR="36000" marT="0" marB="0">
                    <a:noFill/>
                  </a:tcPr>
                </a:tc>
              </a:tr>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18.06</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16.03</a:t>
                      </a:r>
                    </a:p>
                  </a:txBody>
                  <a:tcPr anchor="ctr" marL="36000" marR="36000" marT="0" marB="0">
                    <a:noFill/>
                  </a:tcPr>
                </a:tc>
              </a:tr>
              <a:tr h="187200">
                <a:tc>
                  <a:txBody>
                    <a:bodyPr/>
                    <a:lstStyle/>
                    <a:p>
                      <a:pPr algn="l">
                        <a:defRPr sz="800" b="0">
                          <a:solidFill>
                            <a:srgbClr val="000000"/>
                          </a:solidFill>
                          <a:latin typeface="원신한 Light"/>
                        </a:defRPr>
                      </a:pPr>
                      <a:r>
                        <a:t>삼성전기</a:t>
                      </a:r>
                    </a:p>
                  </a:txBody>
                  <a:tcPr anchor="ctr" marL="36000" marR="36000" marT="0" marB="0">
                    <a:noFill/>
                  </a:tcPr>
                </a:tc>
                <a:tc>
                  <a:txBody>
                    <a:bodyPr/>
                    <a:lstStyle/>
                    <a:p>
                      <a:pPr algn="r">
                        <a:defRPr sz="800" b="0">
                          <a:solidFill>
                            <a:srgbClr val="000000"/>
                          </a:solidFill>
                          <a:latin typeface="원신한 Light"/>
                        </a:defRPr>
                      </a:pPr>
                      <a:r>
                        <a:t>6.29</a:t>
                      </a:r>
                    </a:p>
                  </a:txBody>
                  <a:tcPr anchor="ctr" marL="36000" marR="36000" marT="0" marB="0">
                    <a:noFill/>
                  </a:tcPr>
                </a:tc>
              </a:tr>
              <a:tr h="187200">
                <a:tc>
                  <a:txBody>
                    <a:bodyPr/>
                    <a:lstStyle/>
                    <a:p>
                      <a:pPr algn="l">
                        <a:defRPr sz="800" b="0">
                          <a:solidFill>
                            <a:srgbClr val="000000"/>
                          </a:solidFill>
                          <a:latin typeface="원신한 Light"/>
                        </a:defRPr>
                      </a:pPr>
                      <a:r>
                        <a:t>카카오페이</a:t>
                      </a:r>
                    </a:p>
                  </a:txBody>
                  <a:tcPr anchor="ctr" marL="36000" marR="36000" marT="0" marB="0">
                    <a:noFill/>
                  </a:tcPr>
                </a:tc>
                <a:tc>
                  <a:txBody>
                    <a:bodyPr/>
                    <a:lstStyle/>
                    <a:p>
                      <a:pPr algn="r">
                        <a:defRPr sz="800" b="0">
                          <a:solidFill>
                            <a:srgbClr val="000000"/>
                          </a:solidFill>
                          <a:latin typeface="원신한 Light"/>
                        </a:defRPr>
                      </a:pPr>
                      <a:r>
                        <a:t>5.06</a:t>
                      </a:r>
                    </a:p>
                  </a:txBody>
                  <a:tcPr anchor="ctr" marL="36000" marR="36000" marT="0" marB="0">
                    <a:noFill/>
                  </a:tcPr>
                </a:tc>
              </a:tr>
              <a:tr h="187200">
                <a:tc>
                  <a:txBody>
                    <a:bodyPr/>
                    <a:lstStyle/>
                    <a:p>
                      <a:pPr algn="l">
                        <a:defRPr sz="800" b="0">
                          <a:solidFill>
                            <a:srgbClr val="000000"/>
                          </a:solidFill>
                          <a:latin typeface="원신한 Light"/>
                        </a:defRPr>
                      </a:pPr>
                      <a:r>
                        <a:t>삼성에스디에스</a:t>
                      </a:r>
                    </a:p>
                  </a:txBody>
                  <a:tcPr anchor="ctr" marL="36000" marR="36000" marT="0" marB="0">
                    <a:noFill/>
                  </a:tcPr>
                </a:tc>
                <a:tc>
                  <a:txBody>
                    <a:bodyPr/>
                    <a:lstStyle/>
                    <a:p>
                      <a:pPr algn="r">
                        <a:defRPr sz="800" b="0">
                          <a:solidFill>
                            <a:srgbClr val="000000"/>
                          </a:solidFill>
                          <a:latin typeface="원신한 Light"/>
                        </a:defRPr>
                      </a:pPr>
                      <a:r>
                        <a:t>3.15</a:t>
                      </a:r>
                    </a:p>
                  </a:txBody>
                  <a:tcPr anchor="ctr" marL="36000" marR="36000" marT="0" marB="0">
                    <a:noFill/>
                  </a:tcPr>
                </a:tc>
              </a:tr>
              <a:tr h="187200">
                <a:tc>
                  <a:txBody>
                    <a:bodyPr/>
                    <a:lstStyle/>
                    <a:p>
                      <a:pPr algn="l">
                        <a:defRPr sz="800" b="0">
                          <a:solidFill>
                            <a:srgbClr val="000000"/>
                          </a:solidFill>
                          <a:latin typeface="원신한 Light"/>
                        </a:defRPr>
                      </a:pPr>
                      <a:r>
                        <a:t>LG디스플레이</a:t>
                      </a:r>
                    </a:p>
                  </a:txBody>
                  <a:tcPr anchor="ctr" marL="36000" marR="36000" marT="0" marB="0">
                    <a:noFill/>
                  </a:tcPr>
                </a:tc>
                <a:tc>
                  <a:txBody>
                    <a:bodyPr/>
                    <a:lstStyle/>
                    <a:p>
                      <a:pPr algn="r">
                        <a:defRPr sz="800" b="0">
                          <a:solidFill>
                            <a:srgbClr val="000000"/>
                          </a:solidFill>
                          <a:latin typeface="원신한 Light"/>
                        </a:defRPr>
                      </a:pPr>
                      <a:r>
                        <a:t>3.04</a:t>
                      </a:r>
                    </a:p>
                  </a:txBody>
                  <a:tcPr anchor="ctr" marL="36000" marR="36000" marT="0" marB="0">
                    <a:noFill/>
                  </a:tcPr>
                </a:tc>
              </a:tr>
              <a:tr h="187200">
                <a:tc>
                  <a:txBody>
                    <a:bodyPr/>
                    <a:lstStyle/>
                    <a:p>
                      <a:pPr algn="l">
                        <a:defRPr sz="800" b="0">
                          <a:solidFill>
                            <a:srgbClr val="000000"/>
                          </a:solidFill>
                          <a:latin typeface="원신한 Light"/>
                        </a:defRPr>
                      </a:pPr>
                      <a:r>
                        <a:t>LG이노텍</a:t>
                      </a:r>
                    </a:p>
                  </a:txBody>
                  <a:tcPr anchor="ctr" marL="36000" marR="36000" marT="0" marB="0">
                    <a:noFill/>
                  </a:tcPr>
                </a:tc>
                <a:tc>
                  <a:txBody>
                    <a:bodyPr/>
                    <a:lstStyle/>
                    <a:p>
                      <a:pPr algn="r">
                        <a:defRPr sz="800" b="0">
                          <a:solidFill>
                            <a:srgbClr val="000000"/>
                          </a:solidFill>
                          <a:latin typeface="원신한 Light"/>
                        </a:defRPr>
                      </a:pPr>
                      <a:r>
                        <a:t>3</a:t>
                      </a:r>
                    </a:p>
                  </a:txBody>
                  <a:tcPr anchor="ctr" marL="36000" marR="36000" marT="0" marB="0">
                    <a:noFill/>
                  </a:tcPr>
                </a:tc>
              </a:tr>
              <a:tr h="187200">
                <a:tc>
                  <a:txBody>
                    <a:bodyPr/>
                    <a:lstStyle/>
                    <a:p>
                      <a:pPr algn="l">
                        <a:defRPr sz="800" b="0">
                          <a:solidFill>
                            <a:srgbClr val="000000"/>
                          </a:solidFill>
                          <a:latin typeface="원신한 Light"/>
                        </a:defRPr>
                      </a:pPr>
                      <a:r>
                        <a:t>엘앤에프</a:t>
                      </a:r>
                    </a:p>
                  </a:txBody>
                  <a:tcPr anchor="ctr" marL="36000" marR="36000" marT="0" marB="0">
                    <a:noFill/>
                  </a:tcPr>
                </a:tc>
                <a:tc>
                  <a:txBody>
                    <a:bodyPr/>
                    <a:lstStyle/>
                    <a:p>
                      <a:pPr algn="r">
                        <a:defRPr sz="800" b="0">
                          <a:solidFill>
                            <a:srgbClr val="000000"/>
                          </a:solidFill>
                          <a:latin typeface="원신한 Light"/>
                        </a:defRPr>
                      </a:pPr>
                      <a:r>
                        <a:t>2.93</a:t>
                      </a:r>
                    </a:p>
                  </a:txBody>
                  <a:tcPr anchor="ctr" marL="36000" marR="36000" marT="0" marB="0">
                    <a:noFill/>
                  </a:tcPr>
                </a:tc>
              </a:tr>
              <a:tr h="187200">
                <a:tc>
                  <a:txBody>
                    <a:bodyPr/>
                    <a:lstStyle/>
                    <a:p>
                      <a:pPr algn="l">
                        <a:defRPr sz="800" b="0">
                          <a:solidFill>
                            <a:srgbClr val="000000"/>
                          </a:solidFill>
                          <a:latin typeface="원신한 Light"/>
                        </a:defRPr>
                      </a:pPr>
                      <a:r>
                        <a:t>일진머티리얼즈</a:t>
                      </a:r>
                    </a:p>
                  </a:txBody>
                  <a:tcPr anchor="ctr" marL="36000" marR="36000" marT="0" marB="0">
                    <a:noFill/>
                  </a:tcPr>
                </a:tc>
                <a:tc>
                  <a:txBody>
                    <a:bodyPr/>
                    <a:lstStyle/>
                    <a:p>
                      <a:pPr algn="r">
                        <a:defRPr sz="800" b="0">
                          <a:solidFill>
                            <a:srgbClr val="000000"/>
                          </a:solidFill>
                          <a:latin typeface="원신한 Light"/>
                        </a:defRPr>
                      </a:pPr>
                      <a:r>
                        <a:t>1.55</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KOSPI TR</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A091160</a:t>
            </a:r>
          </a:p>
        </p:txBody>
      </p:sp>
      <p:sp>
        <p:nvSpPr>
          <p:cNvPr id="3" name="Text Placeholder 2"/>
          <p:cNvSpPr>
            <a:spLocks noGrp="1"/>
          </p:cNvSpPr>
          <p:nvPr>
            <p:ph type="body" idx="14" sz="quarter"/>
          </p:nvPr>
        </p:nvSpPr>
        <p:spPr/>
        <p:txBody>
          <a:bodyPr/>
          <a:lstStyle/>
          <a:p>
            <a:r>
              <a:t>KODEX 반도체</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국내 반도체 산업을 대표하는 20개 종목으로 구성된 KRX Semicon 지수를 추종하는 ETF입니다. 삼성전자가 제외되어 있고 중소형주 비중이 높은 것이 특징입니다.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38,585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40,400원/30,395원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202,744주/7,834백만원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2,431억원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1.27%</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+4.54/+26.14%/+3.11%/+9.59%</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2006-06-26/2006-06-27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20.34</a:t>
                      </a:r>
                    </a:p>
                  </a:txBody>
                  <a:tcPr anchor="ctr" marL="36000" marR="36000" marT="0" marB="0">
                    <a:noFill/>
                  </a:tcPr>
                </a:tc>
              </a:tr>
              <a:tr h="187200">
                <a:tc>
                  <a:txBody>
                    <a:bodyPr/>
                    <a:lstStyle/>
                    <a:p>
                      <a:pPr algn="l">
                        <a:defRPr sz="800" b="0">
                          <a:solidFill>
                            <a:srgbClr val="000000"/>
                          </a:solidFill>
                          <a:latin typeface="원신한 Light"/>
                        </a:defRPr>
                      </a:pPr>
                      <a:r>
                        <a:t>DB하이텍</a:t>
                      </a:r>
                    </a:p>
                  </a:txBody>
                  <a:tcPr anchor="ctr" marL="36000" marR="36000" marT="0" marB="0">
                    <a:noFill/>
                  </a:tcPr>
                </a:tc>
                <a:tc>
                  <a:txBody>
                    <a:bodyPr/>
                    <a:lstStyle/>
                    <a:p>
                      <a:pPr algn="r">
                        <a:defRPr sz="800" b="0">
                          <a:solidFill>
                            <a:srgbClr val="000000"/>
                          </a:solidFill>
                          <a:latin typeface="원신한 Light"/>
                        </a:defRPr>
                      </a:pPr>
                      <a:r>
                        <a:t>8.30</a:t>
                      </a:r>
                    </a:p>
                  </a:txBody>
                  <a:tcPr anchor="ctr" marL="36000" marR="36000" marT="0" marB="0">
                    <a:noFill/>
                  </a:tcPr>
                </a:tc>
              </a:tr>
              <a:tr h="187200">
                <a:tc>
                  <a:txBody>
                    <a:bodyPr/>
                    <a:lstStyle/>
                    <a:p>
                      <a:pPr algn="l">
                        <a:defRPr sz="800" b="0">
                          <a:solidFill>
                            <a:srgbClr val="000000"/>
                          </a:solidFill>
                          <a:latin typeface="원신한 Light"/>
                        </a:defRPr>
                      </a:pPr>
                      <a:r>
                        <a:t>리노공업</a:t>
                      </a:r>
                    </a:p>
                  </a:txBody>
                  <a:tcPr anchor="ctr" marL="36000" marR="36000" marT="0" marB="0">
                    <a:noFill/>
                  </a:tcPr>
                </a:tc>
                <a:tc>
                  <a:txBody>
                    <a:bodyPr/>
                    <a:lstStyle/>
                    <a:p>
                      <a:pPr algn="r">
                        <a:defRPr sz="800" b="0">
                          <a:solidFill>
                            <a:srgbClr val="000000"/>
                          </a:solidFill>
                          <a:latin typeface="원신한 Light"/>
                        </a:defRPr>
                      </a:pPr>
                      <a:r>
                        <a:t>5.32</a:t>
                      </a:r>
                    </a:p>
                  </a:txBody>
                  <a:tcPr anchor="ctr" marL="36000" marR="36000" marT="0" marB="0">
                    <a:noFill/>
                  </a:tcPr>
                </a:tc>
              </a:tr>
              <a:tr h="187200">
                <a:tc>
                  <a:txBody>
                    <a:bodyPr/>
                    <a:lstStyle/>
                    <a:p>
                      <a:pPr algn="l">
                        <a:defRPr sz="800" b="0">
                          <a:solidFill>
                            <a:srgbClr val="000000"/>
                          </a:solidFill>
                          <a:latin typeface="원신한 Light"/>
                        </a:defRPr>
                      </a:pPr>
                      <a:r>
                        <a:t>LX세미콘</a:t>
                      </a:r>
                    </a:p>
                  </a:txBody>
                  <a:tcPr anchor="ctr" marL="36000" marR="36000" marT="0" marB="0">
                    <a:noFill/>
                  </a:tcPr>
                </a:tc>
                <a:tc>
                  <a:txBody>
                    <a:bodyPr/>
                    <a:lstStyle/>
                    <a:p>
                      <a:pPr algn="r">
                        <a:defRPr sz="800" b="0">
                          <a:solidFill>
                            <a:srgbClr val="000000"/>
                          </a:solidFill>
                          <a:latin typeface="원신한 Light"/>
                        </a:defRPr>
                      </a:pPr>
                      <a:r>
                        <a:t>4.69</a:t>
                      </a:r>
                    </a:p>
                  </a:txBody>
                  <a:tcPr anchor="ctr" marL="36000" marR="36000" marT="0" marB="0">
                    <a:noFill/>
                  </a:tcPr>
                </a:tc>
              </a:tr>
              <a:tr h="187200">
                <a:tc>
                  <a:txBody>
                    <a:bodyPr/>
                    <a:lstStyle/>
                    <a:p>
                      <a:pPr algn="l">
                        <a:defRPr sz="800" b="0">
                          <a:solidFill>
                            <a:srgbClr val="000000"/>
                          </a:solidFill>
                          <a:latin typeface="원신한 Light"/>
                        </a:defRPr>
                      </a:pPr>
                      <a:r>
                        <a:t>원익IPS</a:t>
                      </a:r>
                    </a:p>
                  </a:txBody>
                  <a:tcPr anchor="ctr" marL="36000" marR="36000" marT="0" marB="0">
                    <a:noFill/>
                  </a:tcPr>
                </a:tc>
                <a:tc>
                  <a:txBody>
                    <a:bodyPr/>
                    <a:lstStyle/>
                    <a:p>
                      <a:pPr algn="r">
                        <a:defRPr sz="800" b="0">
                          <a:solidFill>
                            <a:srgbClr val="000000"/>
                          </a:solidFill>
                          <a:latin typeface="원신한 Light"/>
                        </a:defRPr>
                      </a:pPr>
                      <a:r>
                        <a:t>3.78</a:t>
                      </a:r>
                    </a:p>
                  </a:txBody>
                  <a:tcPr anchor="ctr" marL="36000" marR="36000" marT="0" marB="0">
                    <a:noFill/>
                  </a:tcPr>
                </a:tc>
              </a:tr>
              <a:tr h="187200">
                <a:tc>
                  <a:txBody>
                    <a:bodyPr/>
                    <a:lstStyle/>
                    <a:p>
                      <a:pPr algn="l">
                        <a:defRPr sz="800" b="0">
                          <a:solidFill>
                            <a:srgbClr val="000000"/>
                          </a:solidFill>
                          <a:latin typeface="원신한 Light"/>
                        </a:defRPr>
                      </a:pPr>
                      <a:r>
                        <a:t>고영</a:t>
                      </a:r>
                    </a:p>
                  </a:txBody>
                  <a:tcPr anchor="ctr" marL="36000" marR="36000" marT="0" marB="0">
                    <a:noFill/>
                  </a:tcPr>
                </a:tc>
                <a:tc>
                  <a:txBody>
                    <a:bodyPr/>
                    <a:lstStyle/>
                    <a:p>
                      <a:pPr algn="r">
                        <a:defRPr sz="800" b="0">
                          <a:solidFill>
                            <a:srgbClr val="000000"/>
                          </a:solidFill>
                          <a:latin typeface="원신한 Light"/>
                        </a:defRPr>
                      </a:pPr>
                      <a:r>
                        <a:t>3.40</a:t>
                      </a:r>
                    </a:p>
                  </a:txBody>
                  <a:tcPr anchor="ctr" marL="36000" marR="36000" marT="0" marB="0">
                    <a:noFill/>
                  </a:tcPr>
                </a:tc>
              </a:tr>
              <a:tr h="187200">
                <a:tc>
                  <a:txBody>
                    <a:bodyPr/>
                    <a:lstStyle/>
                    <a:p>
                      <a:pPr algn="l">
                        <a:defRPr sz="800" b="0">
                          <a:solidFill>
                            <a:srgbClr val="000000"/>
                          </a:solidFill>
                          <a:latin typeface="원신한 Light"/>
                        </a:defRPr>
                      </a:pPr>
                      <a:r>
                        <a:t>이오테크닉스</a:t>
                      </a:r>
                    </a:p>
                  </a:txBody>
                  <a:tcPr anchor="ctr" marL="36000" marR="36000" marT="0" marB="0">
                    <a:noFill/>
                  </a:tcPr>
                </a:tc>
                <a:tc>
                  <a:txBody>
                    <a:bodyPr/>
                    <a:lstStyle/>
                    <a:p>
                      <a:pPr algn="r">
                        <a:defRPr sz="800" b="0">
                          <a:solidFill>
                            <a:srgbClr val="000000"/>
                          </a:solidFill>
                          <a:latin typeface="원신한 Light"/>
                        </a:defRPr>
                      </a:pPr>
                      <a:r>
                        <a:t>2.81</a:t>
                      </a:r>
                    </a:p>
                  </a:txBody>
                  <a:tcPr anchor="ctr" marL="36000" marR="36000" marT="0" marB="0">
                    <a:noFill/>
                  </a:tcPr>
                </a:tc>
              </a:tr>
              <a:tr h="187200">
                <a:tc>
                  <a:txBody>
                    <a:bodyPr/>
                    <a:lstStyle/>
                    <a:p>
                      <a:pPr algn="l">
                        <a:defRPr sz="800" b="0">
                          <a:solidFill>
                            <a:srgbClr val="000000"/>
                          </a:solidFill>
                          <a:latin typeface="원신한 Light"/>
                        </a:defRPr>
                      </a:pPr>
                      <a:r>
                        <a:t>심텍</a:t>
                      </a:r>
                    </a:p>
                  </a:txBody>
                  <a:tcPr anchor="ctr" marL="36000" marR="36000" marT="0" marB="0">
                    <a:noFill/>
                  </a:tcPr>
                </a:tc>
                <a:tc>
                  <a:txBody>
                    <a:bodyPr/>
                    <a:lstStyle/>
                    <a:p>
                      <a:pPr algn="r">
                        <a:defRPr sz="800" b="0">
                          <a:solidFill>
                            <a:srgbClr val="000000"/>
                          </a:solidFill>
                          <a:latin typeface="원신한 Light"/>
                        </a:defRPr>
                      </a:pPr>
                      <a:r>
                        <a:t>2.70</a:t>
                      </a:r>
                    </a:p>
                  </a:txBody>
                  <a:tcPr anchor="ctr" marL="36000" marR="36000" marT="0" marB="0">
                    <a:noFill/>
                  </a:tcPr>
                </a:tc>
              </a:tr>
              <a:tr h="187200">
                <a:tc>
                  <a:txBody>
                    <a:bodyPr/>
                    <a:lstStyle/>
                    <a:p>
                      <a:pPr algn="l">
                        <a:defRPr sz="800" b="0">
                          <a:solidFill>
                            <a:srgbClr val="000000"/>
                          </a:solidFill>
                          <a:latin typeface="원신한 Light"/>
                        </a:defRPr>
                      </a:pPr>
                      <a:r>
                        <a:t>티씨케이</a:t>
                      </a:r>
                    </a:p>
                  </a:txBody>
                  <a:tcPr anchor="ctr" marL="36000" marR="36000" marT="0" marB="0">
                    <a:noFill/>
                  </a:tcPr>
                </a:tc>
                <a:tc>
                  <a:txBody>
                    <a:bodyPr/>
                    <a:lstStyle/>
                    <a:p>
                      <a:pPr algn="r">
                        <a:defRPr sz="800" b="0">
                          <a:solidFill>
                            <a:srgbClr val="000000"/>
                          </a:solidFill>
                          <a:latin typeface="원신한 Light"/>
                        </a:defRPr>
                      </a:pPr>
                      <a:r>
                        <a:t>2.59</a:t>
                      </a:r>
                    </a:p>
                  </a:txBody>
                  <a:tcPr anchor="ctr" marL="36000" marR="36000" marT="0" marB="0">
                    <a:noFill/>
                  </a:tcPr>
                </a:tc>
              </a:tr>
              <a:tr h="187200">
                <a:tc>
                  <a:txBody>
                    <a:bodyPr/>
                    <a:lstStyle/>
                    <a:p>
                      <a:pPr algn="l">
                        <a:defRPr sz="800" b="0">
                          <a:solidFill>
                            <a:srgbClr val="000000"/>
                          </a:solidFill>
                          <a:latin typeface="원신한 Light"/>
                        </a:defRPr>
                      </a:pPr>
                      <a:r>
                        <a:t>한미반도체</a:t>
                      </a:r>
                    </a:p>
                  </a:txBody>
                  <a:tcPr anchor="ctr" marL="36000" marR="36000" marT="0" marB="0">
                    <a:noFill/>
                  </a:tcPr>
                </a:tc>
                <a:tc>
                  <a:txBody>
                    <a:bodyPr/>
                    <a:lstStyle/>
                    <a:p>
                      <a:pPr algn="r">
                        <a:defRPr sz="800" b="0">
                          <a:solidFill>
                            <a:srgbClr val="000000"/>
                          </a:solidFill>
                          <a:latin typeface="원신한 Light"/>
                        </a:defRPr>
                      </a:pPr>
                      <a:r>
                        <a:t>2.21</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KRX 반도체</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A098560</a:t>
            </a:r>
          </a:p>
        </p:txBody>
      </p:sp>
      <p:sp>
        <p:nvSpPr>
          <p:cNvPr id="3" name="Text Placeholder 2"/>
          <p:cNvSpPr>
            <a:spLocks noGrp="1"/>
          </p:cNvSpPr>
          <p:nvPr>
            <p:ph type="body" idx="14" sz="quarter"/>
          </p:nvPr>
        </p:nvSpPr>
        <p:spPr/>
        <p:txBody>
          <a:bodyPr/>
          <a:lstStyle/>
          <a:p>
            <a:r>
              <a:t>TIGER 방송통신</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유가증권시장 및 코스닥시장에 상장된 국내 출판업, 광고업, 영화산업, 방송업, 공연산업, 전기통신 업종에 속한 10종목으로 구성된 지수인 KRX Media &amp; Telecom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9,445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10,940원/7,600원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5,585주/53백만원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45억원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+0.32/-3.77%/-7.49%/+22.63%</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2007-09-06/2007-09-07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0.460%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KT</a:t>
                      </a:r>
                    </a:p>
                  </a:txBody>
                  <a:tcPr anchor="ctr" marL="36000" marR="36000" marT="0" marB="0">
                    <a:noFill/>
                  </a:tcPr>
                </a:tc>
                <a:tc>
                  <a:txBody>
                    <a:bodyPr/>
                    <a:lstStyle/>
                    <a:p>
                      <a:pPr algn="r">
                        <a:defRPr sz="800" b="0">
                          <a:solidFill>
                            <a:srgbClr val="000000"/>
                          </a:solidFill>
                          <a:latin typeface="원신한 Light"/>
                        </a:defRPr>
                      </a:pPr>
                      <a:r>
                        <a:t>20.35</a:t>
                      </a:r>
                    </a:p>
                  </a:txBody>
                  <a:tcPr anchor="ctr" marL="36000" marR="36000" marT="0" marB="0">
                    <a:noFill/>
                  </a:tcPr>
                </a:tc>
              </a:tr>
              <a:tr h="187200">
                <a:tc>
                  <a:txBody>
                    <a:bodyPr/>
                    <a:lstStyle/>
                    <a:p>
                      <a:pPr algn="l">
                        <a:defRPr sz="800" b="0">
                          <a:solidFill>
                            <a:srgbClr val="000000"/>
                          </a:solidFill>
                          <a:latin typeface="원신한 Light"/>
                        </a:defRPr>
                      </a:pPr>
                      <a:r>
                        <a:t>LG유플러스</a:t>
                      </a:r>
                    </a:p>
                  </a:txBody>
                  <a:tcPr anchor="ctr" marL="36000" marR="36000" marT="0" marB="0">
                    <a:noFill/>
                  </a:tcPr>
                </a:tc>
                <a:tc>
                  <a:txBody>
                    <a:bodyPr/>
                    <a:lstStyle/>
                    <a:p>
                      <a:pPr algn="r">
                        <a:defRPr sz="800" b="0">
                          <a:solidFill>
                            <a:srgbClr val="000000"/>
                          </a:solidFill>
                          <a:latin typeface="원신한 Light"/>
                        </a:defRPr>
                      </a:pPr>
                      <a:r>
                        <a:t>19.87</a:t>
                      </a:r>
                    </a:p>
                  </a:txBody>
                  <a:tcPr anchor="ctr" marL="36000" marR="36000" marT="0" marB="0">
                    <a:noFill/>
                  </a:tcPr>
                </a:tc>
              </a:tr>
              <a:tr h="187200">
                <a:tc>
                  <a:txBody>
                    <a:bodyPr/>
                    <a:lstStyle/>
                    <a:p>
                      <a:pPr algn="l">
                        <a:defRPr sz="800" b="0">
                          <a:solidFill>
                            <a:srgbClr val="000000"/>
                          </a:solidFill>
                          <a:latin typeface="원신한 Light"/>
                        </a:defRPr>
                      </a:pPr>
                      <a:r>
                        <a:t>SK텔레콤</a:t>
                      </a:r>
                    </a:p>
                  </a:txBody>
                  <a:tcPr anchor="ctr" marL="36000" marR="36000" marT="0" marB="0">
                    <a:noFill/>
                  </a:tcPr>
                </a:tc>
                <a:tc>
                  <a:txBody>
                    <a:bodyPr/>
                    <a:lstStyle/>
                    <a:p>
                      <a:pPr algn="r">
                        <a:defRPr sz="800" b="0">
                          <a:solidFill>
                            <a:srgbClr val="000000"/>
                          </a:solidFill>
                          <a:latin typeface="원신한 Light"/>
                        </a:defRPr>
                      </a:pPr>
                      <a:r>
                        <a:t>11.80</a:t>
                      </a:r>
                    </a:p>
                  </a:txBody>
                  <a:tcPr anchor="ctr" marL="36000" marR="36000" marT="0" marB="0">
                    <a:noFill/>
                  </a:tcPr>
                </a:tc>
              </a:tr>
              <a:tr h="187200">
                <a:tc>
                  <a:txBody>
                    <a:bodyPr/>
                    <a:lstStyle/>
                    <a:p>
                      <a:pPr algn="l">
                        <a:defRPr sz="800" b="0">
                          <a:solidFill>
                            <a:srgbClr val="000000"/>
                          </a:solidFill>
                          <a:latin typeface="원신한 Light"/>
                        </a:defRPr>
                      </a:pPr>
                      <a:r>
                        <a:t>SBS</a:t>
                      </a:r>
                    </a:p>
                  </a:txBody>
                  <a:tcPr anchor="ctr" marL="36000" marR="36000" marT="0" marB="0">
                    <a:noFill/>
                  </a:tcPr>
                </a:tc>
                <a:tc>
                  <a:txBody>
                    <a:bodyPr/>
                    <a:lstStyle/>
                    <a:p>
                      <a:pPr algn="r">
                        <a:defRPr sz="800" b="0">
                          <a:solidFill>
                            <a:srgbClr val="000000"/>
                          </a:solidFill>
                          <a:latin typeface="원신한 Light"/>
                        </a:defRPr>
                      </a:pPr>
                      <a:r>
                        <a:t>10.28</a:t>
                      </a:r>
                    </a:p>
                  </a:txBody>
                  <a:tcPr anchor="ctr" marL="36000" marR="36000" marT="0" marB="0">
                    <a:noFill/>
                  </a:tcPr>
                </a:tc>
              </a:tr>
              <a:tr h="187200">
                <a:tc>
                  <a:txBody>
                    <a:bodyPr/>
                    <a:lstStyle/>
                    <a:p>
                      <a:pPr algn="l">
                        <a:defRPr sz="800" b="0">
                          <a:solidFill>
                            <a:srgbClr val="000000"/>
                          </a:solidFill>
                          <a:latin typeface="원신한 Light"/>
                        </a:defRPr>
                      </a:pPr>
                      <a:r>
                        <a:t>SK스퀘어</a:t>
                      </a:r>
                    </a:p>
                  </a:txBody>
                  <a:tcPr anchor="ctr" marL="36000" marR="36000" marT="0" marB="0">
                    <a:noFill/>
                  </a:tcPr>
                </a:tc>
                <a:tc>
                  <a:txBody>
                    <a:bodyPr/>
                    <a:lstStyle/>
                    <a:p>
                      <a:pPr algn="r">
                        <a:defRPr sz="800" b="0">
                          <a:solidFill>
                            <a:srgbClr val="000000"/>
                          </a:solidFill>
                          <a:latin typeface="원신한 Light"/>
                        </a:defRPr>
                      </a:pPr>
                      <a:r>
                        <a:t>8.08</a:t>
                      </a:r>
                    </a:p>
                  </a:txBody>
                  <a:tcPr anchor="ctr" marL="36000" marR="36000" marT="0" marB="0">
                    <a:noFill/>
                  </a:tcPr>
                </a:tc>
              </a:tr>
              <a:tr h="187200">
                <a:tc>
                  <a:txBody>
                    <a:bodyPr/>
                    <a:lstStyle/>
                    <a:p>
                      <a:pPr algn="l">
                        <a:defRPr sz="800" b="0">
                          <a:solidFill>
                            <a:srgbClr val="000000"/>
                          </a:solidFill>
                          <a:latin typeface="원신한 Light"/>
                        </a:defRPr>
                      </a:pPr>
                      <a:r>
                        <a:t>인스코비</a:t>
                      </a:r>
                    </a:p>
                  </a:txBody>
                  <a:tcPr anchor="ctr" marL="36000" marR="36000" marT="0" marB="0">
                    <a:noFill/>
                  </a:tcPr>
                </a:tc>
                <a:tc>
                  <a:txBody>
                    <a:bodyPr/>
                    <a:lstStyle/>
                    <a:p>
                      <a:pPr algn="r">
                        <a:defRPr sz="800" b="0">
                          <a:solidFill>
                            <a:srgbClr val="000000"/>
                          </a:solidFill>
                          <a:latin typeface="원신한 Light"/>
                        </a:defRPr>
                      </a:pPr>
                      <a:r>
                        <a:t>5.89</a:t>
                      </a:r>
                    </a:p>
                  </a:txBody>
                  <a:tcPr anchor="ctr" marL="36000" marR="36000" marT="0" marB="0">
                    <a:noFill/>
                  </a:tcPr>
                </a:tc>
              </a:tr>
              <a:tr h="187200">
                <a:tc>
                  <a:txBody>
                    <a:bodyPr/>
                    <a:lstStyle/>
                    <a:p>
                      <a:pPr algn="l">
                        <a:defRPr sz="800" b="0">
                          <a:solidFill>
                            <a:srgbClr val="000000"/>
                          </a:solidFill>
                          <a:latin typeface="원신한 Light"/>
                        </a:defRPr>
                      </a:pPr>
                      <a:r>
                        <a:t>스카이라이프</a:t>
                      </a:r>
                    </a:p>
                  </a:txBody>
                  <a:tcPr anchor="ctr" marL="36000" marR="36000" marT="0" marB="0">
                    <a:noFill/>
                  </a:tcPr>
                </a:tc>
                <a:tc>
                  <a:txBody>
                    <a:bodyPr/>
                    <a:lstStyle/>
                    <a:p>
                      <a:pPr algn="r">
                        <a:defRPr sz="800" b="0">
                          <a:solidFill>
                            <a:srgbClr val="000000"/>
                          </a:solidFill>
                          <a:latin typeface="원신한 Light"/>
                        </a:defRPr>
                      </a:pPr>
                      <a:r>
                        <a:t>4.20</a:t>
                      </a:r>
                    </a:p>
                  </a:txBody>
                  <a:tcPr anchor="ctr" marL="36000" marR="36000" marT="0" marB="0">
                    <a:noFill/>
                  </a:tcPr>
                </a:tc>
              </a:tr>
              <a:tr h="187200">
                <a:tc>
                  <a:txBody>
                    <a:bodyPr/>
                    <a:lstStyle/>
                    <a:p>
                      <a:pPr algn="l">
                        <a:defRPr sz="800" b="0">
                          <a:solidFill>
                            <a:srgbClr val="000000"/>
                          </a:solidFill>
                          <a:latin typeface="원신한 Light"/>
                        </a:defRPr>
                      </a:pPr>
                      <a:r>
                        <a:t>세종텔레콤</a:t>
                      </a:r>
                    </a:p>
                  </a:txBody>
                  <a:tcPr anchor="ctr" marL="36000" marR="36000" marT="0" marB="0">
                    <a:noFill/>
                  </a:tcPr>
                </a:tc>
                <a:tc>
                  <a:txBody>
                    <a:bodyPr/>
                    <a:lstStyle/>
                    <a:p>
                      <a:pPr algn="r">
                        <a:defRPr sz="800" b="0">
                          <a:solidFill>
                            <a:srgbClr val="000000"/>
                          </a:solidFill>
                          <a:latin typeface="원신한 Light"/>
                        </a:defRPr>
                      </a:pPr>
                      <a:r>
                        <a:t>4.11</a:t>
                      </a:r>
                    </a:p>
                  </a:txBody>
                  <a:tcPr anchor="ctr" marL="36000" marR="36000" marT="0" marB="0">
                    <a:noFill/>
                  </a:tcPr>
                </a:tc>
              </a:tr>
              <a:tr h="187200">
                <a:tc>
                  <a:txBody>
                    <a:bodyPr/>
                    <a:lstStyle/>
                    <a:p>
                      <a:pPr algn="l">
                        <a:defRPr sz="800" b="0">
                          <a:solidFill>
                            <a:srgbClr val="000000"/>
                          </a:solidFill>
                          <a:latin typeface="원신한 Light"/>
                        </a:defRPr>
                      </a:pPr>
                      <a:r>
                        <a:t>LG헬로비전</a:t>
                      </a:r>
                    </a:p>
                  </a:txBody>
                  <a:tcPr anchor="ctr" marL="36000" marR="36000" marT="0" marB="0">
                    <a:noFill/>
                  </a:tcPr>
                </a:tc>
                <a:tc>
                  <a:txBody>
                    <a:bodyPr/>
                    <a:lstStyle/>
                    <a:p>
                      <a:pPr algn="r">
                        <a:defRPr sz="800" b="0">
                          <a:solidFill>
                            <a:srgbClr val="000000"/>
                          </a:solidFill>
                          <a:latin typeface="원신한 Light"/>
                        </a:defRPr>
                      </a:pPr>
                      <a:r>
                        <a:t>3.63</a:t>
                      </a:r>
                    </a:p>
                  </a:txBody>
                  <a:tcPr anchor="ctr" marL="36000" marR="36000" marT="0" marB="0">
                    <a:noFill/>
                  </a:tcPr>
                </a:tc>
              </a:tr>
              <a:tr h="187200">
                <a:tc>
                  <a:txBody>
                    <a:bodyPr/>
                    <a:lstStyle/>
                    <a:p>
                      <a:pPr algn="l">
                        <a:defRPr sz="800" b="0">
                          <a:solidFill>
                            <a:srgbClr val="000000"/>
                          </a:solidFill>
                          <a:latin typeface="원신한 Light"/>
                        </a:defRPr>
                      </a:pPr>
                      <a:r>
                        <a:t>케이아이엔엑스</a:t>
                      </a:r>
                    </a:p>
                  </a:txBody>
                  <a:tcPr anchor="ctr" marL="36000" marR="36000" marT="0" marB="0">
                    <a:noFill/>
                  </a:tcPr>
                </a:tc>
                <a:tc>
                  <a:txBody>
                    <a:bodyPr/>
                    <a:lstStyle/>
                    <a:p>
                      <a:pPr algn="r">
                        <a:defRPr sz="800" b="0">
                          <a:solidFill>
                            <a:srgbClr val="000000"/>
                          </a:solidFill>
                          <a:latin typeface="원신한 Light"/>
                        </a:defRPr>
                      </a:pPr>
                      <a:r>
                        <a:t>3.29</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KRX 미디어통신</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A140700</a:t>
            </a:r>
          </a:p>
        </p:txBody>
      </p:sp>
      <p:sp>
        <p:nvSpPr>
          <p:cNvPr id="3" name="Text Placeholder 2"/>
          <p:cNvSpPr>
            <a:spLocks noGrp="1"/>
          </p:cNvSpPr>
          <p:nvPr>
            <p:ph type="body" idx="14" sz="quarter"/>
          </p:nvPr>
        </p:nvSpPr>
        <p:spPr/>
        <p:txBody>
          <a:bodyPr/>
          <a:lstStyle/>
          <a:p>
            <a:r>
              <a:t>KODEX 보험</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국내 보험업과 재보험업종을 대표하는 10개 종목으로 구성된 KRX Insurance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7,420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7,435원/5,163원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102,916주/717백만원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178억원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0.15%</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+14.77/+6.00%/+13.80%/+28.64%</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2011-04-25/2011-04-26</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삼성화재</a:t>
                      </a:r>
                    </a:p>
                  </a:txBody>
                  <a:tcPr anchor="ctr" marL="36000" marR="36000" marT="0" marB="0">
                    <a:noFill/>
                  </a:tcPr>
                </a:tc>
                <a:tc>
                  <a:txBody>
                    <a:bodyPr/>
                    <a:lstStyle/>
                    <a:p>
                      <a:pPr algn="r">
                        <a:defRPr sz="800" b="0">
                          <a:solidFill>
                            <a:srgbClr val="000000"/>
                          </a:solidFill>
                          <a:latin typeface="원신한 Light"/>
                        </a:defRPr>
                      </a:pPr>
                      <a:r>
                        <a:t>22.07</a:t>
                      </a:r>
                    </a:p>
                  </a:txBody>
                  <a:tcPr anchor="ctr" marL="36000" marR="36000" marT="0" marB="0">
                    <a:noFill/>
                  </a:tcPr>
                </a:tc>
              </a:tr>
              <a:tr h="187200">
                <a:tc>
                  <a:txBody>
                    <a:bodyPr/>
                    <a:lstStyle/>
                    <a:p>
                      <a:pPr algn="l">
                        <a:defRPr sz="800" b="0">
                          <a:solidFill>
                            <a:srgbClr val="000000"/>
                          </a:solidFill>
                          <a:latin typeface="원신한 Light"/>
                        </a:defRPr>
                      </a:pPr>
                      <a:r>
                        <a:t>삼성생명</a:t>
                      </a:r>
                    </a:p>
                  </a:txBody>
                  <a:tcPr anchor="ctr" marL="36000" marR="36000" marT="0" marB="0">
                    <a:noFill/>
                  </a:tcPr>
                </a:tc>
                <a:tc>
                  <a:txBody>
                    <a:bodyPr/>
                    <a:lstStyle/>
                    <a:p>
                      <a:pPr algn="r">
                        <a:defRPr sz="800" b="0">
                          <a:solidFill>
                            <a:srgbClr val="000000"/>
                          </a:solidFill>
                          <a:latin typeface="원신한 Light"/>
                        </a:defRPr>
                      </a:pPr>
                      <a:r>
                        <a:t>19.12</a:t>
                      </a:r>
                    </a:p>
                  </a:txBody>
                  <a:tcPr anchor="ctr" marL="36000" marR="36000" marT="0" marB="0">
                    <a:noFill/>
                  </a:tcPr>
                </a:tc>
              </a:tr>
              <a:tr h="187200">
                <a:tc>
                  <a:txBody>
                    <a:bodyPr/>
                    <a:lstStyle/>
                    <a:p>
                      <a:pPr algn="l">
                        <a:defRPr sz="800" b="0">
                          <a:solidFill>
                            <a:srgbClr val="000000"/>
                          </a:solidFill>
                          <a:latin typeface="원신한 Light"/>
                        </a:defRPr>
                      </a:pPr>
                      <a:r>
                        <a:t>메리츠화재</a:t>
                      </a:r>
                    </a:p>
                  </a:txBody>
                  <a:tcPr anchor="ctr" marL="36000" marR="36000" marT="0" marB="0">
                    <a:noFill/>
                  </a:tcPr>
                </a:tc>
                <a:tc>
                  <a:txBody>
                    <a:bodyPr/>
                    <a:lstStyle/>
                    <a:p>
                      <a:pPr algn="r">
                        <a:defRPr sz="800" b="0">
                          <a:solidFill>
                            <a:srgbClr val="000000"/>
                          </a:solidFill>
                          <a:latin typeface="원신한 Light"/>
                        </a:defRPr>
                      </a:pPr>
                      <a:r>
                        <a:t>18.56</a:t>
                      </a:r>
                    </a:p>
                  </a:txBody>
                  <a:tcPr anchor="ctr" marL="36000" marR="36000" marT="0" marB="0">
                    <a:noFill/>
                  </a:tcPr>
                </a:tc>
              </a:tr>
              <a:tr h="187200">
                <a:tc>
                  <a:txBody>
                    <a:bodyPr/>
                    <a:lstStyle/>
                    <a:p>
                      <a:pPr algn="l">
                        <a:defRPr sz="800" b="0">
                          <a:solidFill>
                            <a:srgbClr val="000000"/>
                          </a:solidFill>
                          <a:latin typeface="원신한 Light"/>
                        </a:defRPr>
                      </a:pPr>
                      <a:r>
                        <a:t>현대해상</a:t>
                      </a:r>
                    </a:p>
                  </a:txBody>
                  <a:tcPr anchor="ctr" marL="36000" marR="36000" marT="0" marB="0">
                    <a:noFill/>
                  </a:tcPr>
                </a:tc>
                <a:tc>
                  <a:txBody>
                    <a:bodyPr/>
                    <a:lstStyle/>
                    <a:p>
                      <a:pPr algn="r">
                        <a:defRPr sz="800" b="0">
                          <a:solidFill>
                            <a:srgbClr val="000000"/>
                          </a:solidFill>
                          <a:latin typeface="원신한 Light"/>
                        </a:defRPr>
                      </a:pPr>
                      <a:r>
                        <a:t>14.27</a:t>
                      </a:r>
                    </a:p>
                  </a:txBody>
                  <a:tcPr anchor="ctr" marL="36000" marR="36000" marT="0" marB="0">
                    <a:noFill/>
                  </a:tcPr>
                </a:tc>
              </a:tr>
              <a:tr h="187200">
                <a:tc>
                  <a:txBody>
                    <a:bodyPr/>
                    <a:lstStyle/>
                    <a:p>
                      <a:pPr algn="l">
                        <a:defRPr sz="800" b="0">
                          <a:solidFill>
                            <a:srgbClr val="000000"/>
                          </a:solidFill>
                          <a:latin typeface="원신한 Light"/>
                        </a:defRPr>
                      </a:pPr>
                      <a:r>
                        <a:t>한화생명</a:t>
                      </a:r>
                    </a:p>
                  </a:txBody>
                  <a:tcPr anchor="ctr" marL="36000" marR="36000" marT="0" marB="0">
                    <a:noFill/>
                  </a:tcPr>
                </a:tc>
                <a:tc>
                  <a:txBody>
                    <a:bodyPr/>
                    <a:lstStyle/>
                    <a:p>
                      <a:pPr algn="r">
                        <a:defRPr sz="800" b="0">
                          <a:solidFill>
                            <a:srgbClr val="000000"/>
                          </a:solidFill>
                          <a:latin typeface="원신한 Light"/>
                        </a:defRPr>
                      </a:pPr>
                      <a:r>
                        <a:t>9.85</a:t>
                      </a:r>
                    </a:p>
                  </a:txBody>
                  <a:tcPr anchor="ctr" marL="36000" marR="36000" marT="0" marB="0">
                    <a:noFill/>
                  </a:tcPr>
                </a:tc>
              </a:tr>
              <a:tr h="187200">
                <a:tc>
                  <a:txBody>
                    <a:bodyPr/>
                    <a:lstStyle/>
                    <a:p>
                      <a:pPr algn="l">
                        <a:defRPr sz="800" b="0">
                          <a:solidFill>
                            <a:srgbClr val="000000"/>
                          </a:solidFill>
                          <a:latin typeface="원신한 Light"/>
                        </a:defRPr>
                      </a:pPr>
                      <a:r>
                        <a:t>코리안리</a:t>
                      </a:r>
                    </a:p>
                  </a:txBody>
                  <a:tcPr anchor="ctr" marL="36000" marR="36000" marT="0" marB="0">
                    <a:noFill/>
                  </a:tcPr>
                </a:tc>
                <a:tc>
                  <a:txBody>
                    <a:bodyPr/>
                    <a:lstStyle/>
                    <a:p>
                      <a:pPr algn="r">
                        <a:defRPr sz="800" b="0">
                          <a:solidFill>
                            <a:srgbClr val="000000"/>
                          </a:solidFill>
                          <a:latin typeface="원신한 Light"/>
                        </a:defRPr>
                      </a:pPr>
                      <a:r>
                        <a:t>6.52</a:t>
                      </a:r>
                    </a:p>
                  </a:txBody>
                  <a:tcPr anchor="ctr" marL="36000" marR="36000" marT="0" marB="0">
                    <a:noFill/>
                  </a:tcPr>
                </a:tc>
              </a:tr>
              <a:tr h="187200">
                <a:tc>
                  <a:txBody>
                    <a:bodyPr/>
                    <a:lstStyle/>
                    <a:p>
                      <a:pPr algn="l">
                        <a:defRPr sz="800" b="0">
                          <a:solidFill>
                            <a:srgbClr val="000000"/>
                          </a:solidFill>
                          <a:latin typeface="원신한 Light"/>
                        </a:defRPr>
                      </a:pPr>
                      <a:r>
                        <a:t>동양생명</a:t>
                      </a:r>
                    </a:p>
                  </a:txBody>
                  <a:tcPr anchor="ctr" marL="36000" marR="36000" marT="0" marB="0">
                    <a:noFill/>
                  </a:tcPr>
                </a:tc>
                <a:tc>
                  <a:txBody>
                    <a:bodyPr/>
                    <a:lstStyle/>
                    <a:p>
                      <a:pPr algn="r">
                        <a:defRPr sz="800" b="0">
                          <a:solidFill>
                            <a:srgbClr val="000000"/>
                          </a:solidFill>
                          <a:latin typeface="원신한 Light"/>
                        </a:defRPr>
                      </a:pPr>
                      <a:r>
                        <a:t>2.03</a:t>
                      </a:r>
                    </a:p>
                  </a:txBody>
                  <a:tcPr anchor="ctr" marL="36000" marR="36000" marT="0" marB="0">
                    <a:noFill/>
                  </a:tcPr>
                </a:tc>
              </a:tr>
              <a:tr h="187200">
                <a:tc>
                  <a:txBody>
                    <a:bodyPr/>
                    <a:lstStyle/>
                    <a:p>
                      <a:pPr algn="l">
                        <a:defRPr sz="800" b="0">
                          <a:solidFill>
                            <a:srgbClr val="000000"/>
                          </a:solidFill>
                          <a:latin typeface="원신한 Light"/>
                        </a:defRPr>
                      </a:pPr>
                      <a:r>
                        <a:t>한화손해보험</a:t>
                      </a:r>
                    </a:p>
                  </a:txBody>
                  <a:tcPr anchor="ctr" marL="36000" marR="36000" marT="0" marB="0">
                    <a:noFill/>
                  </a:tcPr>
                </a:tc>
                <a:tc>
                  <a:txBody>
                    <a:bodyPr/>
                    <a:lstStyle/>
                    <a:p>
                      <a:pPr algn="r">
                        <a:defRPr sz="800" b="0">
                          <a:solidFill>
                            <a:srgbClr val="000000"/>
                          </a:solidFill>
                          <a:latin typeface="원신한 Light"/>
                        </a:defRPr>
                      </a:pPr>
                      <a:r>
                        <a:t>1.88</a:t>
                      </a:r>
                    </a:p>
                  </a:txBody>
                  <a:tcPr anchor="ctr" marL="36000" marR="36000" marT="0" marB="0">
                    <a:noFill/>
                  </a:tcPr>
                </a:tc>
              </a:tr>
              <a:tr h="187200">
                <a:tc>
                  <a:txBody>
                    <a:bodyPr/>
                    <a:lstStyle/>
                    <a:p>
                      <a:pPr algn="l">
                        <a:defRPr sz="800" b="0">
                          <a:solidFill>
                            <a:srgbClr val="000000"/>
                          </a:solidFill>
                          <a:latin typeface="원신한 Light"/>
                        </a:defRPr>
                      </a:pPr>
                      <a:r>
                        <a:t>롯데손해보험</a:t>
                      </a:r>
                    </a:p>
                  </a:txBody>
                  <a:tcPr anchor="ctr" marL="36000" marR="36000" marT="0" marB="0">
                    <a:noFill/>
                  </a:tcPr>
                </a:tc>
                <a:tc>
                  <a:txBody>
                    <a:bodyPr/>
                    <a:lstStyle/>
                    <a:p>
                      <a:pPr algn="r">
                        <a:defRPr sz="800" b="0">
                          <a:solidFill>
                            <a:srgbClr val="000000"/>
                          </a:solidFill>
                          <a:latin typeface="원신한 Light"/>
                        </a:defRPr>
                      </a:pPr>
                      <a:r>
                        <a:t>1.03</a:t>
                      </a:r>
                    </a:p>
                  </a:txBody>
                  <a:tcPr anchor="ctr" marL="36000" marR="36000" marT="0" marB="0">
                    <a:noFill/>
                  </a:tcPr>
                </a:tc>
              </a:tr>
              <a:tr h="187200">
                <a:tc>
                  <a:txBody>
                    <a:bodyPr/>
                    <a:lstStyle/>
                    <a:p>
                      <a:pPr algn="l">
                        <a:defRPr sz="800" b="0">
                          <a:solidFill>
                            <a:srgbClr val="000000"/>
                          </a:solidFill>
                          <a:latin typeface="원신한 Light"/>
                        </a:defRPr>
                      </a:pPr>
                      <a:r>
                        <a:t>DB손해보험</a:t>
                      </a:r>
                    </a:p>
                  </a:txBody>
                  <a:tcPr anchor="ctr" marL="36000" marR="36000" marT="0" marB="0">
                    <a:noFill/>
                  </a:tcPr>
                </a:tc>
                <a:tc>
                  <a:txBody>
                    <a:bodyPr/>
                    <a:lstStyle/>
                    <a:p>
                      <a:pPr algn="r">
                        <a:defRPr sz="800" b="0">
                          <a:solidFill>
                            <a:srgbClr val="000000"/>
                          </a:solidFill>
                          <a:latin typeface="원신한 Light"/>
                        </a:defRPr>
                      </a:pPr>
                      <a:r>
                        <a:t>0.25</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299" b="229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image.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KRX 보험</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A227550</a:t>
            </a:r>
          </a:p>
        </p:txBody>
      </p:sp>
      <p:sp>
        <p:nvSpPr>
          <p:cNvPr id="3" name="Text Placeholder 2"/>
          <p:cNvSpPr>
            <a:spLocks noGrp="1"/>
          </p:cNvSpPr>
          <p:nvPr>
            <p:ph type="body" idx="14" sz="quarter"/>
          </p:nvPr>
        </p:nvSpPr>
        <p:spPr/>
        <p:txBody>
          <a:bodyPr/>
          <a:lstStyle/>
          <a:p>
            <a:r>
              <a:t>TIGER 200 산업재</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KOSPI200 산업재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6,165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7,850원/5,406원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5,152주/32백만원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51억원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0.71%</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0.00%/-4.64%/-17.47%/+13.93%</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2015-09-22/2015-09-23</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삼성물산</a:t>
                      </a:r>
                    </a:p>
                  </a:txBody>
                  <a:tcPr anchor="ctr" marL="36000" marR="36000" marT="0" marB="0">
                    <a:noFill/>
                  </a:tcPr>
                </a:tc>
                <a:tc>
                  <a:txBody>
                    <a:bodyPr/>
                    <a:lstStyle/>
                    <a:p>
                      <a:pPr algn="r">
                        <a:defRPr sz="800" b="0">
                          <a:solidFill>
                            <a:srgbClr val="000000"/>
                          </a:solidFill>
                          <a:latin typeface="원신한 Light"/>
                        </a:defRPr>
                      </a:pPr>
                      <a:r>
                        <a:t>20.02</a:t>
                      </a:r>
                    </a:p>
                  </a:txBody>
                  <a:tcPr anchor="ctr" marL="36000" marR="36000" marT="0" marB="0">
                    <a:noFill/>
                  </a:tcPr>
                </a:tc>
              </a:tr>
              <a:tr h="187200">
                <a:tc>
                  <a:txBody>
                    <a:bodyPr/>
                    <a:lstStyle/>
                    <a:p>
                      <a:pPr algn="l">
                        <a:defRPr sz="800" b="0">
                          <a:solidFill>
                            <a:srgbClr val="000000"/>
                          </a:solidFill>
                          <a:latin typeface="원신한 Light"/>
                        </a:defRPr>
                      </a:pPr>
                      <a:r>
                        <a:t>HMM</a:t>
                      </a:r>
                    </a:p>
                  </a:txBody>
                  <a:tcPr anchor="ctr" marL="36000" marR="36000" marT="0" marB="0">
                    <a:noFill/>
                  </a:tcPr>
                </a:tc>
                <a:tc>
                  <a:txBody>
                    <a:bodyPr/>
                    <a:lstStyle/>
                    <a:p>
                      <a:pPr algn="r">
                        <a:defRPr sz="800" b="0">
                          <a:solidFill>
                            <a:srgbClr val="000000"/>
                          </a:solidFill>
                          <a:latin typeface="원신한 Light"/>
                        </a:defRPr>
                      </a:pPr>
                      <a:r>
                        <a:t>15.75</a:t>
                      </a:r>
                    </a:p>
                  </a:txBody>
                  <a:tcPr anchor="ctr" marL="36000" marR="36000" marT="0" marB="0">
                    <a:noFill/>
                  </a:tcPr>
                </a:tc>
              </a:tr>
              <a:tr h="187200">
                <a:tc>
                  <a:txBody>
                    <a:bodyPr/>
                    <a:lstStyle/>
                    <a:p>
                      <a:pPr algn="l">
                        <a:defRPr sz="800" b="0">
                          <a:solidFill>
                            <a:srgbClr val="000000"/>
                          </a:solidFill>
                          <a:latin typeface="원신한 Light"/>
                        </a:defRPr>
                      </a:pPr>
                      <a:r>
                        <a:t>대한항공</a:t>
                      </a:r>
                    </a:p>
                  </a:txBody>
                  <a:tcPr anchor="ctr" marL="36000" marR="36000" marT="0" marB="0">
                    <a:noFill/>
                  </a:tcPr>
                </a:tc>
                <a:tc>
                  <a:txBody>
                    <a:bodyPr/>
                    <a:lstStyle/>
                    <a:p>
                      <a:pPr algn="r">
                        <a:defRPr sz="800" b="0">
                          <a:solidFill>
                            <a:srgbClr val="000000"/>
                          </a:solidFill>
                          <a:latin typeface="원신한 Light"/>
                        </a:defRPr>
                      </a:pPr>
                      <a:r>
                        <a:t>12.52</a:t>
                      </a:r>
                    </a:p>
                  </a:txBody>
                  <a:tcPr anchor="ctr" marL="36000" marR="36000" marT="0" marB="0">
                    <a:noFill/>
                  </a:tcPr>
                </a:tc>
              </a:tr>
              <a:tr h="187200">
                <a:tc>
                  <a:txBody>
                    <a:bodyPr/>
                    <a:lstStyle/>
                    <a:p>
                      <a:pPr algn="l">
                        <a:defRPr sz="800" b="0">
                          <a:solidFill>
                            <a:srgbClr val="000000"/>
                          </a:solidFill>
                          <a:latin typeface="원신한 Light"/>
                        </a:defRPr>
                      </a:pPr>
                      <a:r>
                        <a:t>현대글로비스</a:t>
                      </a:r>
                    </a:p>
                  </a:txBody>
                  <a:tcPr anchor="ctr" marL="36000" marR="36000" marT="0" marB="0">
                    <a:noFill/>
                  </a:tcPr>
                </a:tc>
                <a:tc>
                  <a:txBody>
                    <a:bodyPr/>
                    <a:lstStyle/>
                    <a:p>
                      <a:pPr algn="r">
                        <a:defRPr sz="800" b="0">
                          <a:solidFill>
                            <a:srgbClr val="000000"/>
                          </a:solidFill>
                          <a:latin typeface="원신한 Light"/>
                        </a:defRPr>
                      </a:pPr>
                      <a:r>
                        <a:t>6.78</a:t>
                      </a:r>
                    </a:p>
                  </a:txBody>
                  <a:tcPr anchor="ctr" marL="36000" marR="36000" marT="0" marB="0">
                    <a:noFill/>
                  </a:tcPr>
                </a:tc>
              </a:tr>
              <a:tr h="187200">
                <a:tc>
                  <a:txBody>
                    <a:bodyPr/>
                    <a:lstStyle/>
                    <a:p>
                      <a:pPr algn="l">
                        <a:defRPr sz="800" b="0">
                          <a:solidFill>
                            <a:srgbClr val="000000"/>
                          </a:solidFill>
                          <a:latin typeface="원신한 Light"/>
                        </a:defRPr>
                      </a:pPr>
                      <a:r>
                        <a:t>한진칼</a:t>
                      </a:r>
                    </a:p>
                  </a:txBody>
                  <a:tcPr anchor="ctr" marL="36000" marR="36000" marT="0" marB="0">
                    <a:noFill/>
                  </a:tcPr>
                </a:tc>
                <a:tc>
                  <a:txBody>
                    <a:bodyPr/>
                    <a:lstStyle/>
                    <a:p>
                      <a:pPr algn="r">
                        <a:defRPr sz="800" b="0">
                          <a:solidFill>
                            <a:srgbClr val="000000"/>
                          </a:solidFill>
                          <a:latin typeface="원신한 Light"/>
                        </a:defRPr>
                      </a:pPr>
                      <a:r>
                        <a:t>5.05</a:t>
                      </a:r>
                    </a:p>
                  </a:txBody>
                  <a:tcPr anchor="ctr" marL="36000" marR="36000" marT="0" marB="0">
                    <a:noFill/>
                  </a:tcPr>
                </a:tc>
              </a:tr>
              <a:tr h="187200">
                <a:tc>
                  <a:txBody>
                    <a:bodyPr/>
                    <a:lstStyle/>
                    <a:p>
                      <a:pPr algn="l">
                        <a:defRPr sz="800" b="0">
                          <a:solidFill>
                            <a:srgbClr val="000000"/>
                          </a:solidFill>
                          <a:latin typeface="원신한 Light"/>
                        </a:defRPr>
                      </a:pPr>
                      <a:r>
                        <a:t>한국항공우주</a:t>
                      </a:r>
                    </a:p>
                  </a:txBody>
                  <a:tcPr anchor="ctr" marL="36000" marR="36000" marT="0" marB="0">
                    <a:noFill/>
                  </a:tcPr>
                </a:tc>
                <a:tc>
                  <a:txBody>
                    <a:bodyPr/>
                    <a:lstStyle/>
                    <a:p>
                      <a:pPr algn="r">
                        <a:defRPr sz="800" b="0">
                          <a:solidFill>
                            <a:srgbClr val="000000"/>
                          </a:solidFill>
                          <a:latin typeface="원신한 Light"/>
                        </a:defRPr>
                      </a:pPr>
                      <a:r>
                        <a:t>4.84</a:t>
                      </a:r>
                    </a:p>
                  </a:txBody>
                  <a:tcPr anchor="ctr" marL="36000" marR="36000" marT="0" marB="0">
                    <a:noFill/>
                  </a:tcPr>
                </a:tc>
              </a:tr>
              <a:tr h="187200">
                <a:tc>
                  <a:txBody>
                    <a:bodyPr/>
                    <a:lstStyle/>
                    <a:p>
                      <a:pPr algn="l">
                        <a:defRPr sz="800" b="0">
                          <a:solidFill>
                            <a:srgbClr val="000000"/>
                          </a:solidFill>
                          <a:latin typeface="원신한 Light"/>
                        </a:defRPr>
                      </a:pPr>
                      <a:r>
                        <a:t>에스원</a:t>
                      </a:r>
                    </a:p>
                  </a:txBody>
                  <a:tcPr anchor="ctr" marL="36000" marR="36000" marT="0" marB="0">
                    <a:noFill/>
                  </a:tcPr>
                </a:tc>
                <a:tc>
                  <a:txBody>
                    <a:bodyPr/>
                    <a:lstStyle/>
                    <a:p>
                      <a:pPr algn="r">
                        <a:defRPr sz="800" b="0">
                          <a:solidFill>
                            <a:srgbClr val="000000"/>
                          </a:solidFill>
                          <a:latin typeface="원신한 Light"/>
                        </a:defRPr>
                      </a:pPr>
                      <a:r>
                        <a:t>3.62</a:t>
                      </a:r>
                    </a:p>
                  </a:txBody>
                  <a:tcPr anchor="ctr" marL="36000" marR="36000" marT="0" marB="0">
                    <a:noFill/>
                  </a:tcPr>
                </a:tc>
              </a:tr>
              <a:tr h="187200">
                <a:tc>
                  <a:txBody>
                    <a:bodyPr/>
                    <a:lstStyle/>
                    <a:p>
                      <a:pPr algn="l">
                        <a:defRPr sz="800" b="0">
                          <a:solidFill>
                            <a:srgbClr val="000000"/>
                          </a:solidFill>
                          <a:latin typeface="원신한 Light"/>
                        </a:defRPr>
                      </a:pPr>
                      <a:r>
                        <a:t>한화에어로스페이스</a:t>
                      </a:r>
                    </a:p>
                  </a:txBody>
                  <a:tcPr anchor="ctr" marL="36000" marR="36000" marT="0" marB="0">
                    <a:noFill/>
                  </a:tcPr>
                </a:tc>
                <a:tc>
                  <a:txBody>
                    <a:bodyPr/>
                    <a:lstStyle/>
                    <a:p>
                      <a:pPr algn="r">
                        <a:defRPr sz="800" b="0">
                          <a:solidFill>
                            <a:srgbClr val="000000"/>
                          </a:solidFill>
                          <a:latin typeface="원신한 Light"/>
                        </a:defRPr>
                      </a:pPr>
                      <a:r>
                        <a:t>3.54</a:t>
                      </a:r>
                    </a:p>
                  </a:txBody>
                  <a:tcPr anchor="ctr" marL="36000" marR="36000" marT="0" marB="0">
                    <a:noFill/>
                  </a:tcPr>
                </a:tc>
              </a:tr>
              <a:tr h="187200">
                <a:tc>
                  <a:txBody>
                    <a:bodyPr/>
                    <a:lstStyle/>
                    <a:p>
                      <a:pPr algn="l">
                        <a:defRPr sz="800" b="0">
                          <a:solidFill>
                            <a:srgbClr val="000000"/>
                          </a:solidFill>
                          <a:latin typeface="원신한 Light"/>
                        </a:defRPr>
                      </a:pPr>
                      <a:r>
                        <a:t>두산퓨얼셀</a:t>
                      </a:r>
                    </a:p>
                  </a:txBody>
                  <a:tcPr anchor="ctr" marL="36000" marR="36000" marT="0" marB="0">
                    <a:noFill/>
                  </a:tcPr>
                </a:tc>
                <a:tc>
                  <a:txBody>
                    <a:bodyPr/>
                    <a:lstStyle/>
                    <a:p>
                      <a:pPr algn="r">
                        <a:defRPr sz="800" b="0">
                          <a:solidFill>
                            <a:srgbClr val="000000"/>
                          </a:solidFill>
                          <a:latin typeface="원신한 Light"/>
                        </a:defRPr>
                      </a:pPr>
                      <a:r>
                        <a:t>3.43</a:t>
                      </a:r>
                    </a:p>
                  </a:txBody>
                  <a:tcPr anchor="ctr" marL="36000" marR="36000" marT="0" marB="0">
                    <a:noFill/>
                  </a:tcPr>
                </a:tc>
              </a:tr>
              <a:tr h="187200">
                <a:tc>
                  <a:txBody>
                    <a:bodyPr/>
                    <a:lstStyle/>
                    <a:p>
                      <a:pPr algn="l">
                        <a:defRPr sz="800" b="0">
                          <a:solidFill>
                            <a:srgbClr val="000000"/>
                          </a:solidFill>
                          <a:latin typeface="원신한 Light"/>
                        </a:defRPr>
                      </a:pPr>
                      <a:r>
                        <a:t>CJ대한통운</a:t>
                      </a:r>
                    </a:p>
                  </a:txBody>
                  <a:tcPr anchor="ctr" marL="36000" marR="36000" marT="0" marB="0">
                    <a:noFill/>
                  </a:tcPr>
                </a:tc>
                <a:tc>
                  <a:txBody>
                    <a:bodyPr/>
                    <a:lstStyle/>
                    <a:p>
                      <a:pPr algn="r">
                        <a:defRPr sz="800" b="0">
                          <a:solidFill>
                            <a:srgbClr val="000000"/>
                          </a:solidFill>
                          <a:latin typeface="원신한 Light"/>
                        </a:defRPr>
                      </a:pPr>
                      <a:r>
                        <a:t>2.88</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918" b="2918"/>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KOSPI TR</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A227560</a:t>
            </a:r>
          </a:p>
        </p:txBody>
      </p:sp>
      <p:sp>
        <p:nvSpPr>
          <p:cNvPr id="3" name="Text Placeholder 2"/>
          <p:cNvSpPr>
            <a:spLocks noGrp="1"/>
          </p:cNvSpPr>
          <p:nvPr>
            <p:ph type="body" idx="14" sz="quarter"/>
          </p:nvPr>
        </p:nvSpPr>
        <p:spPr/>
        <p:txBody>
          <a:bodyPr/>
          <a:lstStyle/>
          <a:p>
            <a:r>
              <a:t>TIGER 200 생활소비재</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KOSPI200 생활소비재 지수를 추종하는 ETF입니다. 대형주의 비중이 높은 것이 특징입니다.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9,550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12,655원/9,350원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2,916주/29백만원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36억원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0.29%</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-5.35%/-9.39%/-20.35%/-15.56%</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2015-09-22/2015-09-23</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LG생활건강</a:t>
                      </a:r>
                    </a:p>
                  </a:txBody>
                  <a:tcPr anchor="ctr" marL="36000" marR="36000" marT="0" marB="0">
                    <a:noFill/>
                  </a:tcPr>
                </a:tc>
                <a:tc>
                  <a:txBody>
                    <a:bodyPr/>
                    <a:lstStyle/>
                    <a:p>
                      <a:pPr algn="r">
                        <a:defRPr sz="800" b="0">
                          <a:solidFill>
                            <a:srgbClr val="000000"/>
                          </a:solidFill>
                          <a:latin typeface="원신한 Light"/>
                        </a:defRPr>
                      </a:pPr>
                      <a:r>
                        <a:t>16.40</a:t>
                      </a:r>
                    </a:p>
                  </a:txBody>
                  <a:tcPr anchor="ctr" marL="36000" marR="36000" marT="0" marB="0">
                    <a:noFill/>
                  </a:tcPr>
                </a:tc>
              </a:tr>
              <a:tr h="187200">
                <a:tc>
                  <a:txBody>
                    <a:bodyPr/>
                    <a:lstStyle/>
                    <a:p>
                      <a:pPr algn="l">
                        <a:defRPr sz="800" b="0">
                          <a:solidFill>
                            <a:srgbClr val="000000"/>
                          </a:solidFill>
                          <a:latin typeface="원신한 Light"/>
                        </a:defRPr>
                      </a:pPr>
                      <a:r>
                        <a:t>KT&amp;G</a:t>
                      </a:r>
                    </a:p>
                  </a:txBody>
                  <a:tcPr anchor="ctr" marL="36000" marR="36000" marT="0" marB="0">
                    <a:noFill/>
                  </a:tcPr>
                </a:tc>
                <a:tc>
                  <a:txBody>
                    <a:bodyPr/>
                    <a:lstStyle/>
                    <a:p>
                      <a:pPr algn="r">
                        <a:defRPr sz="800" b="0">
                          <a:solidFill>
                            <a:srgbClr val="000000"/>
                          </a:solidFill>
                          <a:latin typeface="원신한 Light"/>
                        </a:defRPr>
                      </a:pPr>
                      <a:r>
                        <a:t>15.97</a:t>
                      </a:r>
                    </a:p>
                  </a:txBody>
                  <a:tcPr anchor="ctr" marL="36000" marR="36000" marT="0" marB="0">
                    <a:noFill/>
                  </a:tcPr>
                </a:tc>
              </a:tr>
              <a:tr h="187200">
                <a:tc>
                  <a:txBody>
                    <a:bodyPr/>
                    <a:lstStyle/>
                    <a:p>
                      <a:pPr algn="l">
                        <a:defRPr sz="800" b="0">
                          <a:solidFill>
                            <a:srgbClr val="000000"/>
                          </a:solidFill>
                          <a:latin typeface="원신한 Light"/>
                        </a:defRPr>
                      </a:pPr>
                      <a:r>
                        <a:t>한국전력</a:t>
                      </a:r>
                    </a:p>
                  </a:txBody>
                  <a:tcPr anchor="ctr" marL="36000" marR="36000" marT="0" marB="0">
                    <a:noFill/>
                  </a:tcPr>
                </a:tc>
                <a:tc>
                  <a:txBody>
                    <a:bodyPr/>
                    <a:lstStyle/>
                    <a:p>
                      <a:pPr algn="r">
                        <a:defRPr sz="800" b="0">
                          <a:solidFill>
                            <a:srgbClr val="000000"/>
                          </a:solidFill>
                          <a:latin typeface="원신한 Light"/>
                        </a:defRPr>
                      </a:pPr>
                      <a:r>
                        <a:t>13.18</a:t>
                      </a:r>
                    </a:p>
                  </a:txBody>
                  <a:tcPr anchor="ctr" marL="36000" marR="36000" marT="0" marB="0">
                    <a:noFill/>
                  </a:tcPr>
                </a:tc>
              </a:tr>
              <a:tr h="187200">
                <a:tc>
                  <a:txBody>
                    <a:bodyPr/>
                    <a:lstStyle/>
                    <a:p>
                      <a:pPr algn="l">
                        <a:defRPr sz="800" b="0">
                          <a:solidFill>
                            <a:srgbClr val="000000"/>
                          </a:solidFill>
                          <a:latin typeface="원신한 Light"/>
                        </a:defRPr>
                      </a:pPr>
                      <a:r>
                        <a:t>아모레퍼시픽</a:t>
                      </a:r>
                    </a:p>
                  </a:txBody>
                  <a:tcPr anchor="ctr" marL="36000" marR="36000" marT="0" marB="0">
                    <a:noFill/>
                  </a:tcPr>
                </a:tc>
                <a:tc>
                  <a:txBody>
                    <a:bodyPr/>
                    <a:lstStyle/>
                    <a:p>
                      <a:pPr algn="r">
                        <a:defRPr sz="800" b="0">
                          <a:solidFill>
                            <a:srgbClr val="000000"/>
                          </a:solidFill>
                          <a:latin typeface="원신한 Light"/>
                        </a:defRPr>
                      </a:pPr>
                      <a:r>
                        <a:t>9.25</a:t>
                      </a:r>
                    </a:p>
                  </a:txBody>
                  <a:tcPr anchor="ctr" marL="36000" marR="36000" marT="0" marB="0">
                    <a:noFill/>
                  </a:tcPr>
                </a:tc>
              </a:tr>
              <a:tr h="187200">
                <a:tc>
                  <a:txBody>
                    <a:bodyPr/>
                    <a:lstStyle/>
                    <a:p>
                      <a:pPr algn="l">
                        <a:defRPr sz="800" b="0">
                          <a:solidFill>
                            <a:srgbClr val="000000"/>
                          </a:solidFill>
                          <a:latin typeface="원신한 Light"/>
                        </a:defRPr>
                      </a:pPr>
                      <a:r>
                        <a:t>CJ제일제당</a:t>
                      </a:r>
                    </a:p>
                  </a:txBody>
                  <a:tcPr anchor="ctr" marL="36000" marR="36000" marT="0" marB="0">
                    <a:noFill/>
                  </a:tcPr>
                </a:tc>
                <a:tc>
                  <a:txBody>
                    <a:bodyPr/>
                    <a:lstStyle/>
                    <a:p>
                      <a:pPr algn="r">
                        <a:defRPr sz="800" b="0">
                          <a:solidFill>
                            <a:srgbClr val="000000"/>
                          </a:solidFill>
                          <a:latin typeface="원신한 Light"/>
                        </a:defRPr>
                      </a:pPr>
                      <a:r>
                        <a:t>5.82</a:t>
                      </a:r>
                    </a:p>
                  </a:txBody>
                  <a:tcPr anchor="ctr" marL="36000" marR="36000" marT="0" marB="0">
                    <a:noFill/>
                  </a:tcPr>
                </a:tc>
              </a:tr>
              <a:tr h="187200">
                <a:tc>
                  <a:txBody>
                    <a:bodyPr/>
                    <a:lstStyle/>
                    <a:p>
                      <a:pPr algn="l">
                        <a:defRPr sz="800" b="0">
                          <a:solidFill>
                            <a:srgbClr val="000000"/>
                          </a:solidFill>
                          <a:latin typeface="원신한 Light"/>
                        </a:defRPr>
                      </a:pPr>
                      <a:r>
                        <a:t>이마트</a:t>
                      </a:r>
                    </a:p>
                  </a:txBody>
                  <a:tcPr anchor="ctr" marL="36000" marR="36000" marT="0" marB="0">
                    <a:noFill/>
                  </a:tcPr>
                </a:tc>
                <a:tc>
                  <a:txBody>
                    <a:bodyPr/>
                    <a:lstStyle/>
                    <a:p>
                      <a:pPr algn="r">
                        <a:defRPr sz="800" b="0">
                          <a:solidFill>
                            <a:srgbClr val="000000"/>
                          </a:solidFill>
                          <a:latin typeface="원신한 Light"/>
                        </a:defRPr>
                      </a:pPr>
                      <a:r>
                        <a:t>5.74</a:t>
                      </a:r>
                    </a:p>
                  </a:txBody>
                  <a:tcPr anchor="ctr" marL="36000" marR="36000" marT="0" marB="0">
                    <a:noFill/>
                  </a:tcPr>
                </a:tc>
              </a:tr>
              <a:tr h="187200">
                <a:tc>
                  <a:txBody>
                    <a:bodyPr/>
                    <a:lstStyle/>
                    <a:p>
                      <a:pPr algn="l">
                        <a:defRPr sz="800" b="0">
                          <a:solidFill>
                            <a:srgbClr val="000000"/>
                          </a:solidFill>
                          <a:latin typeface="원신한 Light"/>
                        </a:defRPr>
                      </a:pPr>
                      <a:r>
                        <a:t>오리온</a:t>
                      </a:r>
                    </a:p>
                  </a:txBody>
                  <a:tcPr anchor="ctr" marL="36000" marR="36000" marT="0" marB="0">
                    <a:noFill/>
                  </a:tcPr>
                </a:tc>
                <a:tc>
                  <a:txBody>
                    <a:bodyPr/>
                    <a:lstStyle/>
                    <a:p>
                      <a:pPr algn="r">
                        <a:defRPr sz="800" b="0">
                          <a:solidFill>
                            <a:srgbClr val="000000"/>
                          </a:solidFill>
                          <a:latin typeface="원신한 Light"/>
                        </a:defRPr>
                      </a:pPr>
                      <a:r>
                        <a:t>4.44</a:t>
                      </a:r>
                    </a:p>
                  </a:txBody>
                  <a:tcPr anchor="ctr" marL="36000" marR="36000" marT="0" marB="0">
                    <a:noFill/>
                  </a:tcPr>
                </a:tc>
              </a:tr>
              <a:tr h="187200">
                <a:tc>
                  <a:txBody>
                    <a:bodyPr/>
                    <a:lstStyle/>
                    <a:p>
                      <a:pPr algn="l">
                        <a:defRPr sz="800" b="0">
                          <a:solidFill>
                            <a:srgbClr val="000000"/>
                          </a:solidFill>
                          <a:latin typeface="원신한 Light"/>
                        </a:defRPr>
                      </a:pPr>
                      <a:r>
                        <a:t>한국가스공사</a:t>
                      </a:r>
                    </a:p>
                  </a:txBody>
                  <a:tcPr anchor="ctr" marL="36000" marR="36000" marT="0" marB="0">
                    <a:noFill/>
                  </a:tcPr>
                </a:tc>
                <a:tc>
                  <a:txBody>
                    <a:bodyPr/>
                    <a:lstStyle/>
                    <a:p>
                      <a:pPr algn="r">
                        <a:defRPr sz="800" b="0">
                          <a:solidFill>
                            <a:srgbClr val="000000"/>
                          </a:solidFill>
                          <a:latin typeface="원신한 Light"/>
                        </a:defRPr>
                      </a:pPr>
                      <a:r>
                        <a:t>2.84</a:t>
                      </a:r>
                    </a:p>
                  </a:txBody>
                  <a:tcPr anchor="ctr" marL="36000" marR="36000" marT="0" marB="0">
                    <a:noFill/>
                  </a:tcPr>
                </a:tc>
              </a:tr>
              <a:tr h="187200">
                <a:tc>
                  <a:txBody>
                    <a:bodyPr/>
                    <a:lstStyle/>
                    <a:p>
                      <a:pPr algn="l">
                        <a:defRPr sz="800" b="0">
                          <a:solidFill>
                            <a:srgbClr val="000000"/>
                          </a:solidFill>
                          <a:latin typeface="원신한 Light"/>
                        </a:defRPr>
                      </a:pPr>
                      <a:r>
                        <a:t>GS리테일</a:t>
                      </a:r>
                    </a:p>
                  </a:txBody>
                  <a:tcPr anchor="ctr" marL="36000" marR="36000" marT="0" marB="0">
                    <a:noFill/>
                  </a:tcPr>
                </a:tc>
                <a:tc>
                  <a:txBody>
                    <a:bodyPr/>
                    <a:lstStyle/>
                    <a:p>
                      <a:pPr algn="r">
                        <a:defRPr sz="800" b="0">
                          <a:solidFill>
                            <a:srgbClr val="000000"/>
                          </a:solidFill>
                          <a:latin typeface="원신한 Light"/>
                        </a:defRPr>
                      </a:pPr>
                      <a:r>
                        <a:t>2.39</a:t>
                      </a:r>
                    </a:p>
                  </a:txBody>
                  <a:tcPr anchor="ctr" marL="36000" marR="36000" marT="0" marB="0">
                    <a:noFill/>
                  </a:tcPr>
                </a:tc>
              </a:tr>
              <a:tr h="187200">
                <a:tc>
                  <a:txBody>
                    <a:bodyPr/>
                    <a:lstStyle/>
                    <a:p>
                      <a:pPr algn="l">
                        <a:defRPr sz="800" b="0">
                          <a:solidFill>
                            <a:srgbClr val="000000"/>
                          </a:solidFill>
                          <a:latin typeface="원신한 Light"/>
                        </a:defRPr>
                      </a:pPr>
                      <a:r>
                        <a:t>CJ</a:t>
                      </a:r>
                    </a:p>
                  </a:txBody>
                  <a:tcPr anchor="ctr" marL="36000" marR="36000" marT="0" marB="0">
                    <a:noFill/>
                  </a:tcPr>
                </a:tc>
                <a:tc>
                  <a:txBody>
                    <a:bodyPr/>
                    <a:lstStyle/>
                    <a:p>
                      <a:pPr algn="r">
                        <a:defRPr sz="800" b="0">
                          <a:solidFill>
                            <a:srgbClr val="000000"/>
                          </a:solidFill>
                          <a:latin typeface="원신한 Light"/>
                        </a:defRPr>
                      </a:pPr>
                      <a:r>
                        <a:t>2.20</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KOSPI TR</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A157490</a:t>
            </a:r>
          </a:p>
        </p:txBody>
      </p:sp>
      <p:sp>
        <p:nvSpPr>
          <p:cNvPr id="3" name="Text Placeholder 2"/>
          <p:cNvSpPr>
            <a:spLocks noGrp="1"/>
          </p:cNvSpPr>
          <p:nvPr>
            <p:ph type="body" idx="14" sz="quarter"/>
          </p:nvPr>
        </p:nvSpPr>
        <p:spPr/>
        <p:txBody>
          <a:bodyPr/>
          <a:lstStyle/>
          <a:p>
            <a:r>
              <a:t>TIGER 소프트웨어</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인터넷 서비스, IT서비스, 일반 소프트웨어, 게임 소프트웨어에 속하는 기업을 대상으로 산출한 FnGuide 소프트웨어 지수를 추종하는 ETF로, 해당 지수의 단일 종목 비중은 25%로 제한됩니다. 대형주의 비중이 매우 높은 것이 특징입니다.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15,345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19,935원/14,930원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63,180주/1,030백만원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816억원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0.22%</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-12.79%/-1.95%/-20.55%/-2.36%</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2012-05-15/2012-05-16</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24.99</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22.90</a:t>
                      </a:r>
                    </a:p>
                  </a:txBody>
                  <a:tcPr anchor="ctr" marL="36000" marR="36000" marT="0" marB="0">
                    <a:noFill/>
                  </a:tcPr>
                </a:tc>
              </a:tr>
              <a:tr h="187200">
                <a:tc>
                  <a:txBody>
                    <a:bodyPr/>
                    <a:lstStyle/>
                    <a:p>
                      <a:pPr algn="l">
                        <a:defRPr sz="800" b="0">
                          <a:solidFill>
                            <a:srgbClr val="000000"/>
                          </a:solidFill>
                          <a:latin typeface="원신한 Light"/>
                        </a:defRPr>
                      </a:pPr>
                      <a:r>
                        <a:t>엔씨소프트</a:t>
                      </a:r>
                    </a:p>
                  </a:txBody>
                  <a:tcPr anchor="ctr" marL="36000" marR="36000" marT="0" marB="0">
                    <a:noFill/>
                  </a:tcPr>
                </a:tc>
                <a:tc>
                  <a:txBody>
                    <a:bodyPr/>
                    <a:lstStyle/>
                    <a:p>
                      <a:pPr algn="r">
                        <a:defRPr sz="800" b="0">
                          <a:solidFill>
                            <a:srgbClr val="000000"/>
                          </a:solidFill>
                          <a:latin typeface="원신한 Light"/>
                        </a:defRPr>
                      </a:pPr>
                      <a:r>
                        <a:t>18.67</a:t>
                      </a:r>
                    </a:p>
                  </a:txBody>
                  <a:tcPr anchor="ctr" marL="36000" marR="36000" marT="0" marB="0">
                    <a:noFill/>
                  </a:tcPr>
                </a:tc>
              </a:tr>
              <a:tr h="187200">
                <a:tc>
                  <a:txBody>
                    <a:bodyPr/>
                    <a:lstStyle/>
                    <a:p>
                      <a:pPr algn="l">
                        <a:defRPr sz="800" b="0">
                          <a:solidFill>
                            <a:srgbClr val="000000"/>
                          </a:solidFill>
                          <a:latin typeface="원신한 Light"/>
                        </a:defRPr>
                      </a:pPr>
                      <a:r>
                        <a:t>삼성에스디에스</a:t>
                      </a:r>
                    </a:p>
                  </a:txBody>
                  <a:tcPr anchor="ctr" marL="36000" marR="36000" marT="0" marB="0">
                    <a:noFill/>
                  </a:tcPr>
                </a:tc>
                <a:tc>
                  <a:txBody>
                    <a:bodyPr/>
                    <a:lstStyle/>
                    <a:p>
                      <a:pPr algn="r">
                        <a:defRPr sz="800" b="0">
                          <a:solidFill>
                            <a:srgbClr val="000000"/>
                          </a:solidFill>
                          <a:latin typeface="원신한 Light"/>
                        </a:defRPr>
                      </a:pPr>
                      <a:r>
                        <a:t>8.73</a:t>
                      </a:r>
                    </a:p>
                  </a:txBody>
                  <a:tcPr anchor="ctr" marL="36000" marR="36000" marT="0" marB="0">
                    <a:noFill/>
                  </a:tcPr>
                </a:tc>
              </a:tr>
              <a:tr h="187200">
                <a:tc>
                  <a:txBody>
                    <a:bodyPr/>
                    <a:lstStyle/>
                    <a:p>
                      <a:pPr algn="l">
                        <a:defRPr sz="800" b="0">
                          <a:solidFill>
                            <a:srgbClr val="000000"/>
                          </a:solidFill>
                          <a:latin typeface="원신한 Light"/>
                        </a:defRPr>
                      </a:pPr>
                      <a:r>
                        <a:t>펄어비스</a:t>
                      </a:r>
                    </a:p>
                  </a:txBody>
                  <a:tcPr anchor="ctr" marL="36000" marR="36000" marT="0" marB="0">
                    <a:noFill/>
                  </a:tcPr>
                </a:tc>
                <a:tc>
                  <a:txBody>
                    <a:bodyPr/>
                    <a:lstStyle/>
                    <a:p>
                      <a:pPr algn="r">
                        <a:defRPr sz="800" b="0">
                          <a:solidFill>
                            <a:srgbClr val="000000"/>
                          </a:solidFill>
                          <a:latin typeface="원신한 Light"/>
                        </a:defRPr>
                      </a:pPr>
                      <a:r>
                        <a:t>5.65</a:t>
                      </a:r>
                    </a:p>
                  </a:txBody>
                  <a:tcPr anchor="ctr" marL="36000" marR="36000" marT="0" marB="0">
                    <a:noFill/>
                  </a:tcPr>
                </a:tc>
              </a:tr>
              <a:tr h="187200">
                <a:tc>
                  <a:txBody>
                    <a:bodyPr/>
                    <a:lstStyle/>
                    <a:p>
                      <a:pPr algn="l">
                        <a:defRPr sz="800" b="0">
                          <a:solidFill>
                            <a:srgbClr val="000000"/>
                          </a:solidFill>
                          <a:latin typeface="원신한 Light"/>
                        </a:defRPr>
                      </a:pPr>
                      <a:r>
                        <a:t>넷마블</a:t>
                      </a:r>
                    </a:p>
                  </a:txBody>
                  <a:tcPr anchor="ctr" marL="36000" marR="36000" marT="0" marB="0">
                    <a:noFill/>
                  </a:tcPr>
                </a:tc>
                <a:tc>
                  <a:txBody>
                    <a:bodyPr/>
                    <a:lstStyle/>
                    <a:p>
                      <a:pPr algn="r">
                        <a:defRPr sz="800" b="0">
                          <a:solidFill>
                            <a:srgbClr val="000000"/>
                          </a:solidFill>
                          <a:latin typeface="원신한 Light"/>
                        </a:defRPr>
                      </a:pPr>
                      <a:r>
                        <a:t>5.16</a:t>
                      </a:r>
                    </a:p>
                  </a:txBody>
                  <a:tcPr anchor="ctr" marL="36000" marR="36000" marT="0" marB="0">
                    <a:noFill/>
                  </a:tcPr>
                </a:tc>
              </a:tr>
              <a:tr h="187200">
                <a:tc>
                  <a:txBody>
                    <a:bodyPr/>
                    <a:lstStyle/>
                    <a:p>
                      <a:pPr algn="l">
                        <a:defRPr sz="800" b="0">
                          <a:solidFill>
                            <a:srgbClr val="000000"/>
                          </a:solidFill>
                          <a:latin typeface="원신한 Light"/>
                        </a:defRPr>
                      </a:pPr>
                      <a:r>
                        <a:t>아프리카TV</a:t>
                      </a:r>
                    </a:p>
                  </a:txBody>
                  <a:tcPr anchor="ctr" marL="36000" marR="36000" marT="0" marB="0">
                    <a:noFill/>
                  </a:tcPr>
                </a:tc>
                <a:tc>
                  <a:txBody>
                    <a:bodyPr/>
                    <a:lstStyle/>
                    <a:p>
                      <a:pPr algn="r">
                        <a:defRPr sz="800" b="0">
                          <a:solidFill>
                            <a:srgbClr val="000000"/>
                          </a:solidFill>
                          <a:latin typeface="원신한 Light"/>
                        </a:defRPr>
                      </a:pPr>
                      <a:r>
                        <a:t>2.30</a:t>
                      </a:r>
                    </a:p>
                  </a:txBody>
                  <a:tcPr anchor="ctr" marL="36000" marR="36000" marT="0" marB="0">
                    <a:noFill/>
                  </a:tcPr>
                </a:tc>
              </a:tr>
              <a:tr h="187200">
                <a:tc>
                  <a:txBody>
                    <a:bodyPr/>
                    <a:lstStyle/>
                    <a:p>
                      <a:pPr algn="l">
                        <a:defRPr sz="800" b="0">
                          <a:solidFill>
                            <a:srgbClr val="000000"/>
                          </a:solidFill>
                          <a:latin typeface="원신한 Light"/>
                        </a:defRPr>
                      </a:pPr>
                      <a:r>
                        <a:t>더존비즈온</a:t>
                      </a:r>
                    </a:p>
                  </a:txBody>
                  <a:tcPr anchor="ctr" marL="36000" marR="36000" marT="0" marB="0">
                    <a:noFill/>
                  </a:tcPr>
                </a:tc>
                <a:tc>
                  <a:txBody>
                    <a:bodyPr/>
                    <a:lstStyle/>
                    <a:p>
                      <a:pPr algn="r">
                        <a:defRPr sz="800" b="0">
                          <a:solidFill>
                            <a:srgbClr val="000000"/>
                          </a:solidFill>
                          <a:latin typeface="원신한 Light"/>
                        </a:defRPr>
                      </a:pPr>
                      <a:r>
                        <a:t>2.22</a:t>
                      </a:r>
                    </a:p>
                  </a:txBody>
                  <a:tcPr anchor="ctr" marL="36000" marR="36000" marT="0" marB="0">
                    <a:noFill/>
                  </a:tcPr>
                </a:tc>
              </a:tr>
              <a:tr h="187200">
                <a:tc>
                  <a:txBody>
                    <a:bodyPr/>
                    <a:lstStyle/>
                    <a:p>
                      <a:pPr algn="l">
                        <a:defRPr sz="800" b="0">
                          <a:solidFill>
                            <a:srgbClr val="000000"/>
                          </a:solidFill>
                          <a:latin typeface="원신한 Light"/>
                        </a:defRPr>
                      </a:pPr>
                      <a:r>
                        <a:t>컴투스</a:t>
                      </a:r>
                    </a:p>
                  </a:txBody>
                  <a:tcPr anchor="ctr" marL="36000" marR="36000" marT="0" marB="0">
                    <a:noFill/>
                  </a:tcPr>
                </a:tc>
                <a:tc>
                  <a:txBody>
                    <a:bodyPr/>
                    <a:lstStyle/>
                    <a:p>
                      <a:pPr algn="r">
                        <a:defRPr sz="800" b="0">
                          <a:solidFill>
                            <a:srgbClr val="000000"/>
                          </a:solidFill>
                          <a:latin typeface="원신한 Light"/>
                        </a:defRPr>
                      </a:pPr>
                      <a:r>
                        <a:t>1.84</a:t>
                      </a:r>
                    </a:p>
                  </a:txBody>
                  <a:tcPr anchor="ctr" marL="36000" marR="36000" marT="0" marB="0">
                    <a:noFill/>
                  </a:tcPr>
                </a:tc>
              </a:tr>
              <a:tr h="187200">
                <a:tc>
                  <a:txBody>
                    <a:bodyPr/>
                    <a:lstStyle/>
                    <a:p>
                      <a:pPr algn="l">
                        <a:defRPr sz="800" b="0">
                          <a:solidFill>
                            <a:srgbClr val="000000"/>
                          </a:solidFill>
                          <a:latin typeface="원신한 Light"/>
                        </a:defRPr>
                      </a:pPr>
                      <a:r>
                        <a:t>현대오토에버</a:t>
                      </a:r>
                    </a:p>
                  </a:txBody>
                  <a:tcPr anchor="ctr" marL="36000" marR="36000" marT="0" marB="0">
                    <a:noFill/>
                  </a:tcPr>
                </a:tc>
                <a:tc>
                  <a:txBody>
                    <a:bodyPr/>
                    <a:lstStyle/>
                    <a:p>
                      <a:pPr algn="r">
                        <a:defRPr sz="800" b="0">
                          <a:solidFill>
                            <a:srgbClr val="000000"/>
                          </a:solidFill>
                          <a:latin typeface="원신한 Light"/>
                        </a:defRPr>
                      </a:pPr>
                      <a:r>
                        <a:t>1.37</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image.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소프트웨어</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A139250</a:t>
            </a:r>
          </a:p>
        </p:txBody>
      </p:sp>
      <p:sp>
        <p:nvSpPr>
          <p:cNvPr id="3" name="Text Placeholder 2"/>
          <p:cNvSpPr>
            <a:spLocks noGrp="1"/>
          </p:cNvSpPr>
          <p:nvPr>
            <p:ph type="body" idx="14" sz="quarter"/>
          </p:nvPr>
        </p:nvSpPr>
        <p:spPr/>
        <p:txBody>
          <a:bodyPr/>
          <a:lstStyle/>
          <a:p>
            <a:r>
              <a:t>TIGER 200 에너지화학</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KOSPI200 에너지화학 지수를 추종하는 ETF입니다. 대형주의 비중이 높은 것이 특징입니다.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19,885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22,787원/17,905원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29,067주/558백만원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195억원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0.16%</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+2.55/-6.11%/-5.47%/-3.59%</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2011-04-05/2011-04-06</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20.40</a:t>
                      </a:r>
                    </a:p>
                  </a:txBody>
                  <a:tcPr anchor="ctr" marL="36000" marR="36000" marT="0" marB="0">
                    <a:noFill/>
                  </a:tcPr>
                </a:tc>
              </a:tr>
              <a:tr h="187200">
                <a:tc>
                  <a:txBody>
                    <a:bodyPr/>
                    <a:lstStyle/>
                    <a:p>
                      <a:pPr algn="l">
                        <a:defRPr sz="800" b="0">
                          <a:solidFill>
                            <a:srgbClr val="000000"/>
                          </a:solidFill>
                          <a:latin typeface="원신한 Light"/>
                        </a:defRPr>
                      </a:pPr>
                      <a:r>
                        <a:t>SK이노베이션</a:t>
                      </a:r>
                    </a:p>
                  </a:txBody>
                  <a:tcPr anchor="ctr" marL="36000" marR="36000" marT="0" marB="0">
                    <a:noFill/>
                  </a:tcPr>
                </a:tc>
                <a:tc>
                  <a:txBody>
                    <a:bodyPr/>
                    <a:lstStyle/>
                    <a:p>
                      <a:pPr algn="r">
                        <a:defRPr sz="800" b="0">
                          <a:solidFill>
                            <a:srgbClr val="000000"/>
                          </a:solidFill>
                          <a:latin typeface="원신한 Light"/>
                        </a:defRPr>
                      </a:pPr>
                      <a:r>
                        <a:t>16.22</a:t>
                      </a:r>
                    </a:p>
                  </a:txBody>
                  <a:tcPr anchor="ctr" marL="36000" marR="36000" marT="0" marB="0">
                    <a:noFill/>
                  </a:tcPr>
                </a:tc>
              </a:tr>
              <a:tr h="187200">
                <a:tc>
                  <a:txBody>
                    <a:bodyPr/>
                    <a:lstStyle/>
                    <a:p>
                      <a:pPr algn="l">
                        <a:defRPr sz="800" b="0">
                          <a:solidFill>
                            <a:srgbClr val="000000"/>
                          </a:solidFill>
                          <a:latin typeface="원신한 Light"/>
                        </a:defRPr>
                      </a:pPr>
                      <a:r>
                        <a:t>SK</a:t>
                      </a:r>
                    </a:p>
                  </a:txBody>
                  <a:tcPr anchor="ctr" marL="36000" marR="36000" marT="0" marB="0">
                    <a:noFill/>
                  </a:tcPr>
                </a:tc>
                <a:tc>
                  <a:txBody>
                    <a:bodyPr/>
                    <a:lstStyle/>
                    <a:p>
                      <a:pPr algn="r">
                        <a:defRPr sz="800" b="0">
                          <a:solidFill>
                            <a:srgbClr val="000000"/>
                          </a:solidFill>
                          <a:latin typeface="원신한 Light"/>
                        </a:defRPr>
                      </a:pPr>
                      <a:r>
                        <a:t>10.70</a:t>
                      </a:r>
                    </a:p>
                  </a:txBody>
                  <a:tcPr anchor="ctr" marL="36000" marR="36000" marT="0" marB="0">
                    <a:noFill/>
                  </a:tcPr>
                </a:tc>
              </a:tr>
              <a:tr h="187200">
                <a:tc>
                  <a:txBody>
                    <a:bodyPr/>
                    <a:lstStyle/>
                    <a:p>
                      <a:pPr algn="l">
                        <a:defRPr sz="800" b="0">
                          <a:solidFill>
                            <a:srgbClr val="000000"/>
                          </a:solidFill>
                          <a:latin typeface="원신한 Light"/>
                        </a:defRPr>
                      </a:pPr>
                      <a:r>
                        <a:t>한화솔루션</a:t>
                      </a:r>
                    </a:p>
                  </a:txBody>
                  <a:tcPr anchor="ctr" marL="36000" marR="36000" marT="0" marB="0">
                    <a:noFill/>
                  </a:tcPr>
                </a:tc>
                <a:tc>
                  <a:txBody>
                    <a:bodyPr/>
                    <a:lstStyle/>
                    <a:p>
                      <a:pPr algn="r">
                        <a:defRPr sz="800" b="0">
                          <a:solidFill>
                            <a:srgbClr val="000000"/>
                          </a:solidFill>
                          <a:latin typeface="원신한 Light"/>
                        </a:defRPr>
                      </a:pPr>
                      <a:r>
                        <a:t>5.60</a:t>
                      </a:r>
                    </a:p>
                  </a:txBody>
                  <a:tcPr anchor="ctr" marL="36000" marR="36000" marT="0" marB="0">
                    <a:noFill/>
                  </a:tcPr>
                </a:tc>
              </a:tr>
              <a:tr h="187200">
                <a:tc>
                  <a:txBody>
                    <a:bodyPr/>
                    <a:lstStyle/>
                    <a:p>
                      <a:pPr algn="l">
                        <a:defRPr sz="800" b="0">
                          <a:solidFill>
                            <a:srgbClr val="000000"/>
                          </a:solidFill>
                          <a:latin typeface="원신한 Light"/>
                        </a:defRPr>
                      </a:pPr>
                      <a:r>
                        <a:t>S-Oil</a:t>
                      </a:r>
                    </a:p>
                  </a:txBody>
                  <a:tcPr anchor="ctr" marL="36000" marR="36000" marT="0" marB="0">
                    <a:noFill/>
                  </a:tcPr>
                </a:tc>
                <a:tc>
                  <a:txBody>
                    <a:bodyPr/>
                    <a:lstStyle/>
                    <a:p>
                      <a:pPr algn="r">
                        <a:defRPr sz="800" b="0">
                          <a:solidFill>
                            <a:srgbClr val="000000"/>
                          </a:solidFill>
                          <a:latin typeface="원신한 Light"/>
                        </a:defRPr>
                      </a:pPr>
                      <a:r>
                        <a:t>4.77</a:t>
                      </a:r>
                    </a:p>
                  </a:txBody>
                  <a:tcPr anchor="ctr" marL="36000" marR="36000" marT="0" marB="0">
                    <a:noFill/>
                  </a:tcPr>
                </a:tc>
              </a:tr>
              <a:tr h="187200">
                <a:tc>
                  <a:txBody>
                    <a:bodyPr/>
                    <a:lstStyle/>
                    <a:p>
                      <a:pPr algn="l">
                        <a:defRPr sz="800" b="0">
                          <a:solidFill>
                            <a:srgbClr val="000000"/>
                          </a:solidFill>
                          <a:latin typeface="원신한 Light"/>
                        </a:defRPr>
                      </a:pPr>
                      <a:r>
                        <a:t>SK아이이테크놀로지</a:t>
                      </a:r>
                    </a:p>
                  </a:txBody>
                  <a:tcPr anchor="ctr" marL="36000" marR="36000" marT="0" marB="0">
                    <a:noFill/>
                  </a:tcPr>
                </a:tc>
                <a:tc>
                  <a:txBody>
                    <a:bodyPr/>
                    <a:lstStyle/>
                    <a:p>
                      <a:pPr algn="r">
                        <a:defRPr sz="800" b="0">
                          <a:solidFill>
                            <a:srgbClr val="000000"/>
                          </a:solidFill>
                          <a:latin typeface="원신한 Light"/>
                        </a:defRPr>
                      </a:pPr>
                      <a:r>
                        <a:t>4.59</a:t>
                      </a:r>
                    </a:p>
                  </a:txBody>
                  <a:tcPr anchor="ctr" marL="36000" marR="36000" marT="0" marB="0">
                    <a:noFill/>
                  </a:tcPr>
                </a:tc>
              </a:tr>
              <a:tr h="187200">
                <a:tc>
                  <a:txBody>
                    <a:bodyPr/>
                    <a:lstStyle/>
                    <a:p>
                      <a:pPr algn="l">
                        <a:defRPr sz="800" b="0">
                          <a:solidFill>
                            <a:srgbClr val="000000"/>
                          </a:solidFill>
                          <a:latin typeface="원신한 Light"/>
                        </a:defRPr>
                      </a:pPr>
                      <a:r>
                        <a:t>롯데케미칼</a:t>
                      </a:r>
                    </a:p>
                  </a:txBody>
                  <a:tcPr anchor="ctr" marL="36000" marR="36000" marT="0" marB="0">
                    <a:noFill/>
                  </a:tcPr>
                </a:tc>
                <a:tc>
                  <a:txBody>
                    <a:bodyPr/>
                    <a:lstStyle/>
                    <a:p>
                      <a:pPr algn="r">
                        <a:defRPr sz="800" b="0">
                          <a:solidFill>
                            <a:srgbClr val="000000"/>
                          </a:solidFill>
                          <a:latin typeface="원신한 Light"/>
                        </a:defRPr>
                      </a:pPr>
                      <a:r>
                        <a:t>4.25</a:t>
                      </a:r>
                    </a:p>
                  </a:txBody>
                  <a:tcPr anchor="ctr" marL="36000" marR="36000" marT="0" marB="0">
                    <a:noFill/>
                  </a:tcPr>
                </a:tc>
              </a:tr>
              <a:tr h="187200">
                <a:tc>
                  <a:txBody>
                    <a:bodyPr/>
                    <a:lstStyle/>
                    <a:p>
                      <a:pPr algn="l">
                        <a:defRPr sz="800" b="0">
                          <a:solidFill>
                            <a:srgbClr val="000000"/>
                          </a:solidFill>
                          <a:latin typeface="원신한 Light"/>
                        </a:defRPr>
                      </a:pPr>
                      <a:r>
                        <a:t>SKC</a:t>
                      </a:r>
                    </a:p>
                  </a:txBody>
                  <a:tcPr anchor="ctr" marL="36000" marR="36000" marT="0" marB="0">
                    <a:noFill/>
                  </a:tcPr>
                </a:tc>
                <a:tc>
                  <a:txBody>
                    <a:bodyPr/>
                    <a:lstStyle/>
                    <a:p>
                      <a:pPr algn="r">
                        <a:defRPr sz="800" b="0">
                          <a:solidFill>
                            <a:srgbClr val="000000"/>
                          </a:solidFill>
                          <a:latin typeface="원신한 Light"/>
                        </a:defRPr>
                      </a:pPr>
                      <a:r>
                        <a:t>3.75</a:t>
                      </a:r>
                    </a:p>
                  </a:txBody>
                  <a:tcPr anchor="ctr" marL="36000" marR="36000" marT="0" marB="0">
                    <a:noFill/>
                  </a:tcPr>
                </a:tc>
              </a:tr>
              <a:tr h="187200">
                <a:tc>
                  <a:txBody>
                    <a:bodyPr/>
                    <a:lstStyle/>
                    <a:p>
                      <a:pPr algn="l">
                        <a:defRPr sz="800" b="0">
                          <a:solidFill>
                            <a:srgbClr val="000000"/>
                          </a:solidFill>
                          <a:latin typeface="원신한 Light"/>
                        </a:defRPr>
                      </a:pPr>
                      <a:r>
                        <a:t>금호석유</a:t>
                      </a:r>
                    </a:p>
                  </a:txBody>
                  <a:tcPr anchor="ctr" marL="36000" marR="36000" marT="0" marB="0">
                    <a:noFill/>
                  </a:tcPr>
                </a:tc>
                <a:tc>
                  <a:txBody>
                    <a:bodyPr/>
                    <a:lstStyle/>
                    <a:p>
                      <a:pPr algn="r">
                        <a:defRPr sz="800" b="0">
                          <a:solidFill>
                            <a:srgbClr val="000000"/>
                          </a:solidFill>
                          <a:latin typeface="원신한 Light"/>
                        </a:defRPr>
                      </a:pPr>
                      <a:r>
                        <a:t>3.55</a:t>
                      </a:r>
                    </a:p>
                  </a:txBody>
                  <a:tcPr anchor="ctr" marL="36000" marR="36000" marT="0" marB="0">
                    <a:noFill/>
                  </a:tcPr>
                </a:tc>
              </a:tr>
              <a:tr h="187200">
                <a:tc>
                  <a:txBody>
                    <a:bodyPr/>
                    <a:lstStyle/>
                    <a:p>
                      <a:pPr algn="l">
                        <a:defRPr sz="800" b="0">
                          <a:solidFill>
                            <a:srgbClr val="000000"/>
                          </a:solidFill>
                          <a:latin typeface="원신한 Light"/>
                        </a:defRPr>
                      </a:pPr>
                      <a:r>
                        <a:t>한솔케미칼</a:t>
                      </a:r>
                    </a:p>
                  </a:txBody>
                  <a:tcPr anchor="ctr" marL="36000" marR="36000" marT="0" marB="0">
                    <a:noFill/>
                  </a:tcPr>
                </a:tc>
                <a:tc>
                  <a:txBody>
                    <a:bodyPr/>
                    <a:lstStyle/>
                    <a:p>
                      <a:pPr algn="r">
                        <a:defRPr sz="800" b="0">
                          <a:solidFill>
                            <a:srgbClr val="000000"/>
                          </a:solidFill>
                          <a:latin typeface="원신한 Light"/>
                        </a:defRPr>
                      </a:pPr>
                      <a:r>
                        <a:t>2.94</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KOSPI200 에너지화학</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A228800</a:t>
            </a:r>
          </a:p>
        </p:txBody>
      </p:sp>
      <p:sp>
        <p:nvSpPr>
          <p:cNvPr id="3" name="Text Placeholder 2"/>
          <p:cNvSpPr>
            <a:spLocks noGrp="1"/>
          </p:cNvSpPr>
          <p:nvPr>
            <p:ph type="body" idx="14" sz="quarter"/>
          </p:nvPr>
        </p:nvSpPr>
        <p:spPr/>
        <p:txBody>
          <a:bodyPr/>
          <a:lstStyle/>
          <a:p>
            <a:r>
              <a:t>TIGER 여행레저</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국내 여행레저 관련 산업을 영위하는 기업으로 구성된 WISE 여행레저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4,710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5,970원/4,275원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466,485주/2,218백만원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1,410억원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0.03%</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-3.38%/-16.19%/-9.94%/+5.37%</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2015-10-06/2015-10-07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0.500%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한진칼</a:t>
                      </a:r>
                    </a:p>
                  </a:txBody>
                  <a:tcPr anchor="ctr" marL="36000" marR="36000" marT="0" marB="0">
                    <a:noFill/>
                  </a:tcPr>
                </a:tc>
                <a:tc>
                  <a:txBody>
                    <a:bodyPr/>
                    <a:lstStyle/>
                    <a:p>
                      <a:pPr algn="r">
                        <a:defRPr sz="800" b="0">
                          <a:solidFill>
                            <a:srgbClr val="000000"/>
                          </a:solidFill>
                          <a:latin typeface="원신한 Light"/>
                        </a:defRPr>
                      </a:pPr>
                      <a:r>
                        <a:t>12.26</a:t>
                      </a:r>
                    </a:p>
                  </a:txBody>
                  <a:tcPr anchor="ctr" marL="36000" marR="36000" marT="0" marB="0">
                    <a:noFill/>
                  </a:tcPr>
                </a:tc>
              </a:tr>
              <a:tr h="187200">
                <a:tc>
                  <a:txBody>
                    <a:bodyPr/>
                    <a:lstStyle/>
                    <a:p>
                      <a:pPr algn="l">
                        <a:defRPr sz="800" b="0">
                          <a:solidFill>
                            <a:srgbClr val="000000"/>
                          </a:solidFill>
                          <a:latin typeface="원신한 Light"/>
                        </a:defRPr>
                      </a:pPr>
                      <a:r>
                        <a:t>강원랜드</a:t>
                      </a:r>
                    </a:p>
                  </a:txBody>
                  <a:tcPr anchor="ctr" marL="36000" marR="36000" marT="0" marB="0">
                    <a:noFill/>
                  </a:tcPr>
                </a:tc>
                <a:tc>
                  <a:txBody>
                    <a:bodyPr/>
                    <a:lstStyle/>
                    <a:p>
                      <a:pPr algn="r">
                        <a:defRPr sz="800" b="0">
                          <a:solidFill>
                            <a:srgbClr val="000000"/>
                          </a:solidFill>
                          <a:latin typeface="원신한 Light"/>
                        </a:defRPr>
                      </a:pPr>
                      <a:r>
                        <a:t>10.35</a:t>
                      </a:r>
                    </a:p>
                  </a:txBody>
                  <a:tcPr anchor="ctr" marL="36000" marR="36000" marT="0" marB="0">
                    <a:noFill/>
                  </a:tcPr>
                </a:tc>
              </a:tr>
              <a:tr h="187200">
                <a:tc>
                  <a:txBody>
                    <a:bodyPr/>
                    <a:lstStyle/>
                    <a:p>
                      <a:pPr algn="l">
                        <a:defRPr sz="800" b="0">
                          <a:solidFill>
                            <a:srgbClr val="000000"/>
                          </a:solidFill>
                          <a:latin typeface="원신한 Light"/>
                        </a:defRPr>
                      </a:pPr>
                      <a:r>
                        <a:t>호텔신라</a:t>
                      </a:r>
                    </a:p>
                  </a:txBody>
                  <a:tcPr anchor="ctr" marL="36000" marR="36000" marT="0" marB="0">
                    <a:noFill/>
                  </a:tcPr>
                </a:tc>
                <a:tc>
                  <a:txBody>
                    <a:bodyPr/>
                    <a:lstStyle/>
                    <a:p>
                      <a:pPr algn="r">
                        <a:defRPr sz="800" b="0">
                          <a:solidFill>
                            <a:srgbClr val="000000"/>
                          </a:solidFill>
                          <a:latin typeface="원신한 Light"/>
                        </a:defRPr>
                      </a:pPr>
                      <a:r>
                        <a:t>9.91</a:t>
                      </a:r>
                    </a:p>
                  </a:txBody>
                  <a:tcPr anchor="ctr" marL="36000" marR="36000" marT="0" marB="0">
                    <a:noFill/>
                  </a:tcPr>
                </a:tc>
              </a:tr>
              <a:tr h="187200">
                <a:tc>
                  <a:txBody>
                    <a:bodyPr/>
                    <a:lstStyle/>
                    <a:p>
                      <a:pPr algn="l">
                        <a:defRPr sz="800" b="0">
                          <a:solidFill>
                            <a:srgbClr val="000000"/>
                          </a:solidFill>
                          <a:latin typeface="원신한 Light"/>
                        </a:defRPr>
                      </a:pPr>
                      <a:r>
                        <a:t>아시아나항공</a:t>
                      </a:r>
                    </a:p>
                  </a:txBody>
                  <a:tcPr anchor="ctr" marL="36000" marR="36000" marT="0" marB="0">
                    <a:noFill/>
                  </a:tcPr>
                </a:tc>
                <a:tc>
                  <a:txBody>
                    <a:bodyPr/>
                    <a:lstStyle/>
                    <a:p>
                      <a:pPr algn="r">
                        <a:defRPr sz="800" b="0">
                          <a:solidFill>
                            <a:srgbClr val="000000"/>
                          </a:solidFill>
                          <a:latin typeface="원신한 Light"/>
                        </a:defRPr>
                      </a:pPr>
                      <a:r>
                        <a:t>9.55</a:t>
                      </a:r>
                    </a:p>
                  </a:txBody>
                  <a:tcPr anchor="ctr" marL="36000" marR="36000" marT="0" marB="0">
                    <a:noFill/>
                  </a:tcPr>
                </a:tc>
              </a:tr>
              <a:tr h="187200">
                <a:tc>
                  <a:txBody>
                    <a:bodyPr/>
                    <a:lstStyle/>
                    <a:p>
                      <a:pPr algn="l">
                        <a:defRPr sz="800" b="0">
                          <a:solidFill>
                            <a:srgbClr val="000000"/>
                          </a:solidFill>
                          <a:latin typeface="원신한 Light"/>
                        </a:defRPr>
                      </a:pPr>
                      <a:r>
                        <a:t>하나투어</a:t>
                      </a:r>
                    </a:p>
                  </a:txBody>
                  <a:tcPr anchor="ctr" marL="36000" marR="36000" marT="0" marB="0">
                    <a:noFill/>
                  </a:tcPr>
                </a:tc>
                <a:tc>
                  <a:txBody>
                    <a:bodyPr/>
                    <a:lstStyle/>
                    <a:p>
                      <a:pPr algn="r">
                        <a:defRPr sz="800" b="0">
                          <a:solidFill>
                            <a:srgbClr val="000000"/>
                          </a:solidFill>
                          <a:latin typeface="원신한 Light"/>
                        </a:defRPr>
                      </a:pPr>
                      <a:r>
                        <a:t>8.86</a:t>
                      </a:r>
                    </a:p>
                  </a:txBody>
                  <a:tcPr anchor="ctr" marL="36000" marR="36000" marT="0" marB="0">
                    <a:noFill/>
                  </a:tcPr>
                </a:tc>
              </a:tr>
              <a:tr h="187200">
                <a:tc>
                  <a:txBody>
                    <a:bodyPr/>
                    <a:lstStyle/>
                    <a:p>
                      <a:pPr algn="l">
                        <a:defRPr sz="800" b="0">
                          <a:solidFill>
                            <a:srgbClr val="000000"/>
                          </a:solidFill>
                          <a:latin typeface="원신한 Light"/>
                        </a:defRPr>
                      </a:pPr>
                      <a:r>
                        <a:t>파라다이스</a:t>
                      </a:r>
                    </a:p>
                  </a:txBody>
                  <a:tcPr anchor="ctr" marL="36000" marR="36000" marT="0" marB="0">
                    <a:noFill/>
                  </a:tcPr>
                </a:tc>
                <a:tc>
                  <a:txBody>
                    <a:bodyPr/>
                    <a:lstStyle/>
                    <a:p>
                      <a:pPr algn="r">
                        <a:defRPr sz="800" b="0">
                          <a:solidFill>
                            <a:srgbClr val="000000"/>
                          </a:solidFill>
                          <a:latin typeface="원신한 Light"/>
                        </a:defRPr>
                      </a:pPr>
                      <a:r>
                        <a:t>8.33</a:t>
                      </a:r>
                    </a:p>
                  </a:txBody>
                  <a:tcPr anchor="ctr" marL="36000" marR="36000" marT="0" marB="0">
                    <a:noFill/>
                  </a:tcPr>
                </a:tc>
              </a:tr>
              <a:tr h="187200">
                <a:tc>
                  <a:txBody>
                    <a:bodyPr/>
                    <a:lstStyle/>
                    <a:p>
                      <a:pPr algn="l">
                        <a:defRPr sz="800" b="0">
                          <a:solidFill>
                            <a:srgbClr val="000000"/>
                          </a:solidFill>
                          <a:latin typeface="원신한 Light"/>
                        </a:defRPr>
                      </a:pPr>
                      <a:r>
                        <a:t>아난티</a:t>
                      </a:r>
                    </a:p>
                  </a:txBody>
                  <a:tcPr anchor="ctr" marL="36000" marR="36000" marT="0" marB="0">
                    <a:noFill/>
                  </a:tcPr>
                </a:tc>
                <a:tc>
                  <a:txBody>
                    <a:bodyPr/>
                    <a:lstStyle/>
                    <a:p>
                      <a:pPr algn="r">
                        <a:defRPr sz="800" b="0">
                          <a:solidFill>
                            <a:srgbClr val="000000"/>
                          </a:solidFill>
                          <a:latin typeface="원신한 Light"/>
                        </a:defRPr>
                      </a:pPr>
                      <a:r>
                        <a:t>7.06</a:t>
                      </a:r>
                    </a:p>
                  </a:txBody>
                  <a:tcPr anchor="ctr" marL="36000" marR="36000" marT="0" marB="0">
                    <a:noFill/>
                  </a:tcPr>
                </a:tc>
              </a:tr>
              <a:tr h="187200">
                <a:tc>
                  <a:txBody>
                    <a:bodyPr/>
                    <a:lstStyle/>
                    <a:p>
                      <a:pPr algn="l">
                        <a:defRPr sz="800" b="0">
                          <a:solidFill>
                            <a:srgbClr val="000000"/>
                          </a:solidFill>
                          <a:latin typeface="원신한 Light"/>
                        </a:defRPr>
                      </a:pPr>
                      <a:r>
                        <a:t>롯데관광개발</a:t>
                      </a:r>
                    </a:p>
                  </a:txBody>
                  <a:tcPr anchor="ctr" marL="36000" marR="36000" marT="0" marB="0">
                    <a:noFill/>
                  </a:tcPr>
                </a:tc>
                <a:tc>
                  <a:txBody>
                    <a:bodyPr/>
                    <a:lstStyle/>
                    <a:p>
                      <a:pPr algn="r">
                        <a:defRPr sz="800" b="0">
                          <a:solidFill>
                            <a:srgbClr val="000000"/>
                          </a:solidFill>
                          <a:latin typeface="원신한 Light"/>
                        </a:defRPr>
                      </a:pPr>
                      <a:r>
                        <a:t>7.05</a:t>
                      </a:r>
                    </a:p>
                  </a:txBody>
                  <a:tcPr anchor="ctr" marL="36000" marR="36000" marT="0" marB="0">
                    <a:noFill/>
                  </a:tcPr>
                </a:tc>
              </a:tr>
              <a:tr h="187200">
                <a:tc>
                  <a:txBody>
                    <a:bodyPr/>
                    <a:lstStyle/>
                    <a:p>
                      <a:pPr algn="l">
                        <a:defRPr sz="800" b="0">
                          <a:solidFill>
                            <a:srgbClr val="000000"/>
                          </a:solidFill>
                          <a:latin typeface="원신한 Light"/>
                        </a:defRPr>
                      </a:pPr>
                      <a:r>
                        <a:t>GKL</a:t>
                      </a:r>
                    </a:p>
                  </a:txBody>
                  <a:tcPr anchor="ctr" marL="36000" marR="36000" marT="0" marB="0">
                    <a:noFill/>
                  </a:tcPr>
                </a:tc>
                <a:tc>
                  <a:txBody>
                    <a:bodyPr/>
                    <a:lstStyle/>
                    <a:p>
                      <a:pPr algn="r">
                        <a:defRPr sz="800" b="0">
                          <a:solidFill>
                            <a:srgbClr val="000000"/>
                          </a:solidFill>
                          <a:latin typeface="원신한 Light"/>
                        </a:defRPr>
                      </a:pPr>
                      <a:r>
                        <a:t>5.20</a:t>
                      </a:r>
                    </a:p>
                  </a:txBody>
                  <a:tcPr anchor="ctr" marL="36000" marR="36000" marT="0" marB="0">
                    <a:noFill/>
                  </a:tcPr>
                </a:tc>
              </a:tr>
              <a:tr h="187200">
                <a:tc>
                  <a:txBody>
                    <a:bodyPr/>
                    <a:lstStyle/>
                    <a:p>
                      <a:pPr algn="l">
                        <a:defRPr sz="800" b="0">
                          <a:solidFill>
                            <a:srgbClr val="000000"/>
                          </a:solidFill>
                          <a:latin typeface="원신한 Light"/>
                        </a:defRPr>
                      </a:pPr>
                      <a:r>
                        <a:t>진에어</a:t>
                      </a:r>
                    </a:p>
                  </a:txBody>
                  <a:tcPr anchor="ctr" marL="36000" marR="36000" marT="0" marB="0">
                    <a:noFill/>
                  </a:tcPr>
                </a:tc>
                <a:tc>
                  <a:txBody>
                    <a:bodyPr/>
                    <a:lstStyle/>
                    <a:p>
                      <a:pPr algn="r">
                        <a:defRPr sz="800" b="0">
                          <a:solidFill>
                            <a:srgbClr val="000000"/>
                          </a:solidFill>
                          <a:latin typeface="원신한 Light"/>
                        </a:defRPr>
                      </a:pPr>
                      <a:r>
                        <a:t>4.31</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507" b="2507"/>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KOSPI TR</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A140710</a:t>
            </a:r>
          </a:p>
        </p:txBody>
      </p:sp>
      <p:sp>
        <p:nvSpPr>
          <p:cNvPr id="3" name="Text Placeholder 2"/>
          <p:cNvSpPr>
            <a:spLocks noGrp="1"/>
          </p:cNvSpPr>
          <p:nvPr>
            <p:ph type="body" idx="14" sz="quarter"/>
          </p:nvPr>
        </p:nvSpPr>
        <p:spPr/>
        <p:txBody>
          <a:bodyPr/>
          <a:lstStyle/>
          <a:p>
            <a:r>
              <a:t>KODEX 운송</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국내 운수업을 대표하는 10개 종목으로 구성된 KRX Transportation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5,720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7,630원/4,758원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44,054주/254백만원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183억원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-1.38%/-6.99%/-20.11%/+16.19%</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2011-04-25/2011-04-26</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대한항공</a:t>
                      </a:r>
                    </a:p>
                  </a:txBody>
                  <a:tcPr anchor="ctr" marL="36000" marR="36000" marT="0" marB="0">
                    <a:noFill/>
                  </a:tcPr>
                </a:tc>
                <a:tc>
                  <a:txBody>
                    <a:bodyPr/>
                    <a:lstStyle/>
                    <a:p>
                      <a:pPr algn="r">
                        <a:defRPr sz="800" b="0">
                          <a:solidFill>
                            <a:srgbClr val="000000"/>
                          </a:solidFill>
                          <a:latin typeface="원신한 Light"/>
                        </a:defRPr>
                      </a:pPr>
                      <a:r>
                        <a:t>22.31</a:t>
                      </a:r>
                    </a:p>
                  </a:txBody>
                  <a:tcPr anchor="ctr" marL="36000" marR="36000" marT="0" marB="0">
                    <a:noFill/>
                  </a:tcPr>
                </a:tc>
              </a:tr>
              <a:tr h="187200">
                <a:tc>
                  <a:txBody>
                    <a:bodyPr/>
                    <a:lstStyle/>
                    <a:p>
                      <a:pPr algn="l">
                        <a:defRPr sz="800" b="0">
                          <a:solidFill>
                            <a:srgbClr val="000000"/>
                          </a:solidFill>
                          <a:latin typeface="원신한 Light"/>
                        </a:defRPr>
                      </a:pPr>
                      <a:r>
                        <a:t>현대글로비스</a:t>
                      </a:r>
                    </a:p>
                  </a:txBody>
                  <a:tcPr anchor="ctr" marL="36000" marR="36000" marT="0" marB="0">
                    <a:noFill/>
                  </a:tcPr>
                </a:tc>
                <a:tc>
                  <a:txBody>
                    <a:bodyPr/>
                    <a:lstStyle/>
                    <a:p>
                      <a:pPr algn="r">
                        <a:defRPr sz="800" b="0">
                          <a:solidFill>
                            <a:srgbClr val="000000"/>
                          </a:solidFill>
                          <a:latin typeface="원신한 Light"/>
                        </a:defRPr>
                      </a:pPr>
                      <a:r>
                        <a:t>19.49</a:t>
                      </a:r>
                    </a:p>
                  </a:txBody>
                  <a:tcPr anchor="ctr" marL="36000" marR="36000" marT="0" marB="0">
                    <a:noFill/>
                  </a:tcPr>
                </a:tc>
              </a:tr>
              <a:tr h="187200">
                <a:tc>
                  <a:txBody>
                    <a:bodyPr/>
                    <a:lstStyle/>
                    <a:p>
                      <a:pPr algn="l">
                        <a:defRPr sz="800" b="0">
                          <a:solidFill>
                            <a:srgbClr val="000000"/>
                          </a:solidFill>
                          <a:latin typeface="원신한 Light"/>
                        </a:defRPr>
                      </a:pPr>
                      <a:r>
                        <a:t>한진칼</a:t>
                      </a:r>
                    </a:p>
                  </a:txBody>
                  <a:tcPr anchor="ctr" marL="36000" marR="36000" marT="0" marB="0">
                    <a:noFill/>
                  </a:tcPr>
                </a:tc>
                <a:tc>
                  <a:txBody>
                    <a:bodyPr/>
                    <a:lstStyle/>
                    <a:p>
                      <a:pPr algn="r">
                        <a:defRPr sz="800" b="0">
                          <a:solidFill>
                            <a:srgbClr val="000000"/>
                          </a:solidFill>
                          <a:latin typeface="원신한 Light"/>
                        </a:defRPr>
                      </a:pPr>
                      <a:r>
                        <a:t>14.71</a:t>
                      </a:r>
                    </a:p>
                  </a:txBody>
                  <a:tcPr anchor="ctr" marL="36000" marR="36000" marT="0" marB="0">
                    <a:noFill/>
                  </a:tcPr>
                </a:tc>
              </a:tr>
              <a:tr h="187200">
                <a:tc>
                  <a:txBody>
                    <a:bodyPr/>
                    <a:lstStyle/>
                    <a:p>
                      <a:pPr algn="l">
                        <a:defRPr sz="800" b="0">
                          <a:solidFill>
                            <a:srgbClr val="000000"/>
                          </a:solidFill>
                          <a:latin typeface="원신한 Light"/>
                        </a:defRPr>
                      </a:pPr>
                      <a:r>
                        <a:t>HMM</a:t>
                      </a:r>
                    </a:p>
                  </a:txBody>
                  <a:tcPr anchor="ctr" marL="36000" marR="36000" marT="0" marB="0">
                    <a:noFill/>
                  </a:tcPr>
                </a:tc>
                <a:tc>
                  <a:txBody>
                    <a:bodyPr/>
                    <a:lstStyle/>
                    <a:p>
                      <a:pPr algn="r">
                        <a:defRPr sz="800" b="0">
                          <a:solidFill>
                            <a:srgbClr val="000000"/>
                          </a:solidFill>
                          <a:latin typeface="원신한 Light"/>
                        </a:defRPr>
                      </a:pPr>
                      <a:r>
                        <a:t>14.13</a:t>
                      </a:r>
                    </a:p>
                  </a:txBody>
                  <a:tcPr anchor="ctr" marL="36000" marR="36000" marT="0" marB="0">
                    <a:noFill/>
                  </a:tcPr>
                </a:tc>
              </a:tr>
              <a:tr h="187200">
                <a:tc>
                  <a:txBody>
                    <a:bodyPr/>
                    <a:lstStyle/>
                    <a:p>
                      <a:pPr algn="l">
                        <a:defRPr sz="800" b="0">
                          <a:solidFill>
                            <a:srgbClr val="000000"/>
                          </a:solidFill>
                          <a:latin typeface="원신한 Light"/>
                        </a:defRPr>
                      </a:pPr>
                      <a:r>
                        <a:t>CJ대한통운</a:t>
                      </a:r>
                    </a:p>
                  </a:txBody>
                  <a:tcPr anchor="ctr" marL="36000" marR="36000" marT="0" marB="0">
                    <a:noFill/>
                  </a:tcPr>
                </a:tc>
                <a:tc>
                  <a:txBody>
                    <a:bodyPr/>
                    <a:lstStyle/>
                    <a:p>
                      <a:pPr algn="r">
                        <a:defRPr sz="800" b="0">
                          <a:solidFill>
                            <a:srgbClr val="000000"/>
                          </a:solidFill>
                          <a:latin typeface="원신한 Light"/>
                        </a:defRPr>
                      </a:pPr>
                      <a:r>
                        <a:t>8.30</a:t>
                      </a:r>
                    </a:p>
                  </a:txBody>
                  <a:tcPr anchor="ctr" marL="36000" marR="36000" marT="0" marB="0">
                    <a:noFill/>
                  </a:tcPr>
                </a:tc>
              </a:tr>
              <a:tr h="187200">
                <a:tc>
                  <a:txBody>
                    <a:bodyPr/>
                    <a:lstStyle/>
                    <a:p>
                      <a:pPr algn="l">
                        <a:defRPr sz="800" b="0">
                          <a:solidFill>
                            <a:srgbClr val="000000"/>
                          </a:solidFill>
                          <a:latin typeface="원신한 Light"/>
                        </a:defRPr>
                      </a:pPr>
                      <a:r>
                        <a:t>팬오션</a:t>
                      </a:r>
                    </a:p>
                  </a:txBody>
                  <a:tcPr anchor="ctr" marL="36000" marR="36000" marT="0" marB="0">
                    <a:noFill/>
                  </a:tcPr>
                </a:tc>
                <a:tc>
                  <a:txBody>
                    <a:bodyPr/>
                    <a:lstStyle/>
                    <a:p>
                      <a:pPr algn="r">
                        <a:defRPr sz="800" b="0">
                          <a:solidFill>
                            <a:srgbClr val="000000"/>
                          </a:solidFill>
                          <a:latin typeface="원신한 Light"/>
                        </a:defRPr>
                      </a:pPr>
                      <a:r>
                        <a:t>7.58</a:t>
                      </a:r>
                    </a:p>
                  </a:txBody>
                  <a:tcPr anchor="ctr" marL="36000" marR="36000" marT="0" marB="0">
                    <a:noFill/>
                  </a:tcPr>
                </a:tc>
              </a:tr>
              <a:tr h="187200">
                <a:tc>
                  <a:txBody>
                    <a:bodyPr/>
                    <a:lstStyle/>
                    <a:p>
                      <a:pPr algn="l">
                        <a:defRPr sz="800" b="0">
                          <a:solidFill>
                            <a:srgbClr val="000000"/>
                          </a:solidFill>
                          <a:latin typeface="원신한 Light"/>
                        </a:defRPr>
                      </a:pPr>
                      <a:r>
                        <a:t>아시아나항공</a:t>
                      </a:r>
                    </a:p>
                  </a:txBody>
                  <a:tcPr anchor="ctr" marL="36000" marR="36000" marT="0" marB="0">
                    <a:noFill/>
                  </a:tcPr>
                </a:tc>
                <a:tc>
                  <a:txBody>
                    <a:bodyPr/>
                    <a:lstStyle/>
                    <a:p>
                      <a:pPr algn="r">
                        <a:defRPr sz="800" b="0">
                          <a:solidFill>
                            <a:srgbClr val="000000"/>
                          </a:solidFill>
                          <a:latin typeface="원신한 Light"/>
                        </a:defRPr>
                      </a:pPr>
                      <a:r>
                        <a:t>5.69</a:t>
                      </a:r>
                    </a:p>
                  </a:txBody>
                  <a:tcPr anchor="ctr" marL="36000" marR="36000" marT="0" marB="0">
                    <a:noFill/>
                  </a:tcPr>
                </a:tc>
              </a:tr>
              <a:tr h="187200">
                <a:tc>
                  <a:txBody>
                    <a:bodyPr/>
                    <a:lstStyle/>
                    <a:p>
                      <a:pPr algn="l">
                        <a:defRPr sz="800" b="0">
                          <a:solidFill>
                            <a:srgbClr val="000000"/>
                          </a:solidFill>
                          <a:latin typeface="원신한 Light"/>
                        </a:defRPr>
                      </a:pPr>
                      <a:r>
                        <a:t>대한해운</a:t>
                      </a:r>
                    </a:p>
                  </a:txBody>
                  <a:tcPr anchor="ctr" marL="36000" marR="36000" marT="0" marB="0">
                    <a:noFill/>
                  </a:tcPr>
                </a:tc>
                <a:tc>
                  <a:txBody>
                    <a:bodyPr/>
                    <a:lstStyle/>
                    <a:p>
                      <a:pPr algn="r">
                        <a:defRPr sz="800" b="0">
                          <a:solidFill>
                            <a:srgbClr val="000000"/>
                          </a:solidFill>
                          <a:latin typeface="원신한 Light"/>
                        </a:defRPr>
                      </a:pPr>
                      <a:r>
                        <a:t>2.25</a:t>
                      </a:r>
                    </a:p>
                  </a:txBody>
                  <a:tcPr anchor="ctr" marL="36000" marR="36000" marT="0" marB="0">
                    <a:noFill/>
                  </a:tcPr>
                </a:tc>
              </a:tr>
              <a:tr h="187200">
                <a:tc>
                  <a:txBody>
                    <a:bodyPr/>
                    <a:lstStyle/>
                    <a:p>
                      <a:pPr algn="l">
                        <a:defRPr sz="800" b="0">
                          <a:solidFill>
                            <a:srgbClr val="000000"/>
                          </a:solidFill>
                          <a:latin typeface="원신한 Light"/>
                        </a:defRPr>
                      </a:pPr>
                      <a:r>
                        <a:t>제주항공</a:t>
                      </a:r>
                    </a:p>
                  </a:txBody>
                  <a:tcPr anchor="ctr" marL="36000" marR="36000" marT="0" marB="0">
                    <a:noFill/>
                  </a:tcPr>
                </a:tc>
                <a:tc>
                  <a:txBody>
                    <a:bodyPr/>
                    <a:lstStyle/>
                    <a:p>
                      <a:pPr algn="r">
                        <a:defRPr sz="800" b="0">
                          <a:solidFill>
                            <a:srgbClr val="000000"/>
                          </a:solidFill>
                          <a:latin typeface="원신한 Light"/>
                        </a:defRPr>
                      </a:pPr>
                      <a:r>
                        <a:t>2.04</a:t>
                      </a:r>
                    </a:p>
                  </a:txBody>
                  <a:tcPr anchor="ctr" marL="36000" marR="36000" marT="0" marB="0">
                    <a:noFill/>
                  </a:tcPr>
                </a:tc>
              </a:tr>
              <a:tr h="187200">
                <a:tc>
                  <a:txBody>
                    <a:bodyPr/>
                    <a:lstStyle/>
                    <a:p>
                      <a:pPr algn="l">
                        <a:defRPr sz="800" b="0">
                          <a:solidFill>
                            <a:srgbClr val="000000"/>
                          </a:solidFill>
                          <a:latin typeface="원신한 Light"/>
                        </a:defRPr>
                      </a:pPr>
                      <a:r>
                        <a:t>진에어</a:t>
                      </a:r>
                    </a:p>
                  </a:txBody>
                  <a:tcPr anchor="ctr" marL="36000" marR="36000" marT="0" marB="0">
                    <a:noFill/>
                  </a:tcPr>
                </a:tc>
                <a:tc>
                  <a:txBody>
                    <a:bodyPr/>
                    <a:lstStyle/>
                    <a:p>
                      <a:pPr algn="r">
                        <a:defRPr sz="800" b="0">
                          <a:solidFill>
                            <a:srgbClr val="000000"/>
                          </a:solidFill>
                          <a:latin typeface="원신한 Light"/>
                        </a:defRPr>
                      </a:pPr>
                      <a:r>
                        <a:t>1.98</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299" b="229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KRX 운송</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A091170</a:t>
            </a:r>
          </a:p>
        </p:txBody>
      </p:sp>
      <p:sp>
        <p:nvSpPr>
          <p:cNvPr id="3" name="Text Placeholder 2"/>
          <p:cNvSpPr>
            <a:spLocks noGrp="1"/>
          </p:cNvSpPr>
          <p:nvPr>
            <p:ph type="body" idx="14" sz="quarter"/>
          </p:nvPr>
        </p:nvSpPr>
        <p:spPr/>
        <p:txBody>
          <a:bodyPr/>
          <a:lstStyle/>
          <a:p>
            <a:r>
              <a:t>KODEX 은행</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국내 은행산업을 대표하는 10개 종목으로 구성된 KRX Banks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7,995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8,000원/5,653원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943,547주/7,257백만원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3,062억원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0.94%</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+6.60/+9.75%/+9.30%/+25.37%</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2006-06-26/2006-06-27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0.300%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20.86</a:t>
                      </a:r>
                    </a:p>
                  </a:txBody>
                  <a:tcPr anchor="ctr" marL="36000" marR="36000" marT="0" marB="0">
                    <a:noFill/>
                  </a:tcPr>
                </a:tc>
              </a:tr>
              <a:tr h="187200">
                <a:tc>
                  <a:txBody>
                    <a:bodyPr/>
                    <a:lstStyle/>
                    <a:p>
                      <a:pPr algn="l">
                        <a:defRPr sz="800" b="0">
                          <a:solidFill>
                            <a:srgbClr val="000000"/>
                          </a:solidFill>
                          <a:latin typeface="원신한 Light"/>
                        </a:defRPr>
                      </a:pPr>
                      <a:r>
                        <a:t>하나금융지주</a:t>
                      </a:r>
                    </a:p>
                  </a:txBody>
                  <a:tcPr anchor="ctr" marL="36000" marR="36000" marT="0" marB="0">
                    <a:noFill/>
                  </a:tcPr>
                </a:tc>
                <a:tc>
                  <a:txBody>
                    <a:bodyPr/>
                    <a:lstStyle/>
                    <a:p>
                      <a:pPr algn="r">
                        <a:defRPr sz="800" b="0">
                          <a:solidFill>
                            <a:srgbClr val="000000"/>
                          </a:solidFill>
                          <a:latin typeface="원신한 Light"/>
                        </a:defRPr>
                      </a:pPr>
                      <a:r>
                        <a:t>18.95</a:t>
                      </a:r>
                    </a:p>
                  </a:txBody>
                  <a:tcPr anchor="ctr" marL="36000" marR="36000" marT="0" marB="0">
                    <a:noFill/>
                  </a:tcPr>
                </a:tc>
              </a:tr>
              <a:tr h="187200">
                <a:tc>
                  <a:txBody>
                    <a:bodyPr/>
                    <a:lstStyle/>
                    <a:p>
                      <a:pPr algn="l">
                        <a:defRPr sz="800" b="0">
                          <a:solidFill>
                            <a:srgbClr val="000000"/>
                          </a:solidFill>
                          <a:latin typeface="원신한 Light"/>
                        </a:defRPr>
                      </a:pPr>
                      <a:r>
                        <a:t>신한지주</a:t>
                      </a:r>
                    </a:p>
                  </a:txBody>
                  <a:tcPr anchor="ctr" marL="36000" marR="36000" marT="0" marB="0">
                    <a:noFill/>
                  </a:tcPr>
                </a:tc>
                <a:tc>
                  <a:txBody>
                    <a:bodyPr/>
                    <a:lstStyle/>
                    <a:p>
                      <a:pPr algn="r">
                        <a:defRPr sz="800" b="0">
                          <a:solidFill>
                            <a:srgbClr val="000000"/>
                          </a:solidFill>
                          <a:latin typeface="원신한 Light"/>
                        </a:defRPr>
                      </a:pPr>
                      <a:r>
                        <a:t>18.16</a:t>
                      </a:r>
                    </a:p>
                  </a:txBody>
                  <a:tcPr anchor="ctr" marL="36000" marR="36000" marT="0" marB="0">
                    <a:noFill/>
                  </a:tcPr>
                </a:tc>
              </a:tr>
              <a:tr h="187200">
                <a:tc>
                  <a:txBody>
                    <a:bodyPr/>
                    <a:lstStyle/>
                    <a:p>
                      <a:pPr algn="l">
                        <a:defRPr sz="800" b="0">
                          <a:solidFill>
                            <a:srgbClr val="000000"/>
                          </a:solidFill>
                          <a:latin typeface="원신한 Light"/>
                        </a:defRPr>
                      </a:pPr>
                      <a:r>
                        <a:t>우리금융지주</a:t>
                      </a:r>
                    </a:p>
                  </a:txBody>
                  <a:tcPr anchor="ctr" marL="36000" marR="36000" marT="0" marB="0">
                    <a:noFill/>
                  </a:tcPr>
                </a:tc>
                <a:tc>
                  <a:txBody>
                    <a:bodyPr/>
                    <a:lstStyle/>
                    <a:p>
                      <a:pPr algn="r">
                        <a:defRPr sz="800" b="0">
                          <a:solidFill>
                            <a:srgbClr val="000000"/>
                          </a:solidFill>
                          <a:latin typeface="원신한 Light"/>
                        </a:defRPr>
                      </a:pPr>
                      <a:r>
                        <a:t>13.13</a:t>
                      </a:r>
                    </a:p>
                  </a:txBody>
                  <a:tcPr anchor="ctr" marL="36000" marR="36000" marT="0" marB="0">
                    <a:noFill/>
                  </a:tcPr>
                </a:tc>
              </a:tr>
              <a:tr h="187200">
                <a:tc>
                  <a:txBody>
                    <a:bodyPr/>
                    <a:lstStyle/>
                    <a:p>
                      <a:pPr algn="l">
                        <a:defRPr sz="800" b="0">
                          <a:solidFill>
                            <a:srgbClr val="000000"/>
                          </a:solidFill>
                          <a:latin typeface="원신한 Light"/>
                        </a:defRPr>
                      </a:pPr>
                      <a:r>
                        <a:t>카카오뱅크</a:t>
                      </a:r>
                    </a:p>
                  </a:txBody>
                  <a:tcPr anchor="ctr" marL="36000" marR="36000" marT="0" marB="0">
                    <a:noFill/>
                  </a:tcPr>
                </a:tc>
                <a:tc>
                  <a:txBody>
                    <a:bodyPr/>
                    <a:lstStyle/>
                    <a:p>
                      <a:pPr algn="r">
                        <a:defRPr sz="800" b="0">
                          <a:solidFill>
                            <a:srgbClr val="000000"/>
                          </a:solidFill>
                          <a:latin typeface="원신한 Light"/>
                        </a:defRPr>
                      </a:pPr>
                      <a:r>
                        <a:t>10.72</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5.21</a:t>
                      </a:r>
                    </a:p>
                  </a:txBody>
                  <a:tcPr anchor="ctr" marL="36000" marR="36000" marT="0" marB="0">
                    <a:noFill/>
                  </a:tcPr>
                </a:tc>
              </a:tr>
              <a:tr h="187200">
                <a:tc>
                  <a:txBody>
                    <a:bodyPr/>
                    <a:lstStyle/>
                    <a:p>
                      <a:pPr algn="l">
                        <a:defRPr sz="800" b="0">
                          <a:solidFill>
                            <a:srgbClr val="000000"/>
                          </a:solidFill>
                          <a:latin typeface="원신한 Light"/>
                        </a:defRPr>
                      </a:pPr>
                      <a:r>
                        <a:t>기업은행</a:t>
                      </a:r>
                    </a:p>
                  </a:txBody>
                  <a:tcPr anchor="ctr" marL="36000" marR="36000" marT="0" marB="0">
                    <a:noFill/>
                  </a:tcPr>
                </a:tc>
                <a:tc>
                  <a:txBody>
                    <a:bodyPr/>
                    <a:lstStyle/>
                    <a:p>
                      <a:pPr algn="r">
                        <a:defRPr sz="800" b="0">
                          <a:solidFill>
                            <a:srgbClr val="000000"/>
                          </a:solidFill>
                          <a:latin typeface="원신한 Light"/>
                        </a:defRPr>
                      </a:pPr>
                      <a:r>
                        <a:t>4.47</a:t>
                      </a:r>
                    </a:p>
                  </a:txBody>
                  <a:tcPr anchor="ctr" marL="36000" marR="36000" marT="0" marB="0">
                    <a:noFill/>
                  </a:tcPr>
                </a:tc>
              </a:tr>
              <a:tr h="187200">
                <a:tc>
                  <a:txBody>
                    <a:bodyPr/>
                    <a:lstStyle/>
                    <a:p>
                      <a:pPr algn="l">
                        <a:defRPr sz="800" b="0">
                          <a:solidFill>
                            <a:srgbClr val="000000"/>
                          </a:solidFill>
                          <a:latin typeface="원신한 Light"/>
                        </a:defRPr>
                      </a:pPr>
                      <a:r>
                        <a:t>BNK금융지주</a:t>
                      </a:r>
                    </a:p>
                  </a:txBody>
                  <a:tcPr anchor="ctr" marL="36000" marR="36000" marT="0" marB="0">
                    <a:noFill/>
                  </a:tcPr>
                </a:tc>
                <a:tc>
                  <a:txBody>
                    <a:bodyPr/>
                    <a:lstStyle/>
                    <a:p>
                      <a:pPr algn="r">
                        <a:defRPr sz="800" b="0">
                          <a:solidFill>
                            <a:srgbClr val="000000"/>
                          </a:solidFill>
                          <a:latin typeface="원신한 Light"/>
                        </a:defRPr>
                      </a:pPr>
                      <a:r>
                        <a:t>3.85</a:t>
                      </a:r>
                    </a:p>
                  </a:txBody>
                  <a:tcPr anchor="ctr" marL="36000" marR="36000" marT="0" marB="0">
                    <a:noFill/>
                  </a:tcPr>
                </a:tc>
              </a:tr>
              <a:tr h="187200">
                <a:tc>
                  <a:txBody>
                    <a:bodyPr/>
                    <a:lstStyle/>
                    <a:p>
                      <a:pPr algn="l">
                        <a:defRPr sz="800" b="0">
                          <a:solidFill>
                            <a:srgbClr val="000000"/>
                          </a:solidFill>
                          <a:latin typeface="원신한 Light"/>
                        </a:defRPr>
                      </a:pPr>
                      <a:r>
                        <a:t>JB금융지주</a:t>
                      </a:r>
                    </a:p>
                  </a:txBody>
                  <a:tcPr anchor="ctr" marL="36000" marR="36000" marT="0" marB="0">
                    <a:noFill/>
                  </a:tcPr>
                </a:tc>
                <a:tc>
                  <a:txBody>
                    <a:bodyPr/>
                    <a:lstStyle/>
                    <a:p>
                      <a:pPr algn="r">
                        <a:defRPr sz="800" b="0">
                          <a:solidFill>
                            <a:srgbClr val="000000"/>
                          </a:solidFill>
                          <a:latin typeface="원신한 Light"/>
                        </a:defRPr>
                      </a:pPr>
                      <a:r>
                        <a:t>2.34</a:t>
                      </a:r>
                    </a:p>
                  </a:txBody>
                  <a:tcPr anchor="ctr" marL="36000" marR="36000" marT="0" marB="0">
                    <a:noFill/>
                  </a:tcPr>
                </a:tc>
              </a:tr>
              <a:tr h="187200">
                <a:tc>
                  <a:txBody>
                    <a:bodyPr/>
                    <a:lstStyle/>
                    <a:p>
                      <a:pPr algn="l">
                        <a:defRPr sz="800" b="0">
                          <a:solidFill>
                            <a:srgbClr val="000000"/>
                          </a:solidFill>
                          <a:latin typeface="원신한 Light"/>
                        </a:defRPr>
                      </a:pPr>
                      <a:r>
                        <a:t>DGB금융지주</a:t>
                      </a:r>
                    </a:p>
                  </a:txBody>
                  <a:tcPr anchor="ctr" marL="36000" marR="36000" marT="0" marB="0">
                    <a:noFill/>
                  </a:tcPr>
                </a:tc>
                <a:tc>
                  <a:txBody>
                    <a:bodyPr/>
                    <a:lstStyle/>
                    <a:p>
                      <a:pPr algn="r">
                        <a:defRPr sz="800" b="0">
                          <a:solidFill>
                            <a:srgbClr val="000000"/>
                          </a:solidFill>
                          <a:latin typeface="원신한 Light"/>
                        </a:defRPr>
                      </a:pPr>
                      <a:r>
                        <a:t>2.31</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299" b="229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image.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KRX 은행</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A275980</a:t>
            </a:r>
          </a:p>
        </p:txBody>
      </p:sp>
      <p:sp>
        <p:nvSpPr>
          <p:cNvPr id="3" name="Text Placeholder 2"/>
          <p:cNvSpPr>
            <a:spLocks noGrp="1"/>
          </p:cNvSpPr>
          <p:nvPr>
            <p:ph type="body" idx="14" sz="quarter"/>
          </p:nvPr>
        </p:nvSpPr>
        <p:spPr/>
        <p:txBody>
          <a:bodyPr/>
          <a:lstStyle/>
          <a:p>
            <a:r>
              <a:t>TIGER 글로벌4차산업혁신기술(합성 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글로벌 주식을 유니버스로 하며 빅데이터, 나노기술의학 및 신경과학, 네트워크 및 컴퓨터 시스템 등 모닝스타에서 선정한 9가지 기하급수 기술 팩터를 감안하여 선정한 종목에 투자하는 글로벌 혁신기술 ETF 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19,675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19,855원/16,605원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41,064주/788백만원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2,546억원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0.04%</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+1.26/+3.53%/+5.38%/+16.08%</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2017-07-28/2017-08-01</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3120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3120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2.78</a:t>
                      </a:r>
                    </a:p>
                  </a:txBody>
                  <a:tcPr anchor="ctr" marL="36000" marR="36000" marT="0" marB="0">
                    <a:noFill/>
                  </a:tcPr>
                </a:tc>
              </a:tr>
              <a:tr h="312000">
                <a:tc>
                  <a:txBody>
                    <a:bodyPr/>
                    <a:lstStyle/>
                    <a:p>
                      <a:pPr algn="l">
                        <a:defRPr sz="800" b="0">
                          <a:solidFill>
                            <a:srgbClr val="000000"/>
                          </a:solidFill>
                          <a:latin typeface="원신한 Light"/>
                        </a:defRPr>
                      </a:pPr>
                      <a:r>
                        <a:t>ISHARES EXPONENTIAL TECH ETF</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Morningstar Exponential Technology Index</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스왑(신한) 210712_490199</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스왑(한국투자증권)_490199</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글로벌 테마형 &gt; MSCI AC WORLD INDEX (KRW Unhedged)</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A307510</a:t>
            </a:r>
          </a:p>
        </p:txBody>
      </p:sp>
      <p:sp>
        <p:nvSpPr>
          <p:cNvPr id="3" name="Text Placeholder 2"/>
          <p:cNvSpPr>
            <a:spLocks noGrp="1"/>
          </p:cNvSpPr>
          <p:nvPr>
            <p:ph type="body" idx="14" sz="quarter"/>
          </p:nvPr>
        </p:nvSpPr>
        <p:spPr/>
        <p:txBody>
          <a:bodyPr/>
          <a:lstStyle/>
          <a:p>
            <a:r>
              <a:t>TIGER 의료기기</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의료장비 및 서비스 산업에서 속하는 기업으로 구성된 FnGuide 의료기기 지수를 추종하는 ETF입니다. 중소형주의 비중이 높은 것이 특징입니다.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18,695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22,408원/16,513원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5,263주/102백만원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93억원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-2.83%/+4.15%/-15.22%/-4.45%</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2018-11-07/2018-11-08</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0.500%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씨젠</a:t>
                      </a:r>
                    </a:p>
                  </a:txBody>
                  <a:tcPr anchor="ctr" marL="36000" marR="36000" marT="0" marB="0">
                    <a:noFill/>
                  </a:tcPr>
                </a:tc>
                <a:tc>
                  <a:txBody>
                    <a:bodyPr/>
                    <a:lstStyle/>
                    <a:p>
                      <a:pPr algn="r">
                        <a:defRPr sz="800" b="0">
                          <a:solidFill>
                            <a:srgbClr val="000000"/>
                          </a:solidFill>
                          <a:latin typeface="원신한 Light"/>
                        </a:defRPr>
                      </a:pPr>
                      <a:r>
                        <a:t>10.13</a:t>
                      </a:r>
                    </a:p>
                  </a:txBody>
                  <a:tcPr anchor="ctr" marL="36000" marR="36000" marT="0" marB="0">
                    <a:noFill/>
                  </a:tcPr>
                </a:tc>
              </a:tr>
              <a:tr h="187200">
                <a:tc>
                  <a:txBody>
                    <a:bodyPr/>
                    <a:lstStyle/>
                    <a:p>
                      <a:pPr algn="l">
                        <a:defRPr sz="800" b="0">
                          <a:solidFill>
                            <a:srgbClr val="000000"/>
                          </a:solidFill>
                          <a:latin typeface="원신한 Light"/>
                        </a:defRPr>
                      </a:pPr>
                      <a:r>
                        <a:t>에스디바이오센서</a:t>
                      </a:r>
                    </a:p>
                  </a:txBody>
                  <a:tcPr anchor="ctr" marL="36000" marR="36000" marT="0" marB="0">
                    <a:noFill/>
                  </a:tcPr>
                </a:tc>
                <a:tc>
                  <a:txBody>
                    <a:bodyPr/>
                    <a:lstStyle/>
                    <a:p>
                      <a:pPr algn="r">
                        <a:defRPr sz="800" b="0">
                          <a:solidFill>
                            <a:srgbClr val="000000"/>
                          </a:solidFill>
                          <a:latin typeface="원신한 Light"/>
                        </a:defRPr>
                      </a:pPr>
                      <a:r>
                        <a:t>9.19</a:t>
                      </a:r>
                    </a:p>
                  </a:txBody>
                  <a:tcPr anchor="ctr" marL="36000" marR="36000" marT="0" marB="0">
                    <a:noFill/>
                  </a:tcPr>
                </a:tc>
              </a:tr>
              <a:tr h="187200">
                <a:tc>
                  <a:txBody>
                    <a:bodyPr/>
                    <a:lstStyle/>
                    <a:p>
                      <a:pPr algn="l">
                        <a:defRPr sz="800" b="0">
                          <a:solidFill>
                            <a:srgbClr val="000000"/>
                          </a:solidFill>
                          <a:latin typeface="원신한 Light"/>
                        </a:defRPr>
                      </a:pPr>
                      <a:r>
                        <a:t>오스템임플란트</a:t>
                      </a:r>
                    </a:p>
                  </a:txBody>
                  <a:tcPr anchor="ctr" marL="36000" marR="36000" marT="0" marB="0">
                    <a:noFill/>
                  </a:tcPr>
                </a:tc>
                <a:tc>
                  <a:txBody>
                    <a:bodyPr/>
                    <a:lstStyle/>
                    <a:p>
                      <a:pPr algn="r">
                        <a:defRPr sz="800" b="0">
                          <a:solidFill>
                            <a:srgbClr val="000000"/>
                          </a:solidFill>
                          <a:latin typeface="원신한 Light"/>
                        </a:defRPr>
                      </a:pPr>
                      <a:r>
                        <a:t>7.32</a:t>
                      </a:r>
                    </a:p>
                  </a:txBody>
                  <a:tcPr anchor="ctr" marL="36000" marR="36000" marT="0" marB="0">
                    <a:noFill/>
                  </a:tcPr>
                </a:tc>
              </a:tr>
              <a:tr h="187200">
                <a:tc>
                  <a:txBody>
                    <a:bodyPr/>
                    <a:lstStyle/>
                    <a:p>
                      <a:pPr algn="l">
                        <a:defRPr sz="800" b="0">
                          <a:solidFill>
                            <a:srgbClr val="000000"/>
                          </a:solidFill>
                          <a:latin typeface="원신한 Light"/>
                        </a:defRPr>
                      </a:pPr>
                      <a:r>
                        <a:t>레고켐바이오</a:t>
                      </a:r>
                    </a:p>
                  </a:txBody>
                  <a:tcPr anchor="ctr" marL="36000" marR="36000" marT="0" marB="0">
                    <a:noFill/>
                  </a:tcPr>
                </a:tc>
                <a:tc>
                  <a:txBody>
                    <a:bodyPr/>
                    <a:lstStyle/>
                    <a:p>
                      <a:pPr algn="r">
                        <a:defRPr sz="800" b="0">
                          <a:solidFill>
                            <a:srgbClr val="000000"/>
                          </a:solidFill>
                          <a:latin typeface="원신한 Light"/>
                        </a:defRPr>
                      </a:pPr>
                      <a:r>
                        <a:t>5.41</a:t>
                      </a:r>
                    </a:p>
                  </a:txBody>
                  <a:tcPr anchor="ctr" marL="36000" marR="36000" marT="0" marB="0">
                    <a:noFill/>
                  </a:tcPr>
                </a:tc>
              </a:tr>
              <a:tr h="187200">
                <a:tc>
                  <a:txBody>
                    <a:bodyPr/>
                    <a:lstStyle/>
                    <a:p>
                      <a:pPr algn="l">
                        <a:defRPr sz="800" b="0">
                          <a:solidFill>
                            <a:srgbClr val="000000"/>
                          </a:solidFill>
                          <a:latin typeface="원신한 Light"/>
                        </a:defRPr>
                      </a:pPr>
                      <a:r>
                        <a:t>한국비엔씨</a:t>
                      </a:r>
                    </a:p>
                  </a:txBody>
                  <a:tcPr anchor="ctr" marL="36000" marR="36000" marT="0" marB="0">
                    <a:noFill/>
                  </a:tcPr>
                </a:tc>
                <a:tc>
                  <a:txBody>
                    <a:bodyPr/>
                    <a:lstStyle/>
                    <a:p>
                      <a:pPr algn="r">
                        <a:defRPr sz="800" b="0">
                          <a:solidFill>
                            <a:srgbClr val="000000"/>
                          </a:solidFill>
                          <a:latin typeface="원신한 Light"/>
                        </a:defRPr>
                      </a:pPr>
                      <a:r>
                        <a:t>4.19</a:t>
                      </a:r>
                    </a:p>
                  </a:txBody>
                  <a:tcPr anchor="ctr" marL="36000" marR="36000" marT="0" marB="0">
                    <a:noFill/>
                  </a:tcPr>
                </a:tc>
              </a:tr>
              <a:tr h="187200">
                <a:tc>
                  <a:txBody>
                    <a:bodyPr/>
                    <a:lstStyle/>
                    <a:p>
                      <a:pPr algn="l">
                        <a:defRPr sz="800" b="0">
                          <a:solidFill>
                            <a:srgbClr val="000000"/>
                          </a:solidFill>
                          <a:latin typeface="원신한 Light"/>
                        </a:defRPr>
                      </a:pPr>
                      <a:r>
                        <a:t>오스코텍</a:t>
                      </a:r>
                    </a:p>
                  </a:txBody>
                  <a:tcPr anchor="ctr" marL="36000" marR="36000" marT="0" marB="0">
                    <a:noFill/>
                  </a:tcPr>
                </a:tc>
                <a:tc>
                  <a:txBody>
                    <a:bodyPr/>
                    <a:lstStyle/>
                    <a:p>
                      <a:pPr algn="r">
                        <a:defRPr sz="800" b="0">
                          <a:solidFill>
                            <a:srgbClr val="000000"/>
                          </a:solidFill>
                          <a:latin typeface="원신한 Light"/>
                        </a:defRPr>
                      </a:pPr>
                      <a:r>
                        <a:t>4.15</a:t>
                      </a:r>
                    </a:p>
                  </a:txBody>
                  <a:tcPr anchor="ctr" marL="36000" marR="36000" marT="0" marB="0">
                    <a:noFill/>
                  </a:tcPr>
                </a:tc>
              </a:tr>
              <a:tr h="187200">
                <a:tc>
                  <a:txBody>
                    <a:bodyPr/>
                    <a:lstStyle/>
                    <a:p>
                      <a:pPr algn="l">
                        <a:defRPr sz="800" b="0">
                          <a:solidFill>
                            <a:srgbClr val="000000"/>
                          </a:solidFill>
                          <a:latin typeface="원신한 Light"/>
                        </a:defRPr>
                      </a:pPr>
                      <a:r>
                        <a:t>지씨셀</a:t>
                      </a:r>
                    </a:p>
                  </a:txBody>
                  <a:tcPr anchor="ctr" marL="36000" marR="36000" marT="0" marB="0">
                    <a:noFill/>
                  </a:tcPr>
                </a:tc>
                <a:tc>
                  <a:txBody>
                    <a:bodyPr/>
                    <a:lstStyle/>
                    <a:p>
                      <a:pPr algn="r">
                        <a:defRPr sz="800" b="0">
                          <a:solidFill>
                            <a:srgbClr val="000000"/>
                          </a:solidFill>
                          <a:latin typeface="원신한 Light"/>
                        </a:defRPr>
                      </a:pPr>
                      <a:r>
                        <a:t>3.59</a:t>
                      </a:r>
                    </a:p>
                  </a:txBody>
                  <a:tcPr anchor="ctr" marL="36000" marR="36000" marT="0" marB="0">
                    <a:noFill/>
                  </a:tcPr>
                </a:tc>
              </a:tr>
              <a:tr h="187200">
                <a:tc>
                  <a:txBody>
                    <a:bodyPr/>
                    <a:lstStyle/>
                    <a:p>
                      <a:pPr algn="l">
                        <a:defRPr sz="800" b="0">
                          <a:solidFill>
                            <a:srgbClr val="000000"/>
                          </a:solidFill>
                          <a:latin typeface="원신한 Light"/>
                        </a:defRPr>
                      </a:pPr>
                      <a:r>
                        <a:t>차바이오텍</a:t>
                      </a:r>
                    </a:p>
                  </a:txBody>
                  <a:tcPr anchor="ctr" marL="36000" marR="36000" marT="0" marB="0">
                    <a:noFill/>
                  </a:tcPr>
                </a:tc>
                <a:tc>
                  <a:txBody>
                    <a:bodyPr/>
                    <a:lstStyle/>
                    <a:p>
                      <a:pPr algn="r">
                        <a:defRPr sz="800" b="0">
                          <a:solidFill>
                            <a:srgbClr val="000000"/>
                          </a:solidFill>
                          <a:latin typeface="원신한 Light"/>
                        </a:defRPr>
                      </a:pPr>
                      <a:r>
                        <a:t>3.52</a:t>
                      </a:r>
                    </a:p>
                  </a:txBody>
                  <a:tcPr anchor="ctr" marL="36000" marR="36000" marT="0" marB="0">
                    <a:noFill/>
                  </a:tcPr>
                </a:tc>
              </a:tr>
              <a:tr h="187200">
                <a:tc>
                  <a:txBody>
                    <a:bodyPr/>
                    <a:lstStyle/>
                    <a:p>
                      <a:pPr algn="l">
                        <a:defRPr sz="800" b="0">
                          <a:solidFill>
                            <a:srgbClr val="000000"/>
                          </a:solidFill>
                          <a:latin typeface="원신한 Light"/>
                        </a:defRPr>
                      </a:pPr>
                      <a:r>
                        <a:t>휴마시스</a:t>
                      </a:r>
                    </a:p>
                  </a:txBody>
                  <a:tcPr anchor="ctr" marL="36000" marR="36000" marT="0" marB="0">
                    <a:noFill/>
                  </a:tcPr>
                </a:tc>
                <a:tc>
                  <a:txBody>
                    <a:bodyPr/>
                    <a:lstStyle/>
                    <a:p>
                      <a:pPr algn="r">
                        <a:defRPr sz="800" b="0">
                          <a:solidFill>
                            <a:srgbClr val="000000"/>
                          </a:solidFill>
                          <a:latin typeface="원신한 Light"/>
                        </a:defRPr>
                      </a:pPr>
                      <a:r>
                        <a:t>2.70</a:t>
                      </a:r>
                    </a:p>
                  </a:txBody>
                  <a:tcPr anchor="ctr" marL="36000" marR="36000" marT="0" marB="0">
                    <a:noFill/>
                  </a:tcPr>
                </a:tc>
              </a:tr>
              <a:tr h="187200">
                <a:tc>
                  <a:txBody>
                    <a:bodyPr/>
                    <a:lstStyle/>
                    <a:p>
                      <a:pPr algn="l">
                        <a:defRPr sz="800" b="0">
                          <a:solidFill>
                            <a:srgbClr val="000000"/>
                          </a:solidFill>
                          <a:latin typeface="원신한 Light"/>
                        </a:defRPr>
                      </a:pPr>
                      <a:r>
                        <a:t>이오플로우</a:t>
                      </a:r>
                    </a:p>
                  </a:txBody>
                  <a:tcPr anchor="ctr" marL="36000" marR="36000" marT="0" marB="0">
                    <a:noFill/>
                  </a:tcPr>
                </a:tc>
                <a:tc>
                  <a:txBody>
                    <a:bodyPr/>
                    <a:lstStyle/>
                    <a:p>
                      <a:pPr algn="r">
                        <a:defRPr sz="800" b="0">
                          <a:solidFill>
                            <a:srgbClr val="000000"/>
                          </a:solidFill>
                          <a:latin typeface="원신한 Light"/>
                        </a:defRPr>
                      </a:pPr>
                      <a:r>
                        <a:t>2.63</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FnGuide 의료기기 지수</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A091180</a:t>
            </a:r>
          </a:p>
        </p:txBody>
      </p:sp>
      <p:sp>
        <p:nvSpPr>
          <p:cNvPr id="3" name="Text Placeholder 2"/>
          <p:cNvSpPr>
            <a:spLocks noGrp="1"/>
          </p:cNvSpPr>
          <p:nvPr>
            <p:ph type="body" idx="14" sz="quarter"/>
          </p:nvPr>
        </p:nvSpPr>
        <p:spPr/>
        <p:txBody>
          <a:bodyPr/>
          <a:lstStyle/>
          <a:p>
            <a:r>
              <a:t>KODEX 자동차</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국내 자동차산업을 대표하는 20개 종목으로 구성된 KRX Autos 지수를 추종하는 ETF입니다. 단일 기업의 비중이 큰 것이 특정입니다.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21,375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26,375원/19,285원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366,273주/7,814백만원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7,834억원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1.92%</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+1.96/-0.90%/-10.42%/-7.54%</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2006-06-26/2006-06-27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기아</a:t>
                      </a:r>
                    </a:p>
                  </a:txBody>
                  <a:tcPr anchor="ctr" marL="36000" marR="36000" marT="0" marB="0">
                    <a:noFill/>
                  </a:tcPr>
                </a:tc>
                <a:tc>
                  <a:txBody>
                    <a:bodyPr/>
                    <a:lstStyle/>
                    <a:p>
                      <a:pPr algn="r">
                        <a:defRPr sz="800" b="0">
                          <a:solidFill>
                            <a:srgbClr val="000000"/>
                          </a:solidFill>
                          <a:latin typeface="원신한 Light"/>
                        </a:defRPr>
                      </a:pPr>
                      <a:r>
                        <a:t>21.31</a:t>
                      </a:r>
                    </a:p>
                  </a:txBody>
                  <a:tcPr anchor="ctr" marL="36000" marR="36000" marT="0" marB="0">
                    <a:noFill/>
                  </a:tcPr>
                </a:tc>
              </a:tr>
              <a:tr h="187200">
                <a:tc>
                  <a:txBody>
                    <a:bodyPr/>
                    <a:lstStyle/>
                    <a:p>
                      <a:pPr algn="l">
                        <a:defRPr sz="800" b="0">
                          <a:solidFill>
                            <a:srgbClr val="000000"/>
                          </a:solidFill>
                          <a:latin typeface="원신한 Light"/>
                        </a:defRPr>
                      </a:pPr>
                      <a:r>
                        <a:t>현대모비스</a:t>
                      </a:r>
                    </a:p>
                  </a:txBody>
                  <a:tcPr anchor="ctr" marL="36000" marR="36000" marT="0" marB="0">
                    <a:noFill/>
                  </a:tcPr>
                </a:tc>
                <a:tc>
                  <a:txBody>
                    <a:bodyPr/>
                    <a:lstStyle/>
                    <a:p>
                      <a:pPr algn="r">
                        <a:defRPr sz="800" b="0">
                          <a:solidFill>
                            <a:srgbClr val="000000"/>
                          </a:solidFill>
                          <a:latin typeface="원신한 Light"/>
                        </a:defRPr>
                      </a:pPr>
                      <a:r>
                        <a:t>20.35</a:t>
                      </a:r>
                    </a:p>
                  </a:txBody>
                  <a:tcPr anchor="ctr" marL="36000" marR="36000" marT="0" marB="0">
                    <a:noFill/>
                  </a:tcPr>
                </a:tc>
              </a:tr>
              <a:tr h="187200">
                <a:tc>
                  <a:txBody>
                    <a:bodyPr/>
                    <a:lstStyle/>
                    <a:p>
                      <a:pPr algn="l">
                        <a:defRPr sz="800" b="0">
                          <a:solidFill>
                            <a:srgbClr val="000000"/>
                          </a:solidFill>
                          <a:latin typeface="원신한 Light"/>
                        </a:defRPr>
                      </a:pPr>
                      <a:r>
                        <a:t>현대차</a:t>
                      </a:r>
                    </a:p>
                  </a:txBody>
                  <a:tcPr anchor="ctr" marL="36000" marR="36000" marT="0" marB="0">
                    <a:noFill/>
                  </a:tcPr>
                </a:tc>
                <a:tc>
                  <a:txBody>
                    <a:bodyPr/>
                    <a:lstStyle/>
                    <a:p>
                      <a:pPr algn="r">
                        <a:defRPr sz="800" b="0">
                          <a:solidFill>
                            <a:srgbClr val="000000"/>
                          </a:solidFill>
                          <a:latin typeface="원신한 Light"/>
                        </a:defRPr>
                      </a:pPr>
                      <a:r>
                        <a:t>20.14</a:t>
                      </a:r>
                    </a:p>
                  </a:txBody>
                  <a:tcPr anchor="ctr" marL="36000" marR="36000" marT="0" marB="0">
                    <a:noFill/>
                  </a:tcPr>
                </a:tc>
              </a:tr>
              <a:tr h="187200">
                <a:tc>
                  <a:txBody>
                    <a:bodyPr/>
                    <a:lstStyle/>
                    <a:p>
                      <a:pPr algn="l">
                        <a:defRPr sz="800" b="0">
                          <a:solidFill>
                            <a:srgbClr val="000000"/>
                          </a:solidFill>
                          <a:latin typeface="원신한 Light"/>
                        </a:defRPr>
                      </a:pPr>
                      <a:r>
                        <a:t>한온시스템</a:t>
                      </a:r>
                    </a:p>
                  </a:txBody>
                  <a:tcPr anchor="ctr" marL="36000" marR="36000" marT="0" marB="0">
                    <a:noFill/>
                  </a:tcPr>
                </a:tc>
                <a:tc>
                  <a:txBody>
                    <a:bodyPr/>
                    <a:lstStyle/>
                    <a:p>
                      <a:pPr algn="r">
                        <a:defRPr sz="800" b="0">
                          <a:solidFill>
                            <a:srgbClr val="000000"/>
                          </a:solidFill>
                          <a:latin typeface="원신한 Light"/>
                        </a:defRPr>
                      </a:pPr>
                      <a:r>
                        <a:t>8.86</a:t>
                      </a:r>
                    </a:p>
                  </a:txBody>
                  <a:tcPr anchor="ctr" marL="36000" marR="36000" marT="0" marB="0">
                    <a:noFill/>
                  </a:tcPr>
                </a:tc>
              </a:tr>
              <a:tr h="187200">
                <a:tc>
                  <a:txBody>
                    <a:bodyPr/>
                    <a:lstStyle/>
                    <a:p>
                      <a:pPr algn="l">
                        <a:defRPr sz="800" b="0">
                          <a:solidFill>
                            <a:srgbClr val="000000"/>
                          </a:solidFill>
                          <a:latin typeface="원신한 Light"/>
                        </a:defRPr>
                      </a:pPr>
                      <a:r>
                        <a:t>한국타이어앤테크놀로지</a:t>
                      </a:r>
                    </a:p>
                  </a:txBody>
                  <a:tcPr anchor="ctr" marL="36000" marR="36000" marT="0" marB="0">
                    <a:noFill/>
                  </a:tcPr>
                </a:tc>
                <a:tc>
                  <a:txBody>
                    <a:bodyPr/>
                    <a:lstStyle/>
                    <a:p>
                      <a:pPr algn="r">
                        <a:defRPr sz="800" b="0">
                          <a:solidFill>
                            <a:srgbClr val="000000"/>
                          </a:solidFill>
                          <a:latin typeface="원신한 Light"/>
                        </a:defRPr>
                      </a:pPr>
                      <a:r>
                        <a:t>7.52</a:t>
                      </a:r>
                    </a:p>
                  </a:txBody>
                  <a:tcPr anchor="ctr" marL="36000" marR="36000" marT="0" marB="0">
                    <a:noFill/>
                  </a:tcPr>
                </a:tc>
              </a:tr>
              <a:tr h="187200">
                <a:tc>
                  <a:txBody>
                    <a:bodyPr/>
                    <a:lstStyle/>
                    <a:p>
                      <a:pPr algn="l">
                        <a:defRPr sz="800" b="0">
                          <a:solidFill>
                            <a:srgbClr val="000000"/>
                          </a:solidFill>
                          <a:latin typeface="원신한 Light"/>
                        </a:defRPr>
                      </a:pPr>
                      <a:r>
                        <a:t>만도</a:t>
                      </a:r>
                    </a:p>
                  </a:txBody>
                  <a:tcPr anchor="ctr" marL="36000" marR="36000" marT="0" marB="0">
                    <a:noFill/>
                  </a:tcPr>
                </a:tc>
                <a:tc>
                  <a:txBody>
                    <a:bodyPr/>
                    <a:lstStyle/>
                    <a:p>
                      <a:pPr algn="r">
                        <a:defRPr sz="800" b="0">
                          <a:solidFill>
                            <a:srgbClr val="000000"/>
                          </a:solidFill>
                          <a:latin typeface="원신한 Light"/>
                        </a:defRPr>
                      </a:pPr>
                      <a:r>
                        <a:t>5.19</a:t>
                      </a:r>
                    </a:p>
                  </a:txBody>
                  <a:tcPr anchor="ctr" marL="36000" marR="36000" marT="0" marB="0">
                    <a:noFill/>
                  </a:tcPr>
                </a:tc>
              </a:tr>
              <a:tr h="187200">
                <a:tc>
                  <a:txBody>
                    <a:bodyPr/>
                    <a:lstStyle/>
                    <a:p>
                      <a:pPr algn="l">
                        <a:defRPr sz="800" b="0">
                          <a:solidFill>
                            <a:srgbClr val="000000"/>
                          </a:solidFill>
                          <a:latin typeface="원신한 Light"/>
                        </a:defRPr>
                      </a:pPr>
                      <a:r>
                        <a:t>현대위아</a:t>
                      </a:r>
                    </a:p>
                  </a:txBody>
                  <a:tcPr anchor="ctr" marL="36000" marR="36000" marT="0" marB="0">
                    <a:noFill/>
                  </a:tcPr>
                </a:tc>
                <a:tc>
                  <a:txBody>
                    <a:bodyPr/>
                    <a:lstStyle/>
                    <a:p>
                      <a:pPr algn="r">
                        <a:defRPr sz="800" b="0">
                          <a:solidFill>
                            <a:srgbClr val="000000"/>
                          </a:solidFill>
                          <a:latin typeface="원신한 Light"/>
                        </a:defRPr>
                      </a:pPr>
                      <a:r>
                        <a:t>3.17</a:t>
                      </a:r>
                    </a:p>
                  </a:txBody>
                  <a:tcPr anchor="ctr" marL="36000" marR="36000" marT="0" marB="0">
                    <a:noFill/>
                  </a:tcPr>
                </a:tc>
              </a:tr>
              <a:tr h="187200">
                <a:tc>
                  <a:txBody>
                    <a:bodyPr/>
                    <a:lstStyle/>
                    <a:p>
                      <a:pPr algn="l">
                        <a:defRPr sz="800" b="0">
                          <a:solidFill>
                            <a:srgbClr val="000000"/>
                          </a:solidFill>
                          <a:latin typeface="원신한 Light"/>
                        </a:defRPr>
                      </a:pPr>
                      <a:r>
                        <a:t>명신산업</a:t>
                      </a:r>
                    </a:p>
                  </a:txBody>
                  <a:tcPr anchor="ctr" marL="36000" marR="36000" marT="0" marB="0">
                    <a:noFill/>
                  </a:tcPr>
                </a:tc>
                <a:tc>
                  <a:txBody>
                    <a:bodyPr/>
                    <a:lstStyle/>
                    <a:p>
                      <a:pPr algn="r">
                        <a:defRPr sz="800" b="0">
                          <a:solidFill>
                            <a:srgbClr val="000000"/>
                          </a:solidFill>
                          <a:latin typeface="원신한 Light"/>
                        </a:defRPr>
                      </a:pPr>
                      <a:r>
                        <a:t>2.05</a:t>
                      </a:r>
                    </a:p>
                  </a:txBody>
                  <a:tcPr anchor="ctr" marL="36000" marR="36000" marT="0" marB="0">
                    <a:noFill/>
                  </a:tcPr>
                </a:tc>
              </a:tr>
              <a:tr h="187200">
                <a:tc>
                  <a:txBody>
                    <a:bodyPr/>
                    <a:lstStyle/>
                    <a:p>
                      <a:pPr algn="l">
                        <a:defRPr sz="800" b="0">
                          <a:solidFill>
                            <a:srgbClr val="000000"/>
                          </a:solidFill>
                          <a:latin typeface="원신한 Light"/>
                        </a:defRPr>
                      </a:pPr>
                      <a:r>
                        <a:t>금호타이어</a:t>
                      </a:r>
                    </a:p>
                  </a:txBody>
                  <a:tcPr anchor="ctr" marL="36000" marR="36000" marT="0" marB="0">
                    <a:noFill/>
                  </a:tcPr>
                </a:tc>
                <a:tc>
                  <a:txBody>
                    <a:bodyPr/>
                    <a:lstStyle/>
                    <a:p>
                      <a:pPr algn="r">
                        <a:defRPr sz="800" b="0">
                          <a:solidFill>
                            <a:srgbClr val="000000"/>
                          </a:solidFill>
                          <a:latin typeface="원신한 Light"/>
                        </a:defRPr>
                      </a:pPr>
                      <a:r>
                        <a:t>1.89</a:t>
                      </a:r>
                    </a:p>
                  </a:txBody>
                  <a:tcPr anchor="ctr" marL="36000" marR="36000" marT="0" marB="0">
                    <a:noFill/>
                  </a:tcPr>
                </a:tc>
              </a:tr>
              <a:tr h="187200">
                <a:tc>
                  <a:txBody>
                    <a:bodyPr/>
                    <a:lstStyle/>
                    <a:p>
                      <a:pPr algn="l">
                        <a:defRPr sz="800" b="0">
                          <a:solidFill>
                            <a:srgbClr val="000000"/>
                          </a:solidFill>
                          <a:latin typeface="원신한 Light"/>
                        </a:defRPr>
                      </a:pPr>
                      <a:r>
                        <a:t>세방전지</a:t>
                      </a:r>
                    </a:p>
                  </a:txBody>
                  <a:tcPr anchor="ctr" marL="36000" marR="36000" marT="0" marB="0">
                    <a:noFill/>
                  </a:tcPr>
                </a:tc>
                <a:tc>
                  <a:txBody>
                    <a:bodyPr/>
                    <a:lstStyle/>
                    <a:p>
                      <a:pPr algn="r">
                        <a:defRPr sz="800" b="0">
                          <a:solidFill>
                            <a:srgbClr val="000000"/>
                          </a:solidFill>
                          <a:latin typeface="원신한 Light"/>
                        </a:defRPr>
                      </a:pPr>
                      <a:r>
                        <a:t>1.48</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image.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KRX 자동차</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A139230</a:t>
            </a:r>
          </a:p>
        </p:txBody>
      </p:sp>
      <p:sp>
        <p:nvSpPr>
          <p:cNvPr id="3" name="Text Placeholder 2"/>
          <p:cNvSpPr>
            <a:spLocks noGrp="1"/>
          </p:cNvSpPr>
          <p:nvPr>
            <p:ph type="body" idx="14" sz="quarter"/>
          </p:nvPr>
        </p:nvSpPr>
        <p:spPr/>
        <p:txBody>
          <a:bodyPr/>
          <a:lstStyle/>
          <a:p>
            <a:r>
              <a:t>TIGER 200 중공업</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KOSPI200 중공업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3,245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4,305원/2,601원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455,457주/1,453백만원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671억원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0.34%</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+0.93/+3.02%/-15.16%/+9.22%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2011-04-05/2011-04-06</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두산중공업</a:t>
                      </a:r>
                    </a:p>
                  </a:txBody>
                  <a:tcPr anchor="ctr" marL="36000" marR="36000" marT="0" marB="0">
                    <a:noFill/>
                  </a:tcPr>
                </a:tc>
                <a:tc>
                  <a:txBody>
                    <a:bodyPr/>
                    <a:lstStyle/>
                    <a:p>
                      <a:pPr algn="r">
                        <a:defRPr sz="800" b="0">
                          <a:solidFill>
                            <a:srgbClr val="000000"/>
                          </a:solidFill>
                          <a:latin typeface="원신한 Light"/>
                        </a:defRPr>
                      </a:pPr>
                      <a:r>
                        <a:t>20.38</a:t>
                      </a:r>
                    </a:p>
                  </a:txBody>
                  <a:tcPr anchor="ctr" marL="36000" marR="36000" marT="0" marB="0">
                    <a:noFill/>
                  </a:tcPr>
                </a:tc>
              </a:tr>
              <a:tr h="187200">
                <a:tc>
                  <a:txBody>
                    <a:bodyPr/>
                    <a:lstStyle/>
                    <a:p>
                      <a:pPr algn="l">
                        <a:defRPr sz="800" b="0">
                          <a:solidFill>
                            <a:srgbClr val="000000"/>
                          </a:solidFill>
                          <a:latin typeface="원신한 Light"/>
                        </a:defRPr>
                      </a:pPr>
                      <a:r>
                        <a:t>한국조선해양</a:t>
                      </a:r>
                    </a:p>
                  </a:txBody>
                  <a:tcPr anchor="ctr" marL="36000" marR="36000" marT="0" marB="0">
                    <a:noFill/>
                  </a:tcPr>
                </a:tc>
                <a:tc>
                  <a:txBody>
                    <a:bodyPr/>
                    <a:lstStyle/>
                    <a:p>
                      <a:pPr algn="r">
                        <a:defRPr sz="800" b="0">
                          <a:solidFill>
                            <a:srgbClr val="000000"/>
                          </a:solidFill>
                          <a:latin typeface="원신한 Light"/>
                        </a:defRPr>
                      </a:pPr>
                      <a:r>
                        <a:t>16.23</a:t>
                      </a:r>
                    </a:p>
                  </a:txBody>
                  <a:tcPr anchor="ctr" marL="36000" marR="36000" marT="0" marB="0">
                    <a:noFill/>
                  </a:tcPr>
                </a:tc>
              </a:tr>
              <a:tr h="187200">
                <a:tc>
                  <a:txBody>
                    <a:bodyPr/>
                    <a:lstStyle/>
                    <a:p>
                      <a:pPr algn="l">
                        <a:defRPr sz="800" b="0">
                          <a:solidFill>
                            <a:srgbClr val="000000"/>
                          </a:solidFill>
                          <a:latin typeface="원신한 Light"/>
                        </a:defRPr>
                      </a:pPr>
                      <a:r>
                        <a:t>삼성중공업</a:t>
                      </a:r>
                    </a:p>
                  </a:txBody>
                  <a:tcPr anchor="ctr" marL="36000" marR="36000" marT="0" marB="0">
                    <a:noFill/>
                  </a:tcPr>
                </a:tc>
                <a:tc>
                  <a:txBody>
                    <a:bodyPr/>
                    <a:lstStyle/>
                    <a:p>
                      <a:pPr algn="r">
                        <a:defRPr sz="800" b="0">
                          <a:solidFill>
                            <a:srgbClr val="000000"/>
                          </a:solidFill>
                          <a:latin typeface="원신한 Light"/>
                        </a:defRPr>
                      </a:pPr>
                      <a:r>
                        <a:t>12.16</a:t>
                      </a:r>
                    </a:p>
                  </a:txBody>
                  <a:tcPr anchor="ctr" marL="36000" marR="36000" marT="0" marB="0">
                    <a:noFill/>
                  </a:tcPr>
                </a:tc>
              </a:tr>
              <a:tr h="187200">
                <a:tc>
                  <a:txBody>
                    <a:bodyPr/>
                    <a:lstStyle/>
                    <a:p>
                      <a:pPr algn="l">
                        <a:defRPr sz="800" b="0">
                          <a:solidFill>
                            <a:srgbClr val="000000"/>
                          </a:solidFill>
                          <a:latin typeface="원신한 Light"/>
                        </a:defRPr>
                      </a:pPr>
                      <a:r>
                        <a:t>현대중공업지주</a:t>
                      </a:r>
                    </a:p>
                  </a:txBody>
                  <a:tcPr anchor="ctr" marL="36000" marR="36000" marT="0" marB="0">
                    <a:noFill/>
                  </a:tcPr>
                </a:tc>
                <a:tc>
                  <a:txBody>
                    <a:bodyPr/>
                    <a:lstStyle/>
                    <a:p>
                      <a:pPr algn="r">
                        <a:defRPr sz="800" b="0">
                          <a:solidFill>
                            <a:srgbClr val="000000"/>
                          </a:solidFill>
                          <a:latin typeface="원신한 Light"/>
                        </a:defRPr>
                      </a:pPr>
                      <a:r>
                        <a:t>8.48</a:t>
                      </a:r>
                    </a:p>
                  </a:txBody>
                  <a:tcPr anchor="ctr" marL="36000" marR="36000" marT="0" marB="0">
                    <a:noFill/>
                  </a:tcPr>
                </a:tc>
              </a:tr>
              <a:tr h="187200">
                <a:tc>
                  <a:txBody>
                    <a:bodyPr/>
                    <a:lstStyle/>
                    <a:p>
                      <a:pPr algn="l">
                        <a:defRPr sz="800" b="0">
                          <a:solidFill>
                            <a:srgbClr val="000000"/>
                          </a:solidFill>
                          <a:latin typeface="원신한 Light"/>
                        </a:defRPr>
                      </a:pPr>
                      <a:r>
                        <a:t>두산밥캣</a:t>
                      </a:r>
                    </a:p>
                  </a:txBody>
                  <a:tcPr anchor="ctr" marL="36000" marR="36000" marT="0" marB="0">
                    <a:noFill/>
                  </a:tcPr>
                </a:tc>
                <a:tc>
                  <a:txBody>
                    <a:bodyPr/>
                    <a:lstStyle/>
                    <a:p>
                      <a:pPr algn="r">
                        <a:defRPr sz="800" b="0">
                          <a:solidFill>
                            <a:srgbClr val="000000"/>
                          </a:solidFill>
                          <a:latin typeface="원신한 Light"/>
                        </a:defRPr>
                      </a:pPr>
                      <a:r>
                        <a:t>6.72</a:t>
                      </a:r>
                    </a:p>
                  </a:txBody>
                  <a:tcPr anchor="ctr" marL="36000" marR="36000" marT="0" marB="0">
                    <a:noFill/>
                  </a:tcPr>
                </a:tc>
              </a:tr>
              <a:tr h="187200">
                <a:tc>
                  <a:txBody>
                    <a:bodyPr/>
                    <a:lstStyle/>
                    <a:p>
                      <a:pPr algn="l">
                        <a:defRPr sz="800" b="0">
                          <a:solidFill>
                            <a:srgbClr val="000000"/>
                          </a:solidFill>
                          <a:latin typeface="원신한 Light"/>
                        </a:defRPr>
                      </a:pPr>
                      <a:r>
                        <a:t>현대미포조선</a:t>
                      </a:r>
                    </a:p>
                  </a:txBody>
                  <a:tcPr anchor="ctr" marL="36000" marR="36000" marT="0" marB="0">
                    <a:noFill/>
                  </a:tcPr>
                </a:tc>
                <a:tc>
                  <a:txBody>
                    <a:bodyPr/>
                    <a:lstStyle/>
                    <a:p>
                      <a:pPr algn="r">
                        <a:defRPr sz="800" b="0">
                          <a:solidFill>
                            <a:srgbClr val="000000"/>
                          </a:solidFill>
                          <a:latin typeface="원신한 Light"/>
                        </a:defRPr>
                      </a:pPr>
                      <a:r>
                        <a:t>6.32</a:t>
                      </a:r>
                    </a:p>
                  </a:txBody>
                  <a:tcPr anchor="ctr" marL="36000" marR="36000" marT="0" marB="0">
                    <a:noFill/>
                  </a:tcPr>
                </a:tc>
              </a:tr>
              <a:tr h="187200">
                <a:tc>
                  <a:txBody>
                    <a:bodyPr/>
                    <a:lstStyle/>
                    <a:p>
                      <a:pPr algn="l">
                        <a:defRPr sz="800" b="0">
                          <a:solidFill>
                            <a:srgbClr val="000000"/>
                          </a:solidFill>
                          <a:latin typeface="원신한 Light"/>
                        </a:defRPr>
                      </a:pPr>
                      <a:r>
                        <a:t>현대로템</a:t>
                      </a:r>
                    </a:p>
                  </a:txBody>
                  <a:tcPr anchor="ctr" marL="36000" marR="36000" marT="0" marB="0">
                    <a:noFill/>
                  </a:tcPr>
                </a:tc>
                <a:tc>
                  <a:txBody>
                    <a:bodyPr/>
                    <a:lstStyle/>
                    <a:p>
                      <a:pPr algn="r">
                        <a:defRPr sz="800" b="0">
                          <a:solidFill>
                            <a:srgbClr val="000000"/>
                          </a:solidFill>
                          <a:latin typeface="원신한 Light"/>
                        </a:defRPr>
                      </a:pPr>
                      <a:r>
                        <a:t>5.47</a:t>
                      </a:r>
                    </a:p>
                  </a:txBody>
                  <a:tcPr anchor="ctr" marL="36000" marR="36000" marT="0" marB="0">
                    <a:noFill/>
                  </a:tcPr>
                </a:tc>
              </a:tr>
              <a:tr h="187200">
                <a:tc>
                  <a:txBody>
                    <a:bodyPr/>
                    <a:lstStyle/>
                    <a:p>
                      <a:pPr algn="l">
                        <a:defRPr sz="800" b="0">
                          <a:solidFill>
                            <a:srgbClr val="000000"/>
                          </a:solidFill>
                          <a:latin typeface="원신한 Light"/>
                        </a:defRPr>
                      </a:pPr>
                      <a:r>
                        <a:t>씨에스윈드</a:t>
                      </a:r>
                    </a:p>
                  </a:txBody>
                  <a:tcPr anchor="ctr" marL="36000" marR="36000" marT="0" marB="0">
                    <a:noFill/>
                  </a:tcPr>
                </a:tc>
                <a:tc>
                  <a:txBody>
                    <a:bodyPr/>
                    <a:lstStyle/>
                    <a:p>
                      <a:pPr algn="r">
                        <a:defRPr sz="800" b="0">
                          <a:solidFill>
                            <a:srgbClr val="000000"/>
                          </a:solidFill>
                          <a:latin typeface="원신한 Light"/>
                        </a:defRPr>
                      </a:pPr>
                      <a:r>
                        <a:t>5.19</a:t>
                      </a:r>
                    </a:p>
                  </a:txBody>
                  <a:tcPr anchor="ctr" marL="36000" marR="36000" marT="0" marB="0">
                    <a:noFill/>
                  </a:tcPr>
                </a:tc>
              </a:tr>
              <a:tr h="187200">
                <a:tc>
                  <a:txBody>
                    <a:bodyPr/>
                    <a:lstStyle/>
                    <a:p>
                      <a:pPr algn="l">
                        <a:defRPr sz="800" b="0">
                          <a:solidFill>
                            <a:srgbClr val="000000"/>
                          </a:solidFill>
                          <a:latin typeface="원신한 Light"/>
                        </a:defRPr>
                      </a:pPr>
                      <a:r>
                        <a:t>현대엘리베이</a:t>
                      </a:r>
                    </a:p>
                  </a:txBody>
                  <a:tcPr anchor="ctr" marL="36000" marR="36000" marT="0" marB="0">
                    <a:noFill/>
                  </a:tcPr>
                </a:tc>
                <a:tc>
                  <a:txBody>
                    <a:bodyPr/>
                    <a:lstStyle/>
                    <a:p>
                      <a:pPr algn="r">
                        <a:defRPr sz="800" b="0">
                          <a:solidFill>
                            <a:srgbClr val="000000"/>
                          </a:solidFill>
                          <a:latin typeface="원신한 Light"/>
                        </a:defRPr>
                      </a:pPr>
                      <a:r>
                        <a:t>4.27</a:t>
                      </a:r>
                    </a:p>
                  </a:txBody>
                  <a:tcPr anchor="ctr" marL="36000" marR="36000" marT="0" marB="0">
                    <a:noFill/>
                  </a:tcPr>
                </a:tc>
              </a:tr>
              <a:tr h="187200">
                <a:tc>
                  <a:txBody>
                    <a:bodyPr/>
                    <a:lstStyle/>
                    <a:p>
                      <a:pPr algn="l">
                        <a:defRPr sz="800" b="0">
                          <a:solidFill>
                            <a:srgbClr val="000000"/>
                          </a:solidFill>
                          <a:latin typeface="원신한 Light"/>
                        </a:defRPr>
                      </a:pPr>
                      <a:r>
                        <a:t>대우조선해양</a:t>
                      </a:r>
                    </a:p>
                  </a:txBody>
                  <a:tcPr anchor="ctr" marL="36000" marR="36000" marT="0" marB="0">
                    <a:noFill/>
                  </a:tcPr>
                </a:tc>
                <a:tc>
                  <a:txBody>
                    <a:bodyPr/>
                    <a:lstStyle/>
                    <a:p>
                      <a:pPr algn="r">
                        <a:defRPr sz="800" b="0">
                          <a:solidFill>
                            <a:srgbClr val="000000"/>
                          </a:solidFill>
                          <a:latin typeface="원신한 Light"/>
                        </a:defRPr>
                      </a:pPr>
                      <a:r>
                        <a:t>3.99</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299" b="229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KOSPI200 조선운송</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A102970</a:t>
            </a:r>
          </a:p>
        </p:txBody>
      </p:sp>
      <p:sp>
        <p:nvSpPr>
          <p:cNvPr id="3" name="Text Placeholder 2"/>
          <p:cNvSpPr>
            <a:spLocks noGrp="1"/>
          </p:cNvSpPr>
          <p:nvPr>
            <p:ph type="body" idx="14" sz="quarter"/>
          </p:nvPr>
        </p:nvSpPr>
        <p:spPr/>
        <p:txBody>
          <a:bodyPr/>
          <a:lstStyle/>
          <a:p>
            <a:r>
              <a:t>KODEX 증권</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국내 증권업종을 대표하는 11개 종목으로 구성된 KRX 증권 지수를 추종하는 ETF입니다. </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8,090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9,240원/7,162원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69,890주/569백만원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506억원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0.28%</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+0.06/+5.68%/-1.64%/+1.94%</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2008-05-28/2008-05-29</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한국금융지주</a:t>
                      </a:r>
                    </a:p>
                  </a:txBody>
                  <a:tcPr anchor="ctr" marL="36000" marR="36000" marT="0" marB="0">
                    <a:noFill/>
                  </a:tcPr>
                </a:tc>
                <a:tc>
                  <a:txBody>
                    <a:bodyPr/>
                    <a:lstStyle/>
                    <a:p>
                      <a:pPr algn="r">
                        <a:defRPr sz="800" b="0">
                          <a:solidFill>
                            <a:srgbClr val="000000"/>
                          </a:solidFill>
                          <a:latin typeface="원신한 Light"/>
                        </a:defRPr>
                      </a:pPr>
                      <a:r>
                        <a:t>20.70</a:t>
                      </a:r>
                    </a:p>
                  </a:txBody>
                  <a:tcPr anchor="ctr" marL="36000" marR="36000" marT="0" marB="0">
                    <a:noFill/>
                  </a:tcPr>
                </a:tc>
              </a:tr>
              <a:tr h="187200">
                <a:tc>
                  <a:txBody>
                    <a:bodyPr/>
                    <a:lstStyle/>
                    <a:p>
                      <a:pPr algn="l">
                        <a:defRPr sz="800" b="0">
                          <a:solidFill>
                            <a:srgbClr val="000000"/>
                          </a:solidFill>
                          <a:latin typeface="원신한 Light"/>
                        </a:defRPr>
                      </a:pPr>
                      <a:r>
                        <a:t>삼성증권</a:t>
                      </a:r>
                    </a:p>
                  </a:txBody>
                  <a:tcPr anchor="ctr" marL="36000" marR="36000" marT="0" marB="0">
                    <a:noFill/>
                  </a:tcPr>
                </a:tc>
                <a:tc>
                  <a:txBody>
                    <a:bodyPr/>
                    <a:lstStyle/>
                    <a:p>
                      <a:pPr algn="r">
                        <a:defRPr sz="800" b="0">
                          <a:solidFill>
                            <a:srgbClr val="000000"/>
                          </a:solidFill>
                          <a:latin typeface="원신한 Light"/>
                        </a:defRPr>
                      </a:pPr>
                      <a:r>
                        <a:t>19.31</a:t>
                      </a:r>
                    </a:p>
                  </a:txBody>
                  <a:tcPr anchor="ctr" marL="36000" marR="36000" marT="0" marB="0">
                    <a:noFill/>
                  </a:tcPr>
                </a:tc>
              </a:tr>
              <a:tr h="187200">
                <a:tc>
                  <a:txBody>
                    <a:bodyPr/>
                    <a:lstStyle/>
                    <a:p>
                      <a:pPr algn="l">
                        <a:defRPr sz="800" b="0">
                          <a:solidFill>
                            <a:srgbClr val="000000"/>
                          </a:solidFill>
                          <a:latin typeface="원신한 Light"/>
                        </a:defRPr>
                      </a:pPr>
                      <a:r>
                        <a:t>NH투자증권</a:t>
                      </a:r>
                    </a:p>
                  </a:txBody>
                  <a:tcPr anchor="ctr" marL="36000" marR="36000" marT="0" marB="0">
                    <a:noFill/>
                  </a:tcPr>
                </a:tc>
                <a:tc>
                  <a:txBody>
                    <a:bodyPr/>
                    <a:lstStyle/>
                    <a:p>
                      <a:pPr algn="r">
                        <a:defRPr sz="800" b="0">
                          <a:solidFill>
                            <a:srgbClr val="000000"/>
                          </a:solidFill>
                          <a:latin typeface="원신한 Light"/>
                        </a:defRPr>
                      </a:pPr>
                      <a:r>
                        <a:t>13.32</a:t>
                      </a:r>
                    </a:p>
                  </a:txBody>
                  <a:tcPr anchor="ctr" marL="36000" marR="36000" marT="0" marB="0">
                    <a:noFill/>
                  </a:tcPr>
                </a:tc>
              </a:tr>
              <a:tr h="187200">
                <a:tc>
                  <a:txBody>
                    <a:bodyPr/>
                    <a:lstStyle/>
                    <a:p>
                      <a:pPr algn="l">
                        <a:defRPr sz="800" b="0">
                          <a:solidFill>
                            <a:srgbClr val="000000"/>
                          </a:solidFill>
                          <a:latin typeface="원신한 Light"/>
                        </a:defRPr>
                      </a:pPr>
                      <a:r>
                        <a:t>메리츠증권</a:t>
                      </a:r>
                    </a:p>
                  </a:txBody>
                  <a:tcPr anchor="ctr" marL="36000" marR="36000" marT="0" marB="0">
                    <a:noFill/>
                  </a:tcPr>
                </a:tc>
                <a:tc>
                  <a:txBody>
                    <a:bodyPr/>
                    <a:lstStyle/>
                    <a:p>
                      <a:pPr algn="r">
                        <a:defRPr sz="800" b="0">
                          <a:solidFill>
                            <a:srgbClr val="000000"/>
                          </a:solidFill>
                          <a:latin typeface="원신한 Light"/>
                        </a:defRPr>
                      </a:pPr>
                      <a:r>
                        <a:t>11.64</a:t>
                      </a:r>
                    </a:p>
                  </a:txBody>
                  <a:tcPr anchor="ctr" marL="36000" marR="36000" marT="0" marB="0">
                    <a:noFill/>
                  </a:tcPr>
                </a:tc>
              </a:tr>
              <a:tr h="187200">
                <a:tc>
                  <a:txBody>
                    <a:bodyPr/>
                    <a:lstStyle/>
                    <a:p>
                      <a:pPr algn="l">
                        <a:defRPr sz="800" b="0">
                          <a:solidFill>
                            <a:srgbClr val="000000"/>
                          </a:solidFill>
                          <a:latin typeface="원신한 Light"/>
                        </a:defRPr>
                      </a:pPr>
                      <a:r>
                        <a:t>키움증권</a:t>
                      </a:r>
                    </a:p>
                  </a:txBody>
                  <a:tcPr anchor="ctr" marL="36000" marR="36000" marT="0" marB="0">
                    <a:noFill/>
                  </a:tcPr>
                </a:tc>
                <a:tc>
                  <a:txBody>
                    <a:bodyPr/>
                    <a:lstStyle/>
                    <a:p>
                      <a:pPr algn="r">
                        <a:defRPr sz="800" b="0">
                          <a:solidFill>
                            <a:srgbClr val="000000"/>
                          </a:solidFill>
                          <a:latin typeface="원신한 Light"/>
                        </a:defRPr>
                      </a:pPr>
                      <a:r>
                        <a:t>10.61</a:t>
                      </a:r>
                    </a:p>
                  </a:txBody>
                  <a:tcPr anchor="ctr" marL="36000" marR="36000" marT="0" marB="0">
                    <a:noFill/>
                  </a:tcPr>
                </a:tc>
              </a:tr>
              <a:tr h="187200">
                <a:tc>
                  <a:txBody>
                    <a:bodyPr/>
                    <a:lstStyle/>
                    <a:p>
                      <a:pPr algn="l">
                        <a:defRPr sz="800" b="0">
                          <a:solidFill>
                            <a:srgbClr val="000000"/>
                          </a:solidFill>
                          <a:latin typeface="원신한 Light"/>
                        </a:defRPr>
                      </a:pPr>
                      <a:r>
                        <a:t>한화투자증권</a:t>
                      </a:r>
                    </a:p>
                  </a:txBody>
                  <a:tcPr anchor="ctr" marL="36000" marR="36000" marT="0" marB="0">
                    <a:noFill/>
                  </a:tcPr>
                </a:tc>
                <a:tc>
                  <a:txBody>
                    <a:bodyPr/>
                    <a:lstStyle/>
                    <a:p>
                      <a:pPr algn="r">
                        <a:defRPr sz="800" b="0">
                          <a:solidFill>
                            <a:srgbClr val="000000"/>
                          </a:solidFill>
                          <a:latin typeface="원신한 Light"/>
                        </a:defRPr>
                      </a:pPr>
                      <a:r>
                        <a:t>4.38</a:t>
                      </a:r>
                    </a:p>
                  </a:txBody>
                  <a:tcPr anchor="ctr" marL="36000" marR="36000" marT="0" marB="0">
                    <a:noFill/>
                  </a:tcPr>
                </a:tc>
              </a:tr>
              <a:tr h="187200">
                <a:tc>
                  <a:txBody>
                    <a:bodyPr/>
                    <a:lstStyle/>
                    <a:p>
                      <a:pPr algn="l">
                        <a:defRPr sz="800" b="0">
                          <a:solidFill>
                            <a:srgbClr val="000000"/>
                          </a:solidFill>
                          <a:latin typeface="원신한 Light"/>
                        </a:defRPr>
                      </a:pPr>
                      <a:r>
                        <a:t>대신증권</a:t>
                      </a:r>
                    </a:p>
                  </a:txBody>
                  <a:tcPr anchor="ctr" marL="36000" marR="36000" marT="0" marB="0">
                    <a:noFill/>
                  </a:tcPr>
                </a:tc>
                <a:tc>
                  <a:txBody>
                    <a:bodyPr/>
                    <a:lstStyle/>
                    <a:p>
                      <a:pPr algn="r">
                        <a:defRPr sz="800" b="0">
                          <a:solidFill>
                            <a:srgbClr val="000000"/>
                          </a:solidFill>
                          <a:latin typeface="원신한 Light"/>
                        </a:defRPr>
                      </a:pPr>
                      <a:r>
                        <a:t>3.57</a:t>
                      </a:r>
                    </a:p>
                  </a:txBody>
                  <a:tcPr anchor="ctr" marL="36000" marR="36000" marT="0" marB="0">
                    <a:noFill/>
                  </a:tcPr>
                </a:tc>
              </a:tr>
              <a:tr h="187200">
                <a:tc>
                  <a:txBody>
                    <a:bodyPr/>
                    <a:lstStyle/>
                    <a:p>
                      <a:pPr algn="l">
                        <a:defRPr sz="800" b="0">
                          <a:solidFill>
                            <a:srgbClr val="000000"/>
                          </a:solidFill>
                          <a:latin typeface="원신한 Light"/>
                        </a:defRPr>
                      </a:pPr>
                      <a:r>
                        <a:t>유안타증권</a:t>
                      </a:r>
                    </a:p>
                  </a:txBody>
                  <a:tcPr anchor="ctr" marL="36000" marR="36000" marT="0" marB="0">
                    <a:noFill/>
                  </a:tcPr>
                </a:tc>
                <a:tc>
                  <a:txBody>
                    <a:bodyPr/>
                    <a:lstStyle/>
                    <a:p>
                      <a:pPr algn="r">
                        <a:defRPr sz="800" b="0">
                          <a:solidFill>
                            <a:srgbClr val="000000"/>
                          </a:solidFill>
                          <a:latin typeface="원신한 Light"/>
                        </a:defRPr>
                      </a:pPr>
                      <a:r>
                        <a:t>2.49</a:t>
                      </a:r>
                    </a:p>
                  </a:txBody>
                  <a:tcPr anchor="ctr" marL="36000" marR="36000" marT="0" marB="0">
                    <a:noFill/>
                  </a:tcPr>
                </a:tc>
              </a:tr>
              <a:tr h="187200">
                <a:tc>
                  <a:txBody>
                    <a:bodyPr/>
                    <a:lstStyle/>
                    <a:p>
                      <a:pPr algn="l">
                        <a:defRPr sz="800" b="0">
                          <a:solidFill>
                            <a:srgbClr val="000000"/>
                          </a:solidFill>
                          <a:latin typeface="원신한 Light"/>
                        </a:defRPr>
                      </a:pPr>
                      <a:r>
                        <a:t>SK증권</a:t>
                      </a:r>
                    </a:p>
                  </a:txBody>
                  <a:tcPr anchor="ctr" marL="36000" marR="36000" marT="0" marB="0">
                    <a:noFill/>
                  </a:tcPr>
                </a:tc>
                <a:tc>
                  <a:txBody>
                    <a:bodyPr/>
                    <a:lstStyle/>
                    <a:p>
                      <a:pPr algn="r">
                        <a:defRPr sz="800" b="0">
                          <a:solidFill>
                            <a:srgbClr val="000000"/>
                          </a:solidFill>
                          <a:latin typeface="원신한 Light"/>
                        </a:defRPr>
                      </a:pPr>
                      <a:r>
                        <a:t>2.45</a:t>
                      </a:r>
                    </a:p>
                  </a:txBody>
                  <a:tcPr anchor="ctr" marL="36000" marR="36000" marT="0" marB="0">
                    <a:noFill/>
                  </a:tcPr>
                </a:tc>
              </a:tr>
              <a:tr h="187200">
                <a:tc>
                  <a:txBody>
                    <a:bodyPr/>
                    <a:lstStyle/>
                    <a:p>
                      <a:pPr algn="l">
                        <a:defRPr sz="800" b="0">
                          <a:solidFill>
                            <a:srgbClr val="000000"/>
                          </a:solidFill>
                          <a:latin typeface="원신한 Light"/>
                        </a:defRPr>
                      </a:pPr>
                      <a:r>
                        <a:t>KTB투자증권</a:t>
                      </a:r>
                    </a:p>
                  </a:txBody>
                  <a:tcPr anchor="ctr" marL="36000" marR="36000" marT="0" marB="0">
                    <a:noFill/>
                  </a:tcPr>
                </a:tc>
                <a:tc>
                  <a:txBody>
                    <a:bodyPr/>
                    <a:lstStyle/>
                    <a:p>
                      <a:pPr algn="r">
                        <a:defRPr sz="800" b="0">
                          <a:solidFill>
                            <a:srgbClr val="000000"/>
                          </a:solidFill>
                          <a:latin typeface="원신한 Light"/>
                        </a:defRPr>
                      </a:pPr>
                      <a:r>
                        <a:t>1.80</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299" b="229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image.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KRX 증권</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A117680</a:t>
            </a:r>
          </a:p>
        </p:txBody>
      </p:sp>
      <p:sp>
        <p:nvSpPr>
          <p:cNvPr id="3" name="Text Placeholder 2"/>
          <p:cNvSpPr>
            <a:spLocks noGrp="1"/>
          </p:cNvSpPr>
          <p:nvPr>
            <p:ph type="body" idx="14" sz="quarter"/>
          </p:nvPr>
        </p:nvSpPr>
        <p:spPr/>
        <p:txBody>
          <a:bodyPr/>
          <a:lstStyle/>
          <a:p>
            <a:r>
              <a:t>KODEX 철강</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국내 철광업, 지철금속광업, 제1차 철강산업, 1차 비철금속산업, 금속주조업종을 대표하는 10개 종목으로 구성된 KRX 철강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9,130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12,155원/6,838원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232,809주/2,031백만원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658억원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4.16%</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+7.60/-1.83%/-9.42%/+20.93%</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2009-10-29/2009-10-30</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고려아연</a:t>
                      </a:r>
                    </a:p>
                  </a:txBody>
                  <a:tcPr anchor="ctr" marL="36000" marR="36000" marT="0" marB="0">
                    <a:noFill/>
                  </a:tcPr>
                </a:tc>
                <a:tc>
                  <a:txBody>
                    <a:bodyPr/>
                    <a:lstStyle/>
                    <a:p>
                      <a:pPr algn="r">
                        <a:defRPr sz="800" b="0">
                          <a:solidFill>
                            <a:srgbClr val="000000"/>
                          </a:solidFill>
                          <a:latin typeface="원신한 Light"/>
                        </a:defRPr>
                      </a:pPr>
                      <a:r>
                        <a:t>24.38</a:t>
                      </a:r>
                    </a:p>
                  </a:txBody>
                  <a:tcPr anchor="ctr" marL="36000" marR="36000" marT="0" marB="0">
                    <a:noFill/>
                  </a:tcPr>
                </a:tc>
              </a:tr>
              <a:tr h="187200">
                <a:tc>
                  <a:txBody>
                    <a:bodyPr/>
                    <a:lstStyle/>
                    <a:p>
                      <a:pPr algn="l">
                        <a:defRPr sz="800" b="0">
                          <a:solidFill>
                            <a:srgbClr val="000000"/>
                          </a:solidFill>
                          <a:latin typeface="원신한 Light"/>
                        </a:defRPr>
                      </a:pPr>
                      <a:r>
                        <a:t>POSCO</a:t>
                      </a:r>
                    </a:p>
                  </a:txBody>
                  <a:tcPr anchor="ctr" marL="36000" marR="36000" marT="0" marB="0">
                    <a:noFill/>
                  </a:tcPr>
                </a:tc>
                <a:tc>
                  <a:txBody>
                    <a:bodyPr/>
                    <a:lstStyle/>
                    <a:p>
                      <a:pPr algn="r">
                        <a:defRPr sz="800" b="0">
                          <a:solidFill>
                            <a:srgbClr val="000000"/>
                          </a:solidFill>
                          <a:latin typeface="원신한 Light"/>
                        </a:defRPr>
                      </a:pPr>
                      <a:r>
                        <a:t>19.50</a:t>
                      </a:r>
                    </a:p>
                  </a:txBody>
                  <a:tcPr anchor="ctr" marL="36000" marR="36000" marT="0" marB="0">
                    <a:noFill/>
                  </a:tcPr>
                </a:tc>
              </a:tr>
              <a:tr h="187200">
                <a:tc>
                  <a:txBody>
                    <a:bodyPr/>
                    <a:lstStyle/>
                    <a:p>
                      <a:pPr algn="l">
                        <a:defRPr sz="800" b="0">
                          <a:solidFill>
                            <a:srgbClr val="000000"/>
                          </a:solidFill>
                          <a:latin typeface="원신한 Light"/>
                        </a:defRPr>
                      </a:pPr>
                      <a:r>
                        <a:t>현대제철</a:t>
                      </a:r>
                    </a:p>
                  </a:txBody>
                  <a:tcPr anchor="ctr" marL="36000" marR="36000" marT="0" marB="0">
                    <a:noFill/>
                  </a:tcPr>
                </a:tc>
                <a:tc>
                  <a:txBody>
                    <a:bodyPr/>
                    <a:lstStyle/>
                    <a:p>
                      <a:pPr algn="r">
                        <a:defRPr sz="800" b="0">
                          <a:solidFill>
                            <a:srgbClr val="000000"/>
                          </a:solidFill>
                          <a:latin typeface="원신한 Light"/>
                        </a:defRPr>
                      </a:pPr>
                      <a:r>
                        <a:t>18.92</a:t>
                      </a:r>
                    </a:p>
                  </a:txBody>
                  <a:tcPr anchor="ctr" marL="36000" marR="36000" marT="0" marB="0">
                    <a:noFill/>
                  </a:tcPr>
                </a:tc>
              </a:tr>
              <a:tr h="187200">
                <a:tc>
                  <a:txBody>
                    <a:bodyPr/>
                    <a:lstStyle/>
                    <a:p>
                      <a:pPr algn="l">
                        <a:defRPr sz="800" b="0">
                          <a:solidFill>
                            <a:srgbClr val="000000"/>
                          </a:solidFill>
                          <a:latin typeface="원신한 Light"/>
                        </a:defRPr>
                      </a:pPr>
                      <a:r>
                        <a:t>동국제강</a:t>
                      </a:r>
                    </a:p>
                  </a:txBody>
                  <a:tcPr anchor="ctr" marL="36000" marR="36000" marT="0" marB="0">
                    <a:noFill/>
                  </a:tcPr>
                </a:tc>
                <a:tc>
                  <a:txBody>
                    <a:bodyPr/>
                    <a:lstStyle/>
                    <a:p>
                      <a:pPr algn="r">
                        <a:defRPr sz="800" b="0">
                          <a:solidFill>
                            <a:srgbClr val="000000"/>
                          </a:solidFill>
                          <a:latin typeface="원신한 Light"/>
                        </a:defRPr>
                      </a:pPr>
                      <a:r>
                        <a:t>13.03</a:t>
                      </a:r>
                    </a:p>
                  </a:txBody>
                  <a:tcPr anchor="ctr" marL="36000" marR="36000" marT="0" marB="0">
                    <a:noFill/>
                  </a:tcPr>
                </a:tc>
              </a:tr>
              <a:tr h="187200">
                <a:tc>
                  <a:txBody>
                    <a:bodyPr/>
                    <a:lstStyle/>
                    <a:p>
                      <a:pPr algn="l">
                        <a:defRPr sz="800" b="0">
                          <a:solidFill>
                            <a:srgbClr val="000000"/>
                          </a:solidFill>
                          <a:latin typeface="원신한 Light"/>
                        </a:defRPr>
                      </a:pPr>
                      <a:r>
                        <a:t>풍산</a:t>
                      </a:r>
                    </a:p>
                  </a:txBody>
                  <a:tcPr anchor="ctr" marL="36000" marR="36000" marT="0" marB="0">
                    <a:noFill/>
                  </a:tcPr>
                </a:tc>
                <a:tc>
                  <a:txBody>
                    <a:bodyPr/>
                    <a:lstStyle/>
                    <a:p>
                      <a:pPr algn="r">
                        <a:defRPr sz="800" b="0">
                          <a:solidFill>
                            <a:srgbClr val="000000"/>
                          </a:solidFill>
                          <a:latin typeface="원신한 Light"/>
                        </a:defRPr>
                      </a:pPr>
                      <a:r>
                        <a:t>6.36</a:t>
                      </a:r>
                    </a:p>
                  </a:txBody>
                  <a:tcPr anchor="ctr" marL="36000" marR="36000" marT="0" marB="0">
                    <a:noFill/>
                  </a:tcPr>
                </a:tc>
              </a:tr>
              <a:tr h="187200">
                <a:tc>
                  <a:txBody>
                    <a:bodyPr/>
                    <a:lstStyle/>
                    <a:p>
                      <a:pPr algn="l">
                        <a:defRPr sz="800" b="0">
                          <a:solidFill>
                            <a:srgbClr val="000000"/>
                          </a:solidFill>
                          <a:latin typeface="원신한 Light"/>
                        </a:defRPr>
                      </a:pPr>
                      <a:r>
                        <a:t>KG동부제철</a:t>
                      </a:r>
                    </a:p>
                  </a:txBody>
                  <a:tcPr anchor="ctr" marL="36000" marR="36000" marT="0" marB="0">
                    <a:noFill/>
                  </a:tcPr>
                </a:tc>
                <a:tc>
                  <a:txBody>
                    <a:bodyPr/>
                    <a:lstStyle/>
                    <a:p>
                      <a:pPr algn="r">
                        <a:defRPr sz="800" b="0">
                          <a:solidFill>
                            <a:srgbClr val="000000"/>
                          </a:solidFill>
                          <a:latin typeface="원신한 Light"/>
                        </a:defRPr>
                      </a:pPr>
                      <a:r>
                        <a:t>3.50</a:t>
                      </a:r>
                    </a:p>
                  </a:txBody>
                  <a:tcPr anchor="ctr" marL="36000" marR="36000" marT="0" marB="0">
                    <a:noFill/>
                  </a:tcPr>
                </a:tc>
              </a:tr>
              <a:tr h="187200">
                <a:tc>
                  <a:txBody>
                    <a:bodyPr/>
                    <a:lstStyle/>
                    <a:p>
                      <a:pPr algn="l">
                        <a:defRPr sz="800" b="0">
                          <a:solidFill>
                            <a:srgbClr val="000000"/>
                          </a:solidFill>
                          <a:latin typeface="원신한 Light"/>
                        </a:defRPr>
                      </a:pPr>
                      <a:r>
                        <a:t>세아베스틸</a:t>
                      </a:r>
                    </a:p>
                  </a:txBody>
                  <a:tcPr anchor="ctr" marL="36000" marR="36000" marT="0" marB="0">
                    <a:noFill/>
                  </a:tcPr>
                </a:tc>
                <a:tc>
                  <a:txBody>
                    <a:bodyPr/>
                    <a:lstStyle/>
                    <a:p>
                      <a:pPr algn="r">
                        <a:defRPr sz="800" b="0">
                          <a:solidFill>
                            <a:srgbClr val="000000"/>
                          </a:solidFill>
                          <a:latin typeface="원신한 Light"/>
                        </a:defRPr>
                      </a:pPr>
                      <a:r>
                        <a:t>2.61</a:t>
                      </a:r>
                    </a:p>
                  </a:txBody>
                  <a:tcPr anchor="ctr" marL="36000" marR="36000" marT="0" marB="0">
                    <a:noFill/>
                  </a:tcPr>
                </a:tc>
              </a:tr>
              <a:tr h="187200">
                <a:tc>
                  <a:txBody>
                    <a:bodyPr/>
                    <a:lstStyle/>
                    <a:p>
                      <a:pPr algn="l">
                        <a:defRPr sz="800" b="0">
                          <a:solidFill>
                            <a:srgbClr val="000000"/>
                          </a:solidFill>
                          <a:latin typeface="원신한 Light"/>
                        </a:defRPr>
                      </a:pPr>
                      <a:r>
                        <a:t>남선알미늄</a:t>
                      </a:r>
                    </a:p>
                  </a:txBody>
                  <a:tcPr anchor="ctr" marL="36000" marR="36000" marT="0" marB="0">
                    <a:noFill/>
                  </a:tcPr>
                </a:tc>
                <a:tc>
                  <a:txBody>
                    <a:bodyPr/>
                    <a:lstStyle/>
                    <a:p>
                      <a:pPr algn="r">
                        <a:defRPr sz="800" b="0">
                          <a:solidFill>
                            <a:srgbClr val="000000"/>
                          </a:solidFill>
                          <a:latin typeface="원신한 Light"/>
                        </a:defRPr>
                      </a:pPr>
                      <a:r>
                        <a:t>2.51</a:t>
                      </a:r>
                    </a:p>
                  </a:txBody>
                  <a:tcPr anchor="ctr" marL="36000" marR="36000" marT="0" marB="0">
                    <a:noFill/>
                  </a:tcPr>
                </a:tc>
              </a:tr>
              <a:tr h="187200">
                <a:tc>
                  <a:txBody>
                    <a:bodyPr/>
                    <a:lstStyle/>
                    <a:p>
                      <a:pPr algn="l">
                        <a:defRPr sz="800" b="0">
                          <a:solidFill>
                            <a:srgbClr val="000000"/>
                          </a:solidFill>
                          <a:latin typeface="원신한 Light"/>
                        </a:defRPr>
                      </a:pPr>
                      <a:r>
                        <a:t>대한제강</a:t>
                      </a:r>
                    </a:p>
                  </a:txBody>
                  <a:tcPr anchor="ctr" marL="36000" marR="36000" marT="0" marB="0">
                    <a:noFill/>
                  </a:tcPr>
                </a:tc>
                <a:tc>
                  <a:txBody>
                    <a:bodyPr/>
                    <a:lstStyle/>
                    <a:p>
                      <a:pPr algn="r">
                        <a:defRPr sz="800" b="0">
                          <a:solidFill>
                            <a:srgbClr val="000000"/>
                          </a:solidFill>
                          <a:latin typeface="원신한 Light"/>
                        </a:defRPr>
                      </a:pPr>
                      <a:r>
                        <a:t>2.07</a:t>
                      </a:r>
                    </a:p>
                  </a:txBody>
                  <a:tcPr anchor="ctr" marL="36000" marR="36000" marT="0" marB="0">
                    <a:noFill/>
                  </a:tcPr>
                </a:tc>
              </a:tr>
              <a:tr h="187200">
                <a:tc>
                  <a:txBody>
                    <a:bodyPr/>
                    <a:lstStyle/>
                    <a:p>
                      <a:pPr algn="l">
                        <a:defRPr sz="800" b="0">
                          <a:solidFill>
                            <a:srgbClr val="000000"/>
                          </a:solidFill>
                          <a:latin typeface="원신한 Light"/>
                        </a:defRPr>
                      </a:pPr>
                      <a:r>
                        <a:t>포스코엠텍</a:t>
                      </a:r>
                    </a:p>
                  </a:txBody>
                  <a:tcPr anchor="ctr" marL="36000" marR="36000" marT="0" marB="0">
                    <a:noFill/>
                  </a:tcPr>
                </a:tc>
                <a:tc>
                  <a:txBody>
                    <a:bodyPr/>
                    <a:lstStyle/>
                    <a:p>
                      <a:pPr algn="r">
                        <a:defRPr sz="800" b="0">
                          <a:solidFill>
                            <a:srgbClr val="000000"/>
                          </a:solidFill>
                          <a:latin typeface="원신한 Light"/>
                        </a:defRPr>
                      </a:pPr>
                      <a:r>
                        <a:t>1.83</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KRX 철강</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A143860</a:t>
            </a:r>
          </a:p>
        </p:txBody>
      </p:sp>
      <p:sp>
        <p:nvSpPr>
          <p:cNvPr id="3" name="Text Placeholder 2"/>
          <p:cNvSpPr>
            <a:spLocks noGrp="1"/>
          </p:cNvSpPr>
          <p:nvPr>
            <p:ph type="body" idx="14" sz="quarter"/>
          </p:nvPr>
        </p:nvSpPr>
        <p:spPr/>
        <p:txBody>
          <a:bodyPr/>
          <a:lstStyle/>
          <a:p>
            <a:r>
              <a:t>TIGER 헬스케어</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유가증권시장 및 코스닥시장에 상장된 종목 중 의약품제조업, 외료정밀 산업군에 속하는 20종목으로 구성된 KRX Health Care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35,700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53,921원/34,325원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32,730주/1,186백만원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1,578억원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0.34%</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-4.95%/-3.33%/-19.66%/-33.37%</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2011-07-15/2011-07-18</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셀트리온</a:t>
                      </a:r>
                    </a:p>
                  </a:txBody>
                  <a:tcPr anchor="ctr" marL="36000" marR="36000" marT="0" marB="0">
                    <a:noFill/>
                  </a:tcPr>
                </a:tc>
                <a:tc>
                  <a:txBody>
                    <a:bodyPr/>
                    <a:lstStyle/>
                    <a:p>
                      <a:pPr algn="r">
                        <a:defRPr sz="800" b="0">
                          <a:solidFill>
                            <a:srgbClr val="000000"/>
                          </a:solidFill>
                          <a:latin typeface="원신한 Light"/>
                        </a:defRPr>
                      </a:pPr>
                      <a:r>
                        <a:t>18.05</a:t>
                      </a:r>
                    </a:p>
                  </a:txBody>
                  <a:tcPr anchor="ctr" marL="36000" marR="36000" marT="0" marB="0">
                    <a:noFill/>
                  </a:tcPr>
                </a:tc>
              </a:tr>
              <a:tr h="187200">
                <a:tc>
                  <a:txBody>
                    <a:bodyPr/>
                    <a:lstStyle/>
                    <a:p>
                      <a:pPr algn="l">
                        <a:defRPr sz="800" b="0">
                          <a:solidFill>
                            <a:srgbClr val="000000"/>
                          </a:solidFill>
                          <a:latin typeface="원신한 Light"/>
                        </a:defRPr>
                      </a:pPr>
                      <a:r>
                        <a:t>삼성바이오로직스</a:t>
                      </a:r>
                    </a:p>
                  </a:txBody>
                  <a:tcPr anchor="ctr" marL="36000" marR="36000" marT="0" marB="0">
                    <a:noFill/>
                  </a:tcPr>
                </a:tc>
                <a:tc>
                  <a:txBody>
                    <a:bodyPr/>
                    <a:lstStyle/>
                    <a:p>
                      <a:pPr algn="r">
                        <a:defRPr sz="800" b="0">
                          <a:solidFill>
                            <a:srgbClr val="000000"/>
                          </a:solidFill>
                          <a:latin typeface="원신한 Light"/>
                        </a:defRPr>
                      </a:pPr>
                      <a:r>
                        <a:t>11.92</a:t>
                      </a:r>
                    </a:p>
                  </a:txBody>
                  <a:tcPr anchor="ctr" marL="36000" marR="36000" marT="0" marB="0">
                    <a:noFill/>
                  </a:tcPr>
                </a:tc>
              </a:tr>
              <a:tr h="187200">
                <a:tc>
                  <a:txBody>
                    <a:bodyPr/>
                    <a:lstStyle/>
                    <a:p>
                      <a:pPr algn="l">
                        <a:defRPr sz="800" b="0">
                          <a:solidFill>
                            <a:srgbClr val="000000"/>
                          </a:solidFill>
                          <a:latin typeface="원신한 Light"/>
                        </a:defRPr>
                      </a:pPr>
                      <a:r>
                        <a:t>셀트리온헬스케어</a:t>
                      </a:r>
                    </a:p>
                  </a:txBody>
                  <a:tcPr anchor="ctr" marL="36000" marR="36000" marT="0" marB="0">
                    <a:noFill/>
                  </a:tcPr>
                </a:tc>
                <a:tc>
                  <a:txBody>
                    <a:bodyPr/>
                    <a:lstStyle/>
                    <a:p>
                      <a:pPr algn="r">
                        <a:defRPr sz="800" b="0">
                          <a:solidFill>
                            <a:srgbClr val="000000"/>
                          </a:solidFill>
                          <a:latin typeface="원신한 Light"/>
                        </a:defRPr>
                      </a:pPr>
                      <a:r>
                        <a:t>7.63</a:t>
                      </a:r>
                    </a:p>
                  </a:txBody>
                  <a:tcPr anchor="ctr" marL="36000" marR="36000" marT="0" marB="0">
                    <a:noFill/>
                  </a:tcPr>
                </a:tc>
              </a:tr>
              <a:tr h="187200">
                <a:tc>
                  <a:txBody>
                    <a:bodyPr/>
                    <a:lstStyle/>
                    <a:p>
                      <a:pPr algn="l">
                        <a:defRPr sz="800" b="0">
                          <a:solidFill>
                            <a:srgbClr val="000000"/>
                          </a:solidFill>
                          <a:latin typeface="원신한 Light"/>
                        </a:defRPr>
                      </a:pPr>
                      <a:r>
                        <a:t>유한양행</a:t>
                      </a:r>
                    </a:p>
                  </a:txBody>
                  <a:tcPr anchor="ctr" marL="36000" marR="36000" marT="0" marB="0">
                    <a:noFill/>
                  </a:tcPr>
                </a:tc>
                <a:tc>
                  <a:txBody>
                    <a:bodyPr/>
                    <a:lstStyle/>
                    <a:p>
                      <a:pPr algn="r">
                        <a:defRPr sz="800" b="0">
                          <a:solidFill>
                            <a:srgbClr val="000000"/>
                          </a:solidFill>
                          <a:latin typeface="원신한 Light"/>
                        </a:defRPr>
                      </a:pPr>
                      <a:r>
                        <a:t>3.29</a:t>
                      </a:r>
                    </a:p>
                  </a:txBody>
                  <a:tcPr anchor="ctr" marL="36000" marR="36000" marT="0" marB="0">
                    <a:noFill/>
                  </a:tcPr>
                </a:tc>
              </a:tr>
              <a:tr h="187200">
                <a:tc>
                  <a:txBody>
                    <a:bodyPr/>
                    <a:lstStyle/>
                    <a:p>
                      <a:pPr algn="l">
                        <a:defRPr sz="800" b="0">
                          <a:solidFill>
                            <a:srgbClr val="000000"/>
                          </a:solidFill>
                          <a:latin typeface="원신한 Light"/>
                        </a:defRPr>
                      </a:pPr>
                      <a:r>
                        <a:t>SK바이오사이언스</a:t>
                      </a:r>
                    </a:p>
                  </a:txBody>
                  <a:tcPr anchor="ctr" marL="36000" marR="36000" marT="0" marB="0">
                    <a:noFill/>
                  </a:tcPr>
                </a:tc>
                <a:tc>
                  <a:txBody>
                    <a:bodyPr/>
                    <a:lstStyle/>
                    <a:p>
                      <a:pPr algn="r">
                        <a:defRPr sz="800" b="0">
                          <a:solidFill>
                            <a:srgbClr val="000000"/>
                          </a:solidFill>
                          <a:latin typeface="원신한 Light"/>
                        </a:defRPr>
                      </a:pPr>
                      <a:r>
                        <a:t>2.72</a:t>
                      </a:r>
                    </a:p>
                  </a:txBody>
                  <a:tcPr anchor="ctr" marL="36000" marR="36000" marT="0" marB="0">
                    <a:noFill/>
                  </a:tcPr>
                </a:tc>
              </a:tr>
              <a:tr h="187200">
                <a:tc>
                  <a:txBody>
                    <a:bodyPr/>
                    <a:lstStyle/>
                    <a:p>
                      <a:pPr algn="l">
                        <a:defRPr sz="800" b="0">
                          <a:solidFill>
                            <a:srgbClr val="000000"/>
                          </a:solidFill>
                          <a:latin typeface="원신한 Light"/>
                        </a:defRPr>
                      </a:pPr>
                      <a:r>
                        <a:t>SK바이오팜</a:t>
                      </a:r>
                    </a:p>
                  </a:txBody>
                  <a:tcPr anchor="ctr" marL="36000" marR="36000" marT="0" marB="0">
                    <a:noFill/>
                  </a:tcPr>
                </a:tc>
                <a:tc>
                  <a:txBody>
                    <a:bodyPr/>
                    <a:lstStyle/>
                    <a:p>
                      <a:pPr algn="r">
                        <a:defRPr sz="800" b="0">
                          <a:solidFill>
                            <a:srgbClr val="000000"/>
                          </a:solidFill>
                          <a:latin typeface="원신한 Light"/>
                        </a:defRPr>
                      </a:pPr>
                      <a:r>
                        <a:t>2.46</a:t>
                      </a:r>
                    </a:p>
                  </a:txBody>
                  <a:tcPr anchor="ctr" marL="36000" marR="36000" marT="0" marB="0">
                    <a:noFill/>
                  </a:tcPr>
                </a:tc>
              </a:tr>
              <a:tr h="187200">
                <a:tc>
                  <a:txBody>
                    <a:bodyPr/>
                    <a:lstStyle/>
                    <a:p>
                      <a:pPr algn="l">
                        <a:defRPr sz="800" b="0">
                          <a:solidFill>
                            <a:srgbClr val="000000"/>
                          </a:solidFill>
                          <a:latin typeface="원신한 Light"/>
                        </a:defRPr>
                      </a:pPr>
                      <a:r>
                        <a:t>씨젠</a:t>
                      </a:r>
                    </a:p>
                  </a:txBody>
                  <a:tcPr anchor="ctr" marL="36000" marR="36000" marT="0" marB="0">
                    <a:noFill/>
                  </a:tcPr>
                </a:tc>
                <a:tc>
                  <a:txBody>
                    <a:bodyPr/>
                    <a:lstStyle/>
                    <a:p>
                      <a:pPr algn="r">
                        <a:defRPr sz="800" b="0">
                          <a:solidFill>
                            <a:srgbClr val="000000"/>
                          </a:solidFill>
                          <a:latin typeface="원신한 Light"/>
                        </a:defRPr>
                      </a:pPr>
                      <a:r>
                        <a:t>2</a:t>
                      </a:r>
                    </a:p>
                  </a:txBody>
                  <a:tcPr anchor="ctr" marL="36000" marR="36000" marT="0" marB="0">
                    <a:noFill/>
                  </a:tcPr>
                </a:tc>
              </a:tr>
              <a:tr h="187200">
                <a:tc>
                  <a:txBody>
                    <a:bodyPr/>
                    <a:lstStyle/>
                    <a:p>
                      <a:pPr algn="l">
                        <a:defRPr sz="800" b="0">
                          <a:solidFill>
                            <a:srgbClr val="000000"/>
                          </a:solidFill>
                          <a:latin typeface="원신한 Light"/>
                        </a:defRPr>
                      </a:pPr>
                      <a:r>
                        <a:t>알테오젠</a:t>
                      </a:r>
                    </a:p>
                  </a:txBody>
                  <a:tcPr anchor="ctr" marL="36000" marR="36000" marT="0" marB="0">
                    <a:noFill/>
                  </a:tcPr>
                </a:tc>
                <a:tc>
                  <a:txBody>
                    <a:bodyPr/>
                    <a:lstStyle/>
                    <a:p>
                      <a:pPr algn="r">
                        <a:defRPr sz="800" b="0">
                          <a:solidFill>
                            <a:srgbClr val="000000"/>
                          </a:solidFill>
                          <a:latin typeface="원신한 Light"/>
                        </a:defRPr>
                      </a:pPr>
                      <a:r>
                        <a:t>1.98</a:t>
                      </a:r>
                    </a:p>
                  </a:txBody>
                  <a:tcPr anchor="ctr" marL="36000" marR="36000" marT="0" marB="0">
                    <a:noFill/>
                  </a:tcPr>
                </a:tc>
              </a:tr>
              <a:tr h="187200">
                <a:tc>
                  <a:txBody>
                    <a:bodyPr/>
                    <a:lstStyle/>
                    <a:p>
                      <a:pPr algn="l">
                        <a:defRPr sz="800" b="0">
                          <a:solidFill>
                            <a:srgbClr val="000000"/>
                          </a:solidFill>
                          <a:latin typeface="원신한 Light"/>
                        </a:defRPr>
                      </a:pPr>
                      <a:r>
                        <a:t>에스디바이오센서</a:t>
                      </a:r>
                    </a:p>
                  </a:txBody>
                  <a:tcPr anchor="ctr" marL="36000" marR="36000" marT="0" marB="0">
                    <a:noFill/>
                  </a:tcPr>
                </a:tc>
                <a:tc>
                  <a:txBody>
                    <a:bodyPr/>
                    <a:lstStyle/>
                    <a:p>
                      <a:pPr algn="r">
                        <a:defRPr sz="800" b="0">
                          <a:solidFill>
                            <a:srgbClr val="000000"/>
                          </a:solidFill>
                          <a:latin typeface="원신한 Light"/>
                        </a:defRPr>
                      </a:pPr>
                      <a:r>
                        <a:t>1.94</a:t>
                      </a:r>
                    </a:p>
                  </a:txBody>
                  <a:tcPr anchor="ctr" marL="36000" marR="36000" marT="0" marB="0">
                    <a:noFill/>
                  </a:tcPr>
                </a:tc>
              </a:tr>
              <a:tr h="187200">
                <a:tc>
                  <a:txBody>
                    <a:bodyPr/>
                    <a:lstStyle/>
                    <a:p>
                      <a:pPr algn="l">
                        <a:defRPr sz="800" b="0">
                          <a:solidFill>
                            <a:srgbClr val="000000"/>
                          </a:solidFill>
                          <a:latin typeface="원신한 Light"/>
                        </a:defRPr>
                      </a:pPr>
                      <a:r>
                        <a:t>한미약품</a:t>
                      </a:r>
                    </a:p>
                  </a:txBody>
                  <a:tcPr anchor="ctr" marL="36000" marR="36000" marT="0" marB="0">
                    <a:noFill/>
                  </a:tcPr>
                </a:tc>
                <a:tc>
                  <a:txBody>
                    <a:bodyPr/>
                    <a:lstStyle/>
                    <a:p>
                      <a:pPr algn="r">
                        <a:defRPr sz="800" b="0">
                          <a:solidFill>
                            <a:srgbClr val="000000"/>
                          </a:solidFill>
                          <a:latin typeface="원신한 Light"/>
                        </a:defRPr>
                      </a:pPr>
                      <a:r>
                        <a:t>1.84</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KRX 헬스케어</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A139280</a:t>
            </a:r>
          </a:p>
        </p:txBody>
      </p:sp>
      <p:sp>
        <p:nvSpPr>
          <p:cNvPr id="3" name="Text Placeholder 2"/>
          <p:cNvSpPr>
            <a:spLocks noGrp="1"/>
          </p:cNvSpPr>
          <p:nvPr>
            <p:ph type="body" idx="14" sz="quarter"/>
          </p:nvPr>
        </p:nvSpPr>
        <p:spPr/>
        <p:txBody>
          <a:bodyPr/>
          <a:lstStyle/>
          <a:p>
            <a:r>
              <a:t>TIGER 경기방어</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KOSPI200 섹터분류 중 생활소비재 및 건강관리에 속하는 종목으로 구성된 KOSPI200 필수소비재 지수를 추종하는 ETF입니다. 경기 사이클의 영향을 상대적으로 적게 받는 필수소비재 섹터에 투자함으로서 경기방어 효과를 기대할 수 있습니다.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10,415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13,330원/10,150원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5,194주/55백만원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837억원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-4.05%/-6.17%/-17.18%/-21.34%</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2011-04-05/2011-04-06</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셀트리온</a:t>
                      </a:r>
                    </a:p>
                  </a:txBody>
                  <a:tcPr anchor="ctr" marL="36000" marR="36000" marT="0" marB="0">
                    <a:noFill/>
                  </a:tcPr>
                </a:tc>
                <a:tc>
                  <a:txBody>
                    <a:bodyPr/>
                    <a:lstStyle/>
                    <a:p>
                      <a:pPr algn="r">
                        <a:defRPr sz="800" b="0">
                          <a:solidFill>
                            <a:srgbClr val="000000"/>
                          </a:solidFill>
                          <a:latin typeface="원신한 Light"/>
                        </a:defRPr>
                      </a:pPr>
                      <a:r>
                        <a:t>17</a:t>
                      </a:r>
                    </a:p>
                  </a:txBody>
                  <a:tcPr anchor="ctr" marL="36000" marR="36000" marT="0" marB="0">
                    <a:noFill/>
                  </a:tcPr>
                </a:tc>
              </a:tr>
              <a:tr h="187200">
                <a:tc>
                  <a:txBody>
                    <a:bodyPr/>
                    <a:lstStyle/>
                    <a:p>
                      <a:pPr algn="l">
                        <a:defRPr sz="800" b="0">
                          <a:solidFill>
                            <a:srgbClr val="000000"/>
                          </a:solidFill>
                          <a:latin typeface="원신한 Light"/>
                        </a:defRPr>
                      </a:pPr>
                      <a:r>
                        <a:t>삼성바이오로직스</a:t>
                      </a:r>
                    </a:p>
                  </a:txBody>
                  <a:tcPr anchor="ctr" marL="36000" marR="36000" marT="0" marB="0">
                    <a:noFill/>
                  </a:tcPr>
                </a:tc>
                <a:tc>
                  <a:txBody>
                    <a:bodyPr/>
                    <a:lstStyle/>
                    <a:p>
                      <a:pPr algn="r">
                        <a:defRPr sz="800" b="0">
                          <a:solidFill>
                            <a:srgbClr val="000000"/>
                          </a:solidFill>
                          <a:latin typeface="원신한 Light"/>
                        </a:defRPr>
                      </a:pPr>
                      <a:r>
                        <a:t>9.86</a:t>
                      </a:r>
                    </a:p>
                  </a:txBody>
                  <a:tcPr anchor="ctr" marL="36000" marR="36000" marT="0" marB="0">
                    <a:noFill/>
                  </a:tcPr>
                </a:tc>
              </a:tr>
              <a:tr h="187200">
                <a:tc>
                  <a:txBody>
                    <a:bodyPr/>
                    <a:lstStyle/>
                    <a:p>
                      <a:pPr algn="l">
                        <a:defRPr sz="800" b="0">
                          <a:solidFill>
                            <a:srgbClr val="000000"/>
                          </a:solidFill>
                          <a:latin typeface="원신한 Light"/>
                        </a:defRPr>
                      </a:pPr>
                      <a:r>
                        <a:t>LG생활건강</a:t>
                      </a:r>
                    </a:p>
                  </a:txBody>
                  <a:tcPr anchor="ctr" marL="36000" marR="36000" marT="0" marB="0">
                    <a:noFill/>
                  </a:tcPr>
                </a:tc>
                <a:tc>
                  <a:txBody>
                    <a:bodyPr/>
                    <a:lstStyle/>
                    <a:p>
                      <a:pPr algn="r">
                        <a:defRPr sz="800" b="0">
                          <a:solidFill>
                            <a:srgbClr val="000000"/>
                          </a:solidFill>
                          <a:latin typeface="원신한 Light"/>
                        </a:defRPr>
                      </a:pPr>
                      <a:r>
                        <a:t>7.28</a:t>
                      </a:r>
                    </a:p>
                  </a:txBody>
                  <a:tcPr anchor="ctr" marL="36000" marR="36000" marT="0" marB="0">
                    <a:noFill/>
                  </a:tcPr>
                </a:tc>
              </a:tr>
              <a:tr h="187200">
                <a:tc>
                  <a:txBody>
                    <a:bodyPr/>
                    <a:lstStyle/>
                    <a:p>
                      <a:pPr algn="l">
                        <a:defRPr sz="800" b="0">
                          <a:solidFill>
                            <a:srgbClr val="000000"/>
                          </a:solidFill>
                          <a:latin typeface="원신한 Light"/>
                        </a:defRPr>
                      </a:pPr>
                      <a:r>
                        <a:t>SK텔레콤</a:t>
                      </a:r>
                    </a:p>
                  </a:txBody>
                  <a:tcPr anchor="ctr" marL="36000" marR="36000" marT="0" marB="0">
                    <a:noFill/>
                  </a:tcPr>
                </a:tc>
                <a:tc>
                  <a:txBody>
                    <a:bodyPr/>
                    <a:lstStyle/>
                    <a:p>
                      <a:pPr algn="r">
                        <a:defRPr sz="800" b="0">
                          <a:solidFill>
                            <a:srgbClr val="000000"/>
                          </a:solidFill>
                          <a:latin typeface="원신한 Light"/>
                        </a:defRPr>
                      </a:pPr>
                      <a:r>
                        <a:t>6.70</a:t>
                      </a:r>
                    </a:p>
                  </a:txBody>
                  <a:tcPr anchor="ctr" marL="36000" marR="36000" marT="0" marB="0">
                    <a:noFill/>
                  </a:tcPr>
                </a:tc>
              </a:tr>
              <a:tr h="187200">
                <a:tc>
                  <a:txBody>
                    <a:bodyPr/>
                    <a:lstStyle/>
                    <a:p>
                      <a:pPr algn="l">
                        <a:defRPr sz="800" b="0">
                          <a:solidFill>
                            <a:srgbClr val="000000"/>
                          </a:solidFill>
                          <a:latin typeface="원신한 Light"/>
                        </a:defRPr>
                      </a:pPr>
                      <a:r>
                        <a:t>KT&amp;G</a:t>
                      </a:r>
                    </a:p>
                  </a:txBody>
                  <a:tcPr anchor="ctr" marL="36000" marR="36000" marT="0" marB="0">
                    <a:noFill/>
                  </a:tcPr>
                </a:tc>
                <a:tc>
                  <a:txBody>
                    <a:bodyPr/>
                    <a:lstStyle/>
                    <a:p>
                      <a:pPr algn="r">
                        <a:defRPr sz="800" b="0">
                          <a:solidFill>
                            <a:srgbClr val="000000"/>
                          </a:solidFill>
                          <a:latin typeface="원신한 Light"/>
                        </a:defRPr>
                      </a:pPr>
                      <a:r>
                        <a:t>6.57</a:t>
                      </a:r>
                    </a:p>
                  </a:txBody>
                  <a:tcPr anchor="ctr" marL="36000" marR="36000" marT="0" marB="0">
                    <a:noFill/>
                  </a:tcPr>
                </a:tc>
              </a:tr>
              <a:tr h="187200">
                <a:tc>
                  <a:txBody>
                    <a:bodyPr/>
                    <a:lstStyle/>
                    <a:p>
                      <a:pPr algn="l">
                        <a:defRPr sz="800" b="0">
                          <a:solidFill>
                            <a:srgbClr val="000000"/>
                          </a:solidFill>
                          <a:latin typeface="원신한 Light"/>
                        </a:defRPr>
                      </a:pPr>
                      <a:r>
                        <a:t>한국전력</a:t>
                      </a:r>
                    </a:p>
                  </a:txBody>
                  <a:tcPr anchor="ctr" marL="36000" marR="36000" marT="0" marB="0">
                    <a:noFill/>
                  </a:tcPr>
                </a:tc>
                <a:tc>
                  <a:txBody>
                    <a:bodyPr/>
                    <a:lstStyle/>
                    <a:p>
                      <a:pPr algn="r">
                        <a:defRPr sz="800" b="0">
                          <a:solidFill>
                            <a:srgbClr val="000000"/>
                          </a:solidFill>
                          <a:latin typeface="원신한 Light"/>
                        </a:defRPr>
                      </a:pPr>
                      <a:r>
                        <a:t>5.40</a:t>
                      </a:r>
                    </a:p>
                  </a:txBody>
                  <a:tcPr anchor="ctr" marL="36000" marR="36000" marT="0" marB="0">
                    <a:noFill/>
                  </a:tcPr>
                </a:tc>
              </a:tr>
              <a:tr h="187200">
                <a:tc>
                  <a:txBody>
                    <a:bodyPr/>
                    <a:lstStyle/>
                    <a:p>
                      <a:pPr algn="l">
                        <a:defRPr sz="800" b="0">
                          <a:solidFill>
                            <a:srgbClr val="000000"/>
                          </a:solidFill>
                          <a:latin typeface="원신한 Light"/>
                        </a:defRPr>
                      </a:pPr>
                      <a:r>
                        <a:t>KT</a:t>
                      </a:r>
                    </a:p>
                  </a:txBody>
                  <a:tcPr anchor="ctr" marL="36000" marR="36000" marT="0" marB="0">
                    <a:noFill/>
                  </a:tcPr>
                </a:tc>
                <a:tc>
                  <a:txBody>
                    <a:bodyPr/>
                    <a:lstStyle/>
                    <a:p>
                      <a:pPr algn="r">
                        <a:defRPr sz="800" b="0">
                          <a:solidFill>
                            <a:srgbClr val="000000"/>
                          </a:solidFill>
                          <a:latin typeface="원신한 Light"/>
                        </a:defRPr>
                      </a:pPr>
                      <a:r>
                        <a:t>4.99</a:t>
                      </a:r>
                    </a:p>
                  </a:txBody>
                  <a:tcPr anchor="ctr" marL="36000" marR="36000" marT="0" marB="0">
                    <a:noFill/>
                  </a:tcPr>
                </a:tc>
              </a:tr>
              <a:tr h="187200">
                <a:tc>
                  <a:txBody>
                    <a:bodyPr/>
                    <a:lstStyle/>
                    <a:p>
                      <a:pPr algn="l">
                        <a:defRPr sz="800" b="0">
                          <a:solidFill>
                            <a:srgbClr val="000000"/>
                          </a:solidFill>
                          <a:latin typeface="원신한 Light"/>
                        </a:defRPr>
                      </a:pPr>
                      <a:r>
                        <a:t>아모레퍼시픽</a:t>
                      </a:r>
                    </a:p>
                  </a:txBody>
                  <a:tcPr anchor="ctr" marL="36000" marR="36000" marT="0" marB="0">
                    <a:noFill/>
                  </a:tcPr>
                </a:tc>
                <a:tc>
                  <a:txBody>
                    <a:bodyPr/>
                    <a:lstStyle/>
                    <a:p>
                      <a:pPr algn="r">
                        <a:defRPr sz="800" b="0">
                          <a:solidFill>
                            <a:srgbClr val="000000"/>
                          </a:solidFill>
                          <a:latin typeface="원신한 Light"/>
                        </a:defRPr>
                      </a:pPr>
                      <a:r>
                        <a:t>3.79</a:t>
                      </a:r>
                    </a:p>
                  </a:txBody>
                  <a:tcPr anchor="ctr" marL="36000" marR="36000" marT="0" marB="0">
                    <a:noFill/>
                  </a:tcPr>
                </a:tc>
              </a:tr>
              <a:tr h="187200">
                <a:tc>
                  <a:txBody>
                    <a:bodyPr/>
                    <a:lstStyle/>
                    <a:p>
                      <a:pPr algn="l">
                        <a:defRPr sz="800" b="0">
                          <a:solidFill>
                            <a:srgbClr val="000000"/>
                          </a:solidFill>
                          <a:latin typeface="원신한 Light"/>
                        </a:defRPr>
                      </a:pPr>
                      <a:r>
                        <a:t>SK바이오사이언스</a:t>
                      </a:r>
                    </a:p>
                  </a:txBody>
                  <a:tcPr anchor="ctr" marL="36000" marR="36000" marT="0" marB="0">
                    <a:noFill/>
                  </a:tcPr>
                </a:tc>
                <a:tc>
                  <a:txBody>
                    <a:bodyPr/>
                    <a:lstStyle/>
                    <a:p>
                      <a:pPr algn="r">
                        <a:defRPr sz="800" b="0">
                          <a:solidFill>
                            <a:srgbClr val="000000"/>
                          </a:solidFill>
                          <a:latin typeface="원신한 Light"/>
                        </a:defRPr>
                      </a:pPr>
                      <a:r>
                        <a:t>3.75</a:t>
                      </a:r>
                    </a:p>
                  </a:txBody>
                  <a:tcPr anchor="ctr" marL="36000" marR="36000" marT="0" marB="0">
                    <a:noFill/>
                  </a:tcPr>
                </a:tc>
              </a:tr>
              <a:tr h="187200">
                <a:tc>
                  <a:txBody>
                    <a:bodyPr/>
                    <a:lstStyle/>
                    <a:p>
                      <a:pPr algn="l">
                        <a:defRPr sz="800" b="0">
                          <a:solidFill>
                            <a:srgbClr val="000000"/>
                          </a:solidFill>
                          <a:latin typeface="원신한 Light"/>
                        </a:defRPr>
                      </a:pPr>
                      <a:r>
                        <a:t>LG유플러스</a:t>
                      </a:r>
                    </a:p>
                  </a:txBody>
                  <a:tcPr anchor="ctr" marL="36000" marR="36000" marT="0" marB="0">
                    <a:noFill/>
                  </a:tcPr>
                </a:tc>
                <a:tc>
                  <a:txBody>
                    <a:bodyPr/>
                    <a:lstStyle/>
                    <a:p>
                      <a:pPr algn="r">
                        <a:defRPr sz="800" b="0">
                          <a:solidFill>
                            <a:srgbClr val="000000"/>
                          </a:solidFill>
                          <a:latin typeface="원신한 Light"/>
                        </a:defRPr>
                      </a:pPr>
                      <a:r>
                        <a:t>3.01</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231" b="2231"/>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KOSPI200 필수소비재</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A315270</a:t>
            </a:r>
          </a:p>
        </p:txBody>
      </p:sp>
      <p:sp>
        <p:nvSpPr>
          <p:cNvPr id="3" name="Text Placeholder 2"/>
          <p:cNvSpPr>
            <a:spLocks noGrp="1"/>
          </p:cNvSpPr>
          <p:nvPr>
            <p:ph type="body" idx="14" sz="quarter"/>
          </p:nvPr>
        </p:nvSpPr>
        <p:spPr/>
        <p:txBody>
          <a:bodyPr/>
          <a:lstStyle/>
          <a:p>
            <a:r>
              <a:t>TIGER 200커뮤니케이션서비스</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한국거래소가 산출하는 KOSPI200 커뮤니케이션서비스 지수를 추종하는 ETF입니다. 대형주 비중이 매우 높은 것이 특징입니다.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27,900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36,558원/26,382원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503주/15백만원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78억원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-12.00%/-6.47%/-21.31%/+2.55%</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2019-01-14/2019-01-15</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20.44</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18.45</a:t>
                      </a:r>
                    </a:p>
                  </a:txBody>
                  <a:tcPr anchor="ctr" marL="36000" marR="36000" marT="0" marB="0">
                    <a:noFill/>
                  </a:tcPr>
                </a:tc>
              </a:tr>
              <a:tr h="187200">
                <a:tc>
                  <a:txBody>
                    <a:bodyPr/>
                    <a:lstStyle/>
                    <a:p>
                      <a:pPr algn="l">
                        <a:defRPr sz="800" b="0">
                          <a:solidFill>
                            <a:srgbClr val="000000"/>
                          </a:solidFill>
                          <a:latin typeface="원신한 Light"/>
                        </a:defRPr>
                      </a:pPr>
                      <a:r>
                        <a:t>엔씨소프트</a:t>
                      </a:r>
                    </a:p>
                  </a:txBody>
                  <a:tcPr anchor="ctr" marL="36000" marR="36000" marT="0" marB="0">
                    <a:noFill/>
                  </a:tcPr>
                </a:tc>
                <a:tc>
                  <a:txBody>
                    <a:bodyPr/>
                    <a:lstStyle/>
                    <a:p>
                      <a:pPr algn="r">
                        <a:defRPr sz="800" b="0">
                          <a:solidFill>
                            <a:srgbClr val="000000"/>
                          </a:solidFill>
                          <a:latin typeface="원신한 Light"/>
                        </a:defRPr>
                      </a:pPr>
                      <a:r>
                        <a:t>12.04</a:t>
                      </a:r>
                    </a:p>
                  </a:txBody>
                  <a:tcPr anchor="ctr" marL="36000" marR="36000" marT="0" marB="0">
                    <a:noFill/>
                  </a:tcPr>
                </a:tc>
              </a:tr>
              <a:tr h="187200">
                <a:tc>
                  <a:txBody>
                    <a:bodyPr/>
                    <a:lstStyle/>
                    <a:p>
                      <a:pPr algn="l">
                        <a:defRPr sz="800" b="0">
                          <a:solidFill>
                            <a:srgbClr val="000000"/>
                          </a:solidFill>
                          <a:latin typeface="원신한 Light"/>
                        </a:defRPr>
                      </a:pPr>
                      <a:r>
                        <a:t>크래프톤</a:t>
                      </a:r>
                    </a:p>
                  </a:txBody>
                  <a:tcPr anchor="ctr" marL="36000" marR="36000" marT="0" marB="0">
                    <a:noFill/>
                  </a:tcPr>
                </a:tc>
                <a:tc>
                  <a:txBody>
                    <a:bodyPr/>
                    <a:lstStyle/>
                    <a:p>
                      <a:pPr algn="r">
                        <a:defRPr sz="800" b="0">
                          <a:solidFill>
                            <a:srgbClr val="000000"/>
                          </a:solidFill>
                          <a:latin typeface="원신한 Light"/>
                        </a:defRPr>
                      </a:pPr>
                      <a:r>
                        <a:t>10.01</a:t>
                      </a:r>
                    </a:p>
                  </a:txBody>
                  <a:tcPr anchor="ctr" marL="36000" marR="36000" marT="0" marB="0">
                    <a:noFill/>
                  </a:tcPr>
                </a:tc>
              </a:tr>
              <a:tr h="187200">
                <a:tc>
                  <a:txBody>
                    <a:bodyPr/>
                    <a:lstStyle/>
                    <a:p>
                      <a:pPr algn="l">
                        <a:defRPr sz="800" b="0">
                          <a:solidFill>
                            <a:srgbClr val="000000"/>
                          </a:solidFill>
                          <a:latin typeface="원신한 Light"/>
                        </a:defRPr>
                      </a:pPr>
                      <a:r>
                        <a:t>SK텔레콤</a:t>
                      </a:r>
                    </a:p>
                  </a:txBody>
                  <a:tcPr anchor="ctr" marL="36000" marR="36000" marT="0" marB="0">
                    <a:noFill/>
                  </a:tcPr>
                </a:tc>
                <a:tc>
                  <a:txBody>
                    <a:bodyPr/>
                    <a:lstStyle/>
                    <a:p>
                      <a:pPr algn="r">
                        <a:defRPr sz="800" b="0">
                          <a:solidFill>
                            <a:srgbClr val="000000"/>
                          </a:solidFill>
                          <a:latin typeface="원신한 Light"/>
                        </a:defRPr>
                      </a:pPr>
                      <a:r>
                        <a:t>8.90</a:t>
                      </a:r>
                    </a:p>
                  </a:txBody>
                  <a:tcPr anchor="ctr" marL="36000" marR="36000" marT="0" marB="0">
                    <a:noFill/>
                  </a:tcPr>
                </a:tc>
              </a:tr>
              <a:tr h="187200">
                <a:tc>
                  <a:txBody>
                    <a:bodyPr/>
                    <a:lstStyle/>
                    <a:p>
                      <a:pPr algn="l">
                        <a:defRPr sz="800" b="0">
                          <a:solidFill>
                            <a:srgbClr val="000000"/>
                          </a:solidFill>
                          <a:latin typeface="원신한 Light"/>
                        </a:defRPr>
                      </a:pPr>
                      <a:r>
                        <a:t>하이브</a:t>
                      </a:r>
                    </a:p>
                  </a:txBody>
                  <a:tcPr anchor="ctr" marL="36000" marR="36000" marT="0" marB="0">
                    <a:noFill/>
                  </a:tcPr>
                </a:tc>
                <a:tc>
                  <a:txBody>
                    <a:bodyPr/>
                    <a:lstStyle/>
                    <a:p>
                      <a:pPr algn="r">
                        <a:defRPr sz="800" b="0">
                          <a:solidFill>
                            <a:srgbClr val="000000"/>
                          </a:solidFill>
                          <a:latin typeface="원신한 Light"/>
                        </a:defRPr>
                      </a:pPr>
                      <a:r>
                        <a:t>7.99</a:t>
                      </a:r>
                    </a:p>
                  </a:txBody>
                  <a:tcPr anchor="ctr" marL="36000" marR="36000" marT="0" marB="0">
                    <a:noFill/>
                  </a:tcPr>
                </a:tc>
              </a:tr>
              <a:tr h="187200">
                <a:tc>
                  <a:txBody>
                    <a:bodyPr/>
                    <a:lstStyle/>
                    <a:p>
                      <a:pPr algn="l">
                        <a:defRPr sz="800" b="0">
                          <a:solidFill>
                            <a:srgbClr val="000000"/>
                          </a:solidFill>
                          <a:latin typeface="원신한 Light"/>
                        </a:defRPr>
                      </a:pPr>
                      <a:r>
                        <a:t>넷마블</a:t>
                      </a:r>
                    </a:p>
                  </a:txBody>
                  <a:tcPr anchor="ctr" marL="36000" marR="36000" marT="0" marB="0">
                    <a:noFill/>
                  </a:tcPr>
                </a:tc>
                <a:tc>
                  <a:txBody>
                    <a:bodyPr/>
                    <a:lstStyle/>
                    <a:p>
                      <a:pPr algn="r">
                        <a:defRPr sz="800" b="0">
                          <a:solidFill>
                            <a:srgbClr val="000000"/>
                          </a:solidFill>
                          <a:latin typeface="원신한 Light"/>
                        </a:defRPr>
                      </a:pPr>
                      <a:r>
                        <a:t>7.72</a:t>
                      </a:r>
                    </a:p>
                  </a:txBody>
                  <a:tcPr anchor="ctr" marL="36000" marR="36000" marT="0" marB="0">
                    <a:noFill/>
                  </a:tcPr>
                </a:tc>
              </a:tr>
              <a:tr h="187200">
                <a:tc>
                  <a:txBody>
                    <a:bodyPr/>
                    <a:lstStyle/>
                    <a:p>
                      <a:pPr algn="l">
                        <a:defRPr sz="800" b="0">
                          <a:solidFill>
                            <a:srgbClr val="000000"/>
                          </a:solidFill>
                          <a:latin typeface="원신한 Light"/>
                        </a:defRPr>
                      </a:pPr>
                      <a:r>
                        <a:t>KT</a:t>
                      </a:r>
                    </a:p>
                  </a:txBody>
                  <a:tcPr anchor="ctr" marL="36000" marR="36000" marT="0" marB="0">
                    <a:noFill/>
                  </a:tcPr>
                </a:tc>
                <a:tc>
                  <a:txBody>
                    <a:bodyPr/>
                    <a:lstStyle/>
                    <a:p>
                      <a:pPr algn="r">
                        <a:defRPr sz="800" b="0">
                          <a:solidFill>
                            <a:srgbClr val="000000"/>
                          </a:solidFill>
                          <a:latin typeface="원신한 Light"/>
                        </a:defRPr>
                      </a:pPr>
                      <a:r>
                        <a:t>6.62</a:t>
                      </a:r>
                    </a:p>
                  </a:txBody>
                  <a:tcPr anchor="ctr" marL="36000" marR="36000" marT="0" marB="0">
                    <a:noFill/>
                  </a:tcPr>
                </a:tc>
              </a:tr>
              <a:tr h="187200">
                <a:tc>
                  <a:txBody>
                    <a:bodyPr/>
                    <a:lstStyle/>
                    <a:p>
                      <a:pPr algn="l">
                        <a:defRPr sz="800" b="0">
                          <a:solidFill>
                            <a:srgbClr val="000000"/>
                          </a:solidFill>
                          <a:latin typeface="원신한 Light"/>
                        </a:defRPr>
                      </a:pPr>
                      <a:r>
                        <a:t>LG유플러스</a:t>
                      </a:r>
                    </a:p>
                  </a:txBody>
                  <a:tcPr anchor="ctr" marL="36000" marR="36000" marT="0" marB="0">
                    <a:noFill/>
                  </a:tcPr>
                </a:tc>
                <a:tc>
                  <a:txBody>
                    <a:bodyPr/>
                    <a:lstStyle/>
                    <a:p>
                      <a:pPr algn="r">
                        <a:defRPr sz="800" b="0">
                          <a:solidFill>
                            <a:srgbClr val="000000"/>
                          </a:solidFill>
                          <a:latin typeface="원신한 Light"/>
                        </a:defRPr>
                      </a:pPr>
                      <a:r>
                        <a:t>3.99</a:t>
                      </a:r>
                    </a:p>
                  </a:txBody>
                  <a:tcPr anchor="ctr" marL="36000" marR="36000" marT="0" marB="0">
                    <a:noFill/>
                  </a:tcPr>
                </a:tc>
              </a:tr>
              <a:tr h="187200">
                <a:tc>
                  <a:txBody>
                    <a:bodyPr/>
                    <a:lstStyle/>
                    <a:p>
                      <a:pPr algn="l">
                        <a:defRPr sz="800" b="0">
                          <a:solidFill>
                            <a:srgbClr val="000000"/>
                          </a:solidFill>
                          <a:latin typeface="원신한 Light"/>
                        </a:defRPr>
                      </a:pPr>
                      <a:r>
                        <a:t>제일기획</a:t>
                      </a:r>
                    </a:p>
                  </a:txBody>
                  <a:tcPr anchor="ctr" marL="36000" marR="36000" marT="0" marB="0">
                    <a:noFill/>
                  </a:tcPr>
                </a:tc>
                <a:tc>
                  <a:txBody>
                    <a:bodyPr/>
                    <a:lstStyle/>
                    <a:p>
                      <a:pPr algn="r">
                        <a:defRPr sz="800" b="0">
                          <a:solidFill>
                            <a:srgbClr val="000000"/>
                          </a:solidFill>
                          <a:latin typeface="원신한 Light"/>
                        </a:defRPr>
                      </a:pPr>
                      <a:r>
                        <a:t>1.64</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섹터 &gt; KOSPI TR</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A272230</a:t>
            </a:r>
          </a:p>
        </p:txBody>
      </p:sp>
      <p:sp>
        <p:nvSpPr>
          <p:cNvPr id="3" name="Text Placeholder 2"/>
          <p:cNvSpPr>
            <a:spLocks noGrp="1"/>
          </p:cNvSpPr>
          <p:nvPr>
            <p:ph type="body" idx="14" sz="quarter"/>
          </p:nvPr>
        </p:nvSpPr>
        <p:spPr/>
        <p:txBody>
          <a:bodyPr/>
          <a:lstStyle/>
          <a:p>
            <a:r>
              <a:t>KINDEX 스마트밸류</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유가증권시장 유동시총 상위 200종목을 대상으로 하되 시가총액 대비 저평가된 기업의 밸류를 계산하여 선정한 FnGuide Smart Value 지수를 추종하는 스마트베타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15,290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16,815원/14,180원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48주/1백만원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92억원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+0.82/+4.62%/-7.05%/-1.33%</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2017-07-07/2017-07-11</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0.190%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한국투자신탁운용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25.01</a:t>
                      </a:r>
                    </a:p>
                  </a:txBody>
                  <a:tcPr anchor="ctr" marL="36000" marR="36000" marT="0" marB="0">
                    <a:noFill/>
                  </a:tcPr>
                </a:tc>
              </a:tr>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6.09</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4.99</a:t>
                      </a:r>
                    </a:p>
                  </a:txBody>
                  <a:tcPr anchor="ctr" marL="36000" marR="36000" marT="0" marB="0">
                    <a:noFill/>
                  </a:tcPr>
                </a:tc>
              </a:tr>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2.93</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2.89</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2.87</a:t>
                      </a:r>
                    </a:p>
                  </a:txBody>
                  <a:tcPr anchor="ctr" marL="36000" marR="36000" marT="0" marB="0">
                    <a:noFill/>
                  </a:tcPr>
                </a:tc>
              </a:tr>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2.42</a:t>
                      </a:r>
                    </a:p>
                  </a:txBody>
                  <a:tcPr anchor="ctr" marL="36000" marR="36000" marT="0" marB="0">
                    <a:noFill/>
                  </a:tcPr>
                </a:tc>
              </a:tr>
              <a:tr h="187200">
                <a:tc>
                  <a:txBody>
                    <a:bodyPr/>
                    <a:lstStyle/>
                    <a:p>
                      <a:pPr algn="l">
                        <a:defRPr sz="800" b="0">
                          <a:solidFill>
                            <a:srgbClr val="000000"/>
                          </a:solidFill>
                          <a:latin typeface="원신한 Light"/>
                        </a:defRPr>
                      </a:pPr>
                      <a:r>
                        <a:t>현대차</a:t>
                      </a:r>
                    </a:p>
                  </a:txBody>
                  <a:tcPr anchor="ctr" marL="36000" marR="36000" marT="0" marB="0">
                    <a:noFill/>
                  </a:tcPr>
                </a:tc>
                <a:tc>
                  <a:txBody>
                    <a:bodyPr/>
                    <a:lstStyle/>
                    <a:p>
                      <a:pPr algn="r">
                        <a:defRPr sz="800" b="0">
                          <a:solidFill>
                            <a:srgbClr val="000000"/>
                          </a:solidFill>
                          <a:latin typeface="원신한 Light"/>
                        </a:defRPr>
                      </a:pPr>
                      <a:r>
                        <a:t>2.36</a:t>
                      </a:r>
                    </a:p>
                  </a:txBody>
                  <a:tcPr anchor="ctr" marL="36000" marR="36000" marT="0" marB="0">
                    <a:noFill/>
                  </a:tcPr>
                </a:tc>
              </a:tr>
              <a:tr h="187200">
                <a:tc>
                  <a:txBody>
                    <a:bodyPr/>
                    <a:lstStyle/>
                    <a:p>
                      <a:pPr algn="l">
                        <a:defRPr sz="800" b="0">
                          <a:solidFill>
                            <a:srgbClr val="000000"/>
                          </a:solidFill>
                          <a:latin typeface="원신한 Light"/>
                        </a:defRPr>
                      </a:pPr>
                      <a:r>
                        <a:t>POSCO</a:t>
                      </a:r>
                    </a:p>
                  </a:txBody>
                  <a:tcPr anchor="ctr" marL="36000" marR="36000" marT="0" marB="0">
                    <a:noFill/>
                  </a:tcPr>
                </a:tc>
                <a:tc>
                  <a:txBody>
                    <a:bodyPr/>
                    <a:lstStyle/>
                    <a:p>
                      <a:pPr algn="r">
                        <a:defRPr sz="800" b="0">
                          <a:solidFill>
                            <a:srgbClr val="000000"/>
                          </a:solidFill>
                          <a:latin typeface="원신한 Light"/>
                        </a:defRPr>
                      </a:pPr>
                      <a:r>
                        <a:t>2.16</a:t>
                      </a:r>
                    </a:p>
                  </a:txBody>
                  <a:tcPr anchor="ctr" marL="36000" marR="36000" marT="0" marB="0">
                    <a:noFill/>
                  </a:tcPr>
                </a:tc>
              </a:tr>
              <a:tr h="187200">
                <a:tc>
                  <a:txBody>
                    <a:bodyPr/>
                    <a:lstStyle/>
                    <a:p>
                      <a:pPr algn="l">
                        <a:defRPr sz="800" b="0">
                          <a:solidFill>
                            <a:srgbClr val="000000"/>
                          </a:solidFill>
                          <a:latin typeface="원신한 Light"/>
                        </a:defRPr>
                      </a:pPr>
                      <a:r>
                        <a:t>신한지주</a:t>
                      </a:r>
                    </a:p>
                  </a:txBody>
                  <a:tcPr anchor="ctr" marL="36000" marR="36000" marT="0" marB="0">
                    <a:noFill/>
                  </a:tcPr>
                </a:tc>
                <a:tc>
                  <a:txBody>
                    <a:bodyPr/>
                    <a:lstStyle/>
                    <a:p>
                      <a:pPr algn="r">
                        <a:defRPr sz="800" b="0">
                          <a:solidFill>
                            <a:srgbClr val="000000"/>
                          </a:solidFill>
                          <a:latin typeface="원신한 Light"/>
                        </a:defRPr>
                      </a:pPr>
                      <a:r>
                        <a:t>2.13</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1489" b="1489"/>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스마트베타 &gt; FnGuide 스마트 밸류 지수</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A223190</a:t>
            </a:r>
          </a:p>
        </p:txBody>
      </p:sp>
      <p:sp>
        <p:nvSpPr>
          <p:cNvPr id="3" name="Text Placeholder 2"/>
          <p:cNvSpPr>
            <a:spLocks noGrp="1"/>
          </p:cNvSpPr>
          <p:nvPr>
            <p:ph type="body" idx="14" sz="quarter"/>
          </p:nvPr>
        </p:nvSpPr>
        <p:spPr/>
        <p:txBody>
          <a:bodyPr/>
          <a:lstStyle/>
          <a:p>
            <a:r>
              <a:t>KODEX 200가치저변동</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유가증권시장 유동시총 상위 200종목을 대상으로 하되 기업 내재가치가 주목되며 변동성이 낮은 종목을 추린 기업에 선별투자하는 스마트베타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11,190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11,780원/9,990원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2,131주/23백만원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157억원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+3.28/+8.12%/-2.01%/+4.77%</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2015-06-25/2015-06-26</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0.300%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24.52</a:t>
                      </a:r>
                    </a:p>
                  </a:txBody>
                  <a:tcPr anchor="ctr" marL="36000" marR="36000" marT="0" marB="0">
                    <a:noFill/>
                  </a:tcPr>
                </a:tc>
              </a:tr>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5.06</a:t>
                      </a:r>
                    </a:p>
                  </a:txBody>
                  <a:tcPr anchor="ctr" marL="36000" marR="36000" marT="0" marB="0">
                    <a:noFill/>
                  </a:tcPr>
                </a:tc>
              </a:tr>
              <a:tr h="187200">
                <a:tc>
                  <a:txBody>
                    <a:bodyPr/>
                    <a:lstStyle/>
                    <a:p>
                      <a:pPr algn="l">
                        <a:defRPr sz="800" b="0">
                          <a:solidFill>
                            <a:srgbClr val="000000"/>
                          </a:solidFill>
                          <a:latin typeface="원신한 Light"/>
                        </a:defRPr>
                      </a:pPr>
                      <a:r>
                        <a:t>기아</a:t>
                      </a:r>
                    </a:p>
                  </a:txBody>
                  <a:tcPr anchor="ctr" marL="36000" marR="36000" marT="0" marB="0">
                    <a:noFill/>
                  </a:tcPr>
                </a:tc>
                <a:tc>
                  <a:txBody>
                    <a:bodyPr/>
                    <a:lstStyle/>
                    <a:p>
                      <a:pPr algn="r">
                        <a:defRPr sz="800" b="0">
                          <a:solidFill>
                            <a:srgbClr val="000000"/>
                          </a:solidFill>
                          <a:latin typeface="원신한 Light"/>
                        </a:defRPr>
                      </a:pPr>
                      <a:r>
                        <a:t>4.50</a:t>
                      </a:r>
                    </a:p>
                  </a:txBody>
                  <a:tcPr anchor="ctr" marL="36000" marR="36000" marT="0" marB="0">
                    <a:noFill/>
                  </a:tcPr>
                </a:tc>
              </a:tr>
              <a:tr h="187200">
                <a:tc>
                  <a:txBody>
                    <a:bodyPr/>
                    <a:lstStyle/>
                    <a:p>
                      <a:pPr algn="l">
                        <a:defRPr sz="800" b="0">
                          <a:solidFill>
                            <a:srgbClr val="000000"/>
                          </a:solidFill>
                          <a:latin typeface="원신한 Light"/>
                        </a:defRPr>
                      </a:pPr>
                      <a:r>
                        <a:t>POSCO</a:t>
                      </a:r>
                    </a:p>
                  </a:txBody>
                  <a:tcPr anchor="ctr" marL="36000" marR="36000" marT="0" marB="0">
                    <a:noFill/>
                  </a:tcPr>
                </a:tc>
                <a:tc>
                  <a:txBody>
                    <a:bodyPr/>
                    <a:lstStyle/>
                    <a:p>
                      <a:pPr algn="r">
                        <a:defRPr sz="800" b="0">
                          <a:solidFill>
                            <a:srgbClr val="000000"/>
                          </a:solidFill>
                          <a:latin typeface="원신한 Light"/>
                        </a:defRPr>
                      </a:pPr>
                      <a:r>
                        <a:t>4.39</a:t>
                      </a:r>
                    </a:p>
                  </a:txBody>
                  <a:tcPr anchor="ctr" marL="36000" marR="36000" marT="0" marB="0">
                    <a:noFill/>
                  </a:tcPr>
                </a:tc>
              </a:tr>
              <a:tr h="187200">
                <a:tc>
                  <a:txBody>
                    <a:bodyPr/>
                    <a:lstStyle/>
                    <a:p>
                      <a:pPr algn="l">
                        <a:defRPr sz="800" b="0">
                          <a:solidFill>
                            <a:srgbClr val="000000"/>
                          </a:solidFill>
                          <a:latin typeface="원신한 Light"/>
                        </a:defRPr>
                      </a:pPr>
                      <a:r>
                        <a:t>신한지주</a:t>
                      </a:r>
                    </a:p>
                  </a:txBody>
                  <a:tcPr anchor="ctr" marL="36000" marR="36000" marT="0" marB="0">
                    <a:noFill/>
                  </a:tcPr>
                </a:tc>
                <a:tc>
                  <a:txBody>
                    <a:bodyPr/>
                    <a:lstStyle/>
                    <a:p>
                      <a:pPr algn="r">
                        <a:defRPr sz="800" b="0">
                          <a:solidFill>
                            <a:srgbClr val="000000"/>
                          </a:solidFill>
                          <a:latin typeface="원신한 Light"/>
                        </a:defRPr>
                      </a:pPr>
                      <a:r>
                        <a:t>3.77</a:t>
                      </a:r>
                    </a:p>
                  </a:txBody>
                  <a:tcPr anchor="ctr" marL="36000" marR="36000" marT="0" marB="0">
                    <a:noFill/>
                  </a:tcPr>
                </a:tc>
              </a:tr>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3.25</a:t>
                      </a:r>
                    </a:p>
                  </a:txBody>
                  <a:tcPr anchor="ctr" marL="36000" marR="36000" marT="0" marB="0">
                    <a:noFill/>
                  </a:tcPr>
                </a:tc>
              </a:tr>
              <a:tr h="187200">
                <a:tc>
                  <a:txBody>
                    <a:bodyPr/>
                    <a:lstStyle/>
                    <a:p>
                      <a:pPr algn="l">
                        <a:defRPr sz="800" b="0">
                          <a:solidFill>
                            <a:srgbClr val="000000"/>
                          </a:solidFill>
                          <a:latin typeface="원신한 Light"/>
                        </a:defRPr>
                      </a:pPr>
                      <a:r>
                        <a:t>LG전자</a:t>
                      </a:r>
                    </a:p>
                  </a:txBody>
                  <a:tcPr anchor="ctr" marL="36000" marR="36000" marT="0" marB="0">
                    <a:noFill/>
                  </a:tcPr>
                </a:tc>
                <a:tc>
                  <a:txBody>
                    <a:bodyPr/>
                    <a:lstStyle/>
                    <a:p>
                      <a:pPr algn="r">
                        <a:defRPr sz="800" b="0">
                          <a:solidFill>
                            <a:srgbClr val="000000"/>
                          </a:solidFill>
                          <a:latin typeface="원신한 Light"/>
                        </a:defRPr>
                      </a:pPr>
                      <a:r>
                        <a:t>2.95</a:t>
                      </a:r>
                    </a:p>
                  </a:txBody>
                  <a:tcPr anchor="ctr" marL="36000" marR="36000" marT="0" marB="0">
                    <a:noFill/>
                  </a:tcPr>
                </a:tc>
              </a:tr>
              <a:tr h="187200">
                <a:tc>
                  <a:txBody>
                    <a:bodyPr/>
                    <a:lstStyle/>
                    <a:p>
                      <a:pPr algn="l">
                        <a:defRPr sz="800" b="0">
                          <a:solidFill>
                            <a:srgbClr val="000000"/>
                          </a:solidFill>
                          <a:latin typeface="원신한 Light"/>
                        </a:defRPr>
                      </a:pPr>
                      <a:r>
                        <a:t>하나금융지주</a:t>
                      </a:r>
                    </a:p>
                  </a:txBody>
                  <a:tcPr anchor="ctr" marL="36000" marR="36000" marT="0" marB="0">
                    <a:noFill/>
                  </a:tcPr>
                </a:tc>
                <a:tc>
                  <a:txBody>
                    <a:bodyPr/>
                    <a:lstStyle/>
                    <a:p>
                      <a:pPr algn="r">
                        <a:defRPr sz="800" b="0">
                          <a:solidFill>
                            <a:srgbClr val="000000"/>
                          </a:solidFill>
                          <a:latin typeface="원신한 Light"/>
                        </a:defRPr>
                      </a:pPr>
                      <a:r>
                        <a:t>2.89</a:t>
                      </a:r>
                    </a:p>
                  </a:txBody>
                  <a:tcPr anchor="ctr" marL="36000" marR="36000" marT="0" marB="0">
                    <a:noFill/>
                  </a:tcPr>
                </a:tc>
              </a:tr>
              <a:tr h="187200">
                <a:tc>
                  <a:txBody>
                    <a:bodyPr/>
                    <a:lstStyle/>
                    <a:p>
                      <a:pPr algn="l">
                        <a:defRPr sz="800" b="0">
                          <a:solidFill>
                            <a:srgbClr val="000000"/>
                          </a:solidFill>
                          <a:latin typeface="원신한 Light"/>
                        </a:defRPr>
                      </a:pPr>
                      <a:r>
                        <a:t>삼성물산</a:t>
                      </a:r>
                    </a:p>
                  </a:txBody>
                  <a:tcPr anchor="ctr" marL="36000" marR="36000" marT="0" marB="0">
                    <a:noFill/>
                  </a:tcPr>
                </a:tc>
                <a:tc>
                  <a:txBody>
                    <a:bodyPr/>
                    <a:lstStyle/>
                    <a:p>
                      <a:pPr algn="r">
                        <a:defRPr sz="800" b="0">
                          <a:solidFill>
                            <a:srgbClr val="000000"/>
                          </a:solidFill>
                          <a:latin typeface="원신한 Light"/>
                        </a:defRPr>
                      </a:pPr>
                      <a:r>
                        <a:t>2.12</a:t>
                      </a:r>
                    </a:p>
                  </a:txBody>
                  <a:tcPr anchor="ctr" marL="36000" marR="36000" marT="0" marB="0">
                    <a:noFill/>
                  </a:tcPr>
                </a:tc>
              </a:tr>
              <a:tr h="187200">
                <a:tc>
                  <a:txBody>
                    <a:bodyPr/>
                    <a:lstStyle/>
                    <a:p>
                      <a:pPr algn="l">
                        <a:defRPr sz="800" b="0">
                          <a:solidFill>
                            <a:srgbClr val="000000"/>
                          </a:solidFill>
                          <a:latin typeface="원신한 Light"/>
                        </a:defRPr>
                      </a:pPr>
                      <a:r>
                        <a:t>SK텔레콤</a:t>
                      </a:r>
                    </a:p>
                  </a:txBody>
                  <a:tcPr anchor="ctr" marL="36000" marR="36000" marT="0" marB="0">
                    <a:noFill/>
                  </a:tcPr>
                </a:tc>
                <a:tc>
                  <a:txBody>
                    <a:bodyPr/>
                    <a:lstStyle/>
                    <a:p>
                      <a:pPr algn="r">
                        <a:defRPr sz="800" b="0">
                          <a:solidFill>
                            <a:srgbClr val="000000"/>
                          </a:solidFill>
                          <a:latin typeface="원신한 Light"/>
                        </a:defRPr>
                      </a:pPr>
                      <a:r>
                        <a:t>2.08</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231" b="2231"/>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스마트베타 &gt; KOSPI TR</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A354350</a:t>
            </a:r>
          </a:p>
        </p:txBody>
      </p:sp>
      <p:sp>
        <p:nvSpPr>
          <p:cNvPr id="3" name="Text Placeholder 2"/>
          <p:cNvSpPr>
            <a:spLocks noGrp="1"/>
          </p:cNvSpPr>
          <p:nvPr>
            <p:ph type="body" idx="14" sz="quarter"/>
          </p:nvPr>
        </p:nvSpPr>
        <p:spPr/>
        <p:txBody>
          <a:bodyPr/>
          <a:lstStyle/>
          <a:p>
            <a:r>
              <a:t>HANARO 글로벌럭셔리S&amp;P(합성)</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전세계 명품브랜드를 가진 소비재기업 80여종목에 투자하는 ETF입니다. </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19,805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20,900원/14,715원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25,939주/504백만원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584억원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0.02%</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-3.58%/+10.09%/+7.99%/+33.73%</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2020-05-11/2020-05-12</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0.500%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엔에이치아문디자산운용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6240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6240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0.14</a:t>
                      </a:r>
                    </a:p>
                  </a:txBody>
                  <a:tcPr anchor="ctr" marL="36000" marR="36000" marT="0" marB="0">
                    <a:noFill/>
                  </a:tcPr>
                </a:tc>
              </a:tr>
              <a:tr h="624000">
                <a:tc>
                  <a:txBody>
                    <a:bodyPr/>
                    <a:lstStyle/>
                    <a:p>
                      <a:pPr algn="l">
                        <a:defRPr sz="800" b="0">
                          <a:solidFill>
                            <a:srgbClr val="000000"/>
                          </a:solidFill>
                          <a:latin typeface="원신한 Light"/>
                        </a:defRPr>
                      </a:pPr>
                      <a:r>
                        <a:t>스왑(미래에셋증권)_210422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글로벌 테마형 &gt; MSCI AC WORLD INDEX (KRW Unhedged)</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A333960</a:t>
            </a:r>
          </a:p>
        </p:txBody>
      </p:sp>
      <p:sp>
        <p:nvSpPr>
          <p:cNvPr id="3" name="Text Placeholder 2"/>
          <p:cNvSpPr>
            <a:spLocks noGrp="1"/>
          </p:cNvSpPr>
          <p:nvPr>
            <p:ph type="body" idx="14" sz="quarter"/>
          </p:nvPr>
        </p:nvSpPr>
        <p:spPr/>
        <p:txBody>
          <a:bodyPr/>
          <a:lstStyle/>
          <a:p>
            <a:r>
              <a:t>ARIRANG KS모멘텀가중TR</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유가증권시장에 상장된 보통주 중 모멘텀 팩터에 투자를 가중한 ETF입니다. 최근 주가 상승추세가 높은 종목의 비중을 가중하여 투자하는 전략을 사용합니다.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15,675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17,375원/14,490원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1,544주/24백만원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71억원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+1.79/+4.12%/-8.06%/-6.17%</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2019-09-04/2019-09-05</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한화자산운용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21.86</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3.45</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3.36</a:t>
                      </a:r>
                    </a:p>
                  </a:txBody>
                  <a:tcPr anchor="ctr" marL="36000" marR="36000" marT="0" marB="0">
                    <a:noFill/>
                  </a:tcPr>
                </a:tc>
              </a:tr>
              <a:tr h="187200">
                <a:tc>
                  <a:txBody>
                    <a:bodyPr/>
                    <a:lstStyle/>
                    <a:p>
                      <a:pPr algn="l">
                        <a:defRPr sz="800" b="0">
                          <a:solidFill>
                            <a:srgbClr val="000000"/>
                          </a:solidFill>
                          <a:latin typeface="원신한 Light"/>
                        </a:defRPr>
                      </a:pPr>
                      <a:r>
                        <a:t>SK이노베이션</a:t>
                      </a:r>
                    </a:p>
                  </a:txBody>
                  <a:tcPr anchor="ctr" marL="36000" marR="36000" marT="0" marB="0">
                    <a:noFill/>
                  </a:tcPr>
                </a:tc>
                <a:tc>
                  <a:txBody>
                    <a:bodyPr/>
                    <a:lstStyle/>
                    <a:p>
                      <a:pPr algn="r">
                        <a:defRPr sz="800" b="0">
                          <a:solidFill>
                            <a:srgbClr val="000000"/>
                          </a:solidFill>
                          <a:latin typeface="원신한 Light"/>
                        </a:defRPr>
                      </a:pPr>
                      <a:r>
                        <a:t>3.07</a:t>
                      </a:r>
                    </a:p>
                  </a:txBody>
                  <a:tcPr anchor="ctr" marL="36000" marR="36000" marT="0" marB="0">
                    <a:noFill/>
                  </a:tcPr>
                </a:tc>
              </a:tr>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2.84</a:t>
                      </a:r>
                    </a:p>
                  </a:txBody>
                  <a:tcPr anchor="ctr" marL="36000" marR="36000" marT="0" marB="0">
                    <a:noFill/>
                  </a:tcPr>
                </a:tc>
              </a:tr>
              <a:tr h="187200">
                <a:tc>
                  <a:txBody>
                    <a:bodyPr/>
                    <a:lstStyle/>
                    <a:p>
                      <a:pPr algn="l">
                        <a:defRPr sz="800" b="0">
                          <a:solidFill>
                            <a:srgbClr val="000000"/>
                          </a:solidFill>
                          <a:latin typeface="원신한 Light"/>
                        </a:defRPr>
                      </a:pPr>
                      <a:r>
                        <a:t>하나금융지주</a:t>
                      </a:r>
                    </a:p>
                  </a:txBody>
                  <a:tcPr anchor="ctr" marL="36000" marR="36000" marT="0" marB="0">
                    <a:noFill/>
                  </a:tcPr>
                </a:tc>
                <a:tc>
                  <a:txBody>
                    <a:bodyPr/>
                    <a:lstStyle/>
                    <a:p>
                      <a:pPr algn="r">
                        <a:defRPr sz="800" b="0">
                          <a:solidFill>
                            <a:srgbClr val="000000"/>
                          </a:solidFill>
                          <a:latin typeface="원신한 Light"/>
                        </a:defRPr>
                      </a:pPr>
                      <a:r>
                        <a:t>2.36</a:t>
                      </a:r>
                    </a:p>
                  </a:txBody>
                  <a:tcPr anchor="ctr" marL="36000" marR="36000" marT="0" marB="0">
                    <a:noFill/>
                  </a:tcPr>
                </a:tc>
              </a:tr>
              <a:tr h="187200">
                <a:tc>
                  <a:txBody>
                    <a:bodyPr/>
                    <a:lstStyle/>
                    <a:p>
                      <a:pPr algn="l">
                        <a:defRPr sz="800" b="0">
                          <a:solidFill>
                            <a:srgbClr val="000000"/>
                          </a:solidFill>
                          <a:latin typeface="원신한 Light"/>
                        </a:defRPr>
                      </a:pPr>
                      <a:r>
                        <a:t>SK</a:t>
                      </a:r>
                    </a:p>
                  </a:txBody>
                  <a:tcPr anchor="ctr" marL="36000" marR="36000" marT="0" marB="0">
                    <a:noFill/>
                  </a:tcPr>
                </a:tc>
                <a:tc>
                  <a:txBody>
                    <a:bodyPr/>
                    <a:lstStyle/>
                    <a:p>
                      <a:pPr algn="r">
                        <a:defRPr sz="800" b="0">
                          <a:solidFill>
                            <a:srgbClr val="000000"/>
                          </a:solidFill>
                          <a:latin typeface="원신한 Light"/>
                        </a:defRPr>
                      </a:pPr>
                      <a:r>
                        <a:t>2.13</a:t>
                      </a:r>
                    </a:p>
                  </a:txBody>
                  <a:tcPr anchor="ctr" marL="36000" marR="36000" marT="0" marB="0">
                    <a:noFill/>
                  </a:tcPr>
                </a:tc>
              </a:tr>
              <a:tr h="187200">
                <a:tc>
                  <a:txBody>
                    <a:bodyPr/>
                    <a:lstStyle/>
                    <a:p>
                      <a:pPr algn="l">
                        <a:defRPr sz="800" b="0">
                          <a:solidFill>
                            <a:srgbClr val="000000"/>
                          </a:solidFill>
                          <a:latin typeface="원신한 Light"/>
                        </a:defRPr>
                      </a:pPr>
                      <a:r>
                        <a:t>S-Oil</a:t>
                      </a:r>
                    </a:p>
                  </a:txBody>
                  <a:tcPr anchor="ctr" marL="36000" marR="36000" marT="0" marB="0">
                    <a:noFill/>
                  </a:tcPr>
                </a:tc>
                <a:tc>
                  <a:txBody>
                    <a:bodyPr/>
                    <a:lstStyle/>
                    <a:p>
                      <a:pPr algn="r">
                        <a:defRPr sz="800" b="0">
                          <a:solidFill>
                            <a:srgbClr val="000000"/>
                          </a:solidFill>
                          <a:latin typeface="원신한 Light"/>
                        </a:defRPr>
                      </a:pPr>
                      <a:r>
                        <a:t>2.10</a:t>
                      </a:r>
                    </a:p>
                  </a:txBody>
                  <a:tcPr anchor="ctr" marL="36000" marR="36000" marT="0" marB="0">
                    <a:noFill/>
                  </a:tcPr>
                </a:tc>
              </a:tr>
              <a:tr h="187200">
                <a:tc>
                  <a:txBody>
                    <a:bodyPr/>
                    <a:lstStyle/>
                    <a:p>
                      <a:pPr algn="l">
                        <a:defRPr sz="800" b="0">
                          <a:solidFill>
                            <a:srgbClr val="000000"/>
                          </a:solidFill>
                          <a:latin typeface="원신한 Light"/>
                        </a:defRPr>
                      </a:pPr>
                      <a:r>
                        <a:t>메리츠금융지주</a:t>
                      </a:r>
                    </a:p>
                  </a:txBody>
                  <a:tcPr anchor="ctr" marL="36000" marR="36000" marT="0" marB="0">
                    <a:noFill/>
                  </a:tcPr>
                </a:tc>
                <a:tc>
                  <a:txBody>
                    <a:bodyPr/>
                    <a:lstStyle/>
                    <a:p>
                      <a:pPr algn="r">
                        <a:defRPr sz="800" b="0">
                          <a:solidFill>
                            <a:srgbClr val="000000"/>
                          </a:solidFill>
                          <a:latin typeface="원신한 Light"/>
                        </a:defRPr>
                      </a:pPr>
                      <a:r>
                        <a:t>2.07</a:t>
                      </a:r>
                    </a:p>
                  </a:txBody>
                  <a:tcPr anchor="ctr" marL="36000" marR="36000" marT="0" marB="0">
                    <a:noFill/>
                  </a:tcPr>
                </a:tc>
              </a:tr>
              <a:tr h="187200">
                <a:tc>
                  <a:txBody>
                    <a:bodyPr/>
                    <a:lstStyle/>
                    <a:p>
                      <a:pPr algn="l">
                        <a:defRPr sz="800" b="0">
                          <a:solidFill>
                            <a:srgbClr val="000000"/>
                          </a:solidFill>
                          <a:latin typeface="원신한 Light"/>
                        </a:defRPr>
                      </a:pPr>
                      <a:r>
                        <a:t>HMM</a:t>
                      </a:r>
                    </a:p>
                  </a:txBody>
                  <a:tcPr anchor="ctr" marL="36000" marR="36000" marT="0" marB="0">
                    <a:noFill/>
                  </a:tcPr>
                </a:tc>
                <a:tc>
                  <a:txBody>
                    <a:bodyPr/>
                    <a:lstStyle/>
                    <a:p>
                      <a:pPr algn="r">
                        <a:defRPr sz="800" b="0">
                          <a:solidFill>
                            <a:srgbClr val="000000"/>
                          </a:solidFill>
                          <a:latin typeface="원신한 Light"/>
                        </a:defRPr>
                      </a:pPr>
                      <a:r>
                        <a:t>2.02</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1489" b="1489"/>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스마트베타 &gt; FnGuide KS 모멘텀 가중 TR 지수</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A252730</a:t>
            </a:r>
          </a:p>
        </p:txBody>
      </p:sp>
      <p:sp>
        <p:nvSpPr>
          <p:cNvPr id="3" name="Text Placeholder 2"/>
          <p:cNvSpPr>
            <a:spLocks noGrp="1"/>
          </p:cNvSpPr>
          <p:nvPr>
            <p:ph type="body" idx="14" sz="quarter"/>
          </p:nvPr>
        </p:nvSpPr>
        <p:spPr/>
        <p:txBody>
          <a:bodyPr/>
          <a:lstStyle/>
          <a:p>
            <a:r>
              <a:t>KBSTAR 모멘텀로우볼</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유가증권시장에 상장된 주식 중 우량한 종목을 선별하고, 선별된 종목 중 모멘텀지표가 높고 변동성이 낮은 종목에 투자하는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16,315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17,565원/14,945원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609주/10백만원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65억원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+1.52/+3.69%/-5.37%/-2.72%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2016-10-12/2016-10-14</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0.350%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케이비자산운용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28.90</a:t>
                      </a:r>
                    </a:p>
                  </a:txBody>
                  <a:tcPr anchor="ctr" marL="36000" marR="36000" marT="0" marB="0">
                    <a:noFill/>
                  </a:tcPr>
                </a:tc>
              </a:tr>
              <a:tr h="187200">
                <a:tc>
                  <a:txBody>
                    <a:bodyPr/>
                    <a:lstStyle/>
                    <a:p>
                      <a:pPr algn="l">
                        <a:defRPr sz="800" b="0">
                          <a:solidFill>
                            <a:srgbClr val="000000"/>
                          </a:solidFill>
                          <a:latin typeface="원신한 Light"/>
                        </a:defRPr>
                      </a:pPr>
                      <a:r>
                        <a:t>기아</a:t>
                      </a:r>
                    </a:p>
                  </a:txBody>
                  <a:tcPr anchor="ctr" marL="36000" marR="36000" marT="0" marB="0">
                    <a:noFill/>
                  </a:tcPr>
                </a:tc>
                <a:tc>
                  <a:txBody>
                    <a:bodyPr/>
                    <a:lstStyle/>
                    <a:p>
                      <a:pPr algn="r">
                        <a:defRPr sz="800" b="0">
                          <a:solidFill>
                            <a:srgbClr val="000000"/>
                          </a:solidFill>
                          <a:latin typeface="원신한 Light"/>
                        </a:defRPr>
                      </a:pPr>
                      <a:r>
                        <a:t>7.86</a:t>
                      </a:r>
                    </a:p>
                  </a:txBody>
                  <a:tcPr anchor="ctr" marL="36000" marR="36000" marT="0" marB="0">
                    <a:noFill/>
                  </a:tcPr>
                </a:tc>
              </a:tr>
              <a:tr h="187200">
                <a:tc>
                  <a:txBody>
                    <a:bodyPr/>
                    <a:lstStyle/>
                    <a:p>
                      <a:pPr algn="l">
                        <a:defRPr sz="800" b="0">
                          <a:solidFill>
                            <a:srgbClr val="000000"/>
                          </a:solidFill>
                          <a:latin typeface="원신한 Light"/>
                        </a:defRPr>
                      </a:pPr>
                      <a:r>
                        <a:t>POSCO</a:t>
                      </a:r>
                    </a:p>
                  </a:txBody>
                  <a:tcPr anchor="ctr" marL="36000" marR="36000" marT="0" marB="0">
                    <a:noFill/>
                  </a:tcPr>
                </a:tc>
                <a:tc>
                  <a:txBody>
                    <a:bodyPr/>
                    <a:lstStyle/>
                    <a:p>
                      <a:pPr algn="r">
                        <a:defRPr sz="800" b="0">
                          <a:solidFill>
                            <a:srgbClr val="000000"/>
                          </a:solidFill>
                          <a:latin typeface="원신한 Light"/>
                        </a:defRPr>
                      </a:pPr>
                      <a:r>
                        <a:t>7.24</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6.80</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6.21</a:t>
                      </a:r>
                    </a:p>
                  </a:txBody>
                  <a:tcPr anchor="ctr" marL="36000" marR="36000" marT="0" marB="0">
                    <a:noFill/>
                  </a:tcPr>
                </a:tc>
              </a:tr>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5.57</a:t>
                      </a:r>
                    </a:p>
                  </a:txBody>
                  <a:tcPr anchor="ctr" marL="36000" marR="36000" marT="0" marB="0">
                    <a:noFill/>
                  </a:tcPr>
                </a:tc>
              </a:tr>
              <a:tr h="187200">
                <a:tc>
                  <a:txBody>
                    <a:bodyPr/>
                    <a:lstStyle/>
                    <a:p>
                      <a:pPr algn="l">
                        <a:defRPr sz="800" b="0">
                          <a:solidFill>
                            <a:srgbClr val="000000"/>
                          </a:solidFill>
                          <a:latin typeface="원신한 Light"/>
                        </a:defRPr>
                      </a:pPr>
                      <a:r>
                        <a:t>신한지주</a:t>
                      </a:r>
                    </a:p>
                  </a:txBody>
                  <a:tcPr anchor="ctr" marL="36000" marR="36000" marT="0" marB="0">
                    <a:noFill/>
                  </a:tcPr>
                </a:tc>
                <a:tc>
                  <a:txBody>
                    <a:bodyPr/>
                    <a:lstStyle/>
                    <a:p>
                      <a:pPr algn="r">
                        <a:defRPr sz="800" b="0">
                          <a:solidFill>
                            <a:srgbClr val="000000"/>
                          </a:solidFill>
                          <a:latin typeface="원신한 Light"/>
                        </a:defRPr>
                      </a:pPr>
                      <a:r>
                        <a:t>4.33</a:t>
                      </a:r>
                    </a:p>
                  </a:txBody>
                  <a:tcPr anchor="ctr" marL="36000" marR="36000" marT="0" marB="0">
                    <a:noFill/>
                  </a:tcPr>
                </a:tc>
              </a:tr>
              <a:tr h="187200">
                <a:tc>
                  <a:txBody>
                    <a:bodyPr/>
                    <a:lstStyle/>
                    <a:p>
                      <a:pPr algn="l">
                        <a:defRPr sz="800" b="0">
                          <a:solidFill>
                            <a:srgbClr val="000000"/>
                          </a:solidFill>
                          <a:latin typeface="원신한 Light"/>
                        </a:defRPr>
                      </a:pPr>
                      <a:r>
                        <a:t>하나금융지주</a:t>
                      </a:r>
                    </a:p>
                  </a:txBody>
                  <a:tcPr anchor="ctr" marL="36000" marR="36000" marT="0" marB="0">
                    <a:noFill/>
                  </a:tcPr>
                </a:tc>
                <a:tc>
                  <a:txBody>
                    <a:bodyPr/>
                    <a:lstStyle/>
                    <a:p>
                      <a:pPr algn="r">
                        <a:defRPr sz="800" b="0">
                          <a:solidFill>
                            <a:srgbClr val="000000"/>
                          </a:solidFill>
                          <a:latin typeface="원신한 Light"/>
                        </a:defRPr>
                      </a:pPr>
                      <a:r>
                        <a:t>3.49</a:t>
                      </a:r>
                    </a:p>
                  </a:txBody>
                  <a:tcPr anchor="ctr" marL="36000" marR="36000" marT="0" marB="0">
                    <a:noFill/>
                  </a:tcPr>
                </a:tc>
              </a:tr>
              <a:tr h="187200">
                <a:tc>
                  <a:txBody>
                    <a:bodyPr/>
                    <a:lstStyle/>
                    <a:p>
                      <a:pPr algn="l">
                        <a:defRPr sz="800" b="0">
                          <a:solidFill>
                            <a:srgbClr val="000000"/>
                          </a:solidFill>
                          <a:latin typeface="원신한 Light"/>
                        </a:defRPr>
                      </a:pPr>
                      <a:r>
                        <a:t>우리금융지주</a:t>
                      </a:r>
                    </a:p>
                  </a:txBody>
                  <a:tcPr anchor="ctr" marL="36000" marR="36000" marT="0" marB="0">
                    <a:noFill/>
                  </a:tcPr>
                </a:tc>
                <a:tc>
                  <a:txBody>
                    <a:bodyPr/>
                    <a:lstStyle/>
                    <a:p>
                      <a:pPr algn="r">
                        <a:defRPr sz="800" b="0">
                          <a:solidFill>
                            <a:srgbClr val="000000"/>
                          </a:solidFill>
                          <a:latin typeface="원신한 Light"/>
                        </a:defRPr>
                      </a:pPr>
                      <a:r>
                        <a:t>2.44</a:t>
                      </a:r>
                    </a:p>
                  </a:txBody>
                  <a:tcPr anchor="ctr" marL="36000" marR="36000" marT="0" marB="0">
                    <a:noFill/>
                  </a:tcPr>
                </a:tc>
              </a:tr>
              <a:tr h="187200">
                <a:tc>
                  <a:txBody>
                    <a:bodyPr/>
                    <a:lstStyle/>
                    <a:p>
                      <a:pPr algn="l">
                        <a:defRPr sz="800" b="0">
                          <a:solidFill>
                            <a:srgbClr val="000000"/>
                          </a:solidFill>
                          <a:latin typeface="원신한 Light"/>
                        </a:defRPr>
                      </a:pPr>
                      <a:r>
                        <a:t>SK텔레콤</a:t>
                      </a:r>
                    </a:p>
                  </a:txBody>
                  <a:tcPr anchor="ctr" marL="36000" marR="36000" marT="0" marB="0">
                    <a:noFill/>
                  </a:tcPr>
                </a:tc>
                <a:tc>
                  <a:txBody>
                    <a:bodyPr/>
                    <a:lstStyle/>
                    <a:p>
                      <a:pPr algn="r">
                        <a:defRPr sz="800" b="0">
                          <a:solidFill>
                            <a:srgbClr val="000000"/>
                          </a:solidFill>
                          <a:latin typeface="원신한 Light"/>
                        </a:defRPr>
                      </a:pPr>
                      <a:r>
                        <a:t>1.79</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641" b="2641"/>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l="1260" r="1260"/>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스마트베타 &gt; FnGuide 모멘텀&amp;밸류 지수</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A279540</a:t>
            </a:r>
          </a:p>
        </p:txBody>
      </p:sp>
      <p:sp>
        <p:nvSpPr>
          <p:cNvPr id="3" name="Text Placeholder 2"/>
          <p:cNvSpPr>
            <a:spLocks noGrp="1"/>
          </p:cNvSpPr>
          <p:nvPr>
            <p:ph type="body" idx="14" sz="quarter"/>
          </p:nvPr>
        </p:nvSpPr>
        <p:spPr/>
        <p:txBody>
          <a:bodyPr/>
          <a:lstStyle/>
          <a:p>
            <a:r>
              <a:t>KODEX 최소변동성</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저변동성 이상현상(Low-Volatility Anomaly)을 기반으로 시장주가변동이 낮고 안정적인 종목에 투자하여 시장초과수익을 달성하는 ETF입니다. 하락장에서의 손실폭을 최소화하는 것이 특징입니다.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12,385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12,925원/11,525원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429주/5백만원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124억원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+1.98/+5.36%/-2.60%/-0.92%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2017-10-16/2017-10-17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0.300%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9.30</a:t>
                      </a:r>
                    </a:p>
                  </a:txBody>
                  <a:tcPr anchor="ctr" marL="36000" marR="36000" marT="0" marB="0">
                    <a:noFill/>
                  </a:tcPr>
                </a:tc>
              </a:tr>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8.87</a:t>
                      </a:r>
                    </a:p>
                  </a:txBody>
                  <a:tcPr anchor="ctr" marL="36000" marR="36000" marT="0" marB="0">
                    <a:noFill/>
                  </a:tcPr>
                </a:tc>
              </a:tr>
              <a:tr h="187200">
                <a:tc>
                  <a:txBody>
                    <a:bodyPr/>
                    <a:lstStyle/>
                    <a:p>
                      <a:pPr algn="l">
                        <a:defRPr sz="800" b="0">
                          <a:solidFill>
                            <a:srgbClr val="000000"/>
                          </a:solidFill>
                          <a:latin typeface="원신한 Light"/>
                        </a:defRPr>
                      </a:pPr>
                      <a:r>
                        <a:t>KT&amp;G</a:t>
                      </a:r>
                    </a:p>
                  </a:txBody>
                  <a:tcPr anchor="ctr" marL="36000" marR="36000" marT="0" marB="0">
                    <a:noFill/>
                  </a:tcPr>
                </a:tc>
                <a:tc>
                  <a:txBody>
                    <a:bodyPr/>
                    <a:lstStyle/>
                    <a:p>
                      <a:pPr algn="r">
                        <a:defRPr sz="800" b="0">
                          <a:solidFill>
                            <a:srgbClr val="000000"/>
                          </a:solidFill>
                          <a:latin typeface="원신한 Light"/>
                        </a:defRPr>
                      </a:pPr>
                      <a:r>
                        <a:t>4.63</a:t>
                      </a:r>
                    </a:p>
                  </a:txBody>
                  <a:tcPr anchor="ctr" marL="36000" marR="36000" marT="0" marB="0">
                    <a:noFill/>
                  </a:tcPr>
                </a:tc>
              </a:tr>
              <a:tr h="187200">
                <a:tc>
                  <a:txBody>
                    <a:bodyPr/>
                    <a:lstStyle/>
                    <a:p>
                      <a:pPr algn="l">
                        <a:defRPr sz="800" b="0">
                          <a:solidFill>
                            <a:srgbClr val="000000"/>
                          </a:solidFill>
                          <a:latin typeface="원신한 Light"/>
                        </a:defRPr>
                      </a:pPr>
                      <a:r>
                        <a:t>엔씨소프트</a:t>
                      </a:r>
                    </a:p>
                  </a:txBody>
                  <a:tcPr anchor="ctr" marL="36000" marR="36000" marT="0" marB="0">
                    <a:noFill/>
                  </a:tcPr>
                </a:tc>
                <a:tc>
                  <a:txBody>
                    <a:bodyPr/>
                    <a:lstStyle/>
                    <a:p>
                      <a:pPr algn="r">
                        <a:defRPr sz="800" b="0">
                          <a:solidFill>
                            <a:srgbClr val="000000"/>
                          </a:solidFill>
                          <a:latin typeface="원신한 Light"/>
                        </a:defRPr>
                      </a:pPr>
                      <a:r>
                        <a:t>3.38</a:t>
                      </a:r>
                    </a:p>
                  </a:txBody>
                  <a:tcPr anchor="ctr" marL="36000" marR="36000" marT="0" marB="0">
                    <a:noFill/>
                  </a:tcPr>
                </a:tc>
              </a:tr>
              <a:tr h="187200">
                <a:tc>
                  <a:txBody>
                    <a:bodyPr/>
                    <a:lstStyle/>
                    <a:p>
                      <a:pPr algn="l">
                        <a:defRPr sz="800" b="0">
                          <a:solidFill>
                            <a:srgbClr val="000000"/>
                          </a:solidFill>
                          <a:latin typeface="원신한 Light"/>
                        </a:defRPr>
                      </a:pPr>
                      <a:r>
                        <a:t>DB손해보험</a:t>
                      </a:r>
                    </a:p>
                  </a:txBody>
                  <a:tcPr anchor="ctr" marL="36000" marR="36000" marT="0" marB="0">
                    <a:noFill/>
                  </a:tcPr>
                </a:tc>
                <a:tc>
                  <a:txBody>
                    <a:bodyPr/>
                    <a:lstStyle/>
                    <a:p>
                      <a:pPr algn="r">
                        <a:defRPr sz="800" b="0">
                          <a:solidFill>
                            <a:srgbClr val="000000"/>
                          </a:solidFill>
                          <a:latin typeface="원신한 Light"/>
                        </a:defRPr>
                      </a:pPr>
                      <a:r>
                        <a:t>3.24</a:t>
                      </a:r>
                    </a:p>
                  </a:txBody>
                  <a:tcPr anchor="ctr" marL="36000" marR="36000" marT="0" marB="0">
                    <a:noFill/>
                  </a:tcPr>
                </a:tc>
              </a:tr>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3.11</a:t>
                      </a:r>
                    </a:p>
                  </a:txBody>
                  <a:tcPr anchor="ctr" marL="36000" marR="36000" marT="0" marB="0">
                    <a:noFill/>
                  </a:tcPr>
                </a:tc>
              </a:tr>
              <a:tr h="187200">
                <a:tc>
                  <a:txBody>
                    <a:bodyPr/>
                    <a:lstStyle/>
                    <a:p>
                      <a:pPr algn="l">
                        <a:defRPr sz="800" b="0">
                          <a:solidFill>
                            <a:srgbClr val="000000"/>
                          </a:solidFill>
                          <a:latin typeface="원신한 Light"/>
                        </a:defRPr>
                      </a:pPr>
                      <a:r>
                        <a:t>리노공업</a:t>
                      </a:r>
                    </a:p>
                  </a:txBody>
                  <a:tcPr anchor="ctr" marL="36000" marR="36000" marT="0" marB="0">
                    <a:noFill/>
                  </a:tcPr>
                </a:tc>
                <a:tc>
                  <a:txBody>
                    <a:bodyPr/>
                    <a:lstStyle/>
                    <a:p>
                      <a:pPr algn="r">
                        <a:defRPr sz="800" b="0">
                          <a:solidFill>
                            <a:srgbClr val="000000"/>
                          </a:solidFill>
                          <a:latin typeface="원신한 Light"/>
                        </a:defRPr>
                      </a:pPr>
                      <a:r>
                        <a:t>2.30</a:t>
                      </a:r>
                    </a:p>
                  </a:txBody>
                  <a:tcPr anchor="ctr" marL="36000" marR="36000" marT="0" marB="0">
                    <a:noFill/>
                  </a:tcPr>
                </a:tc>
              </a:tr>
              <a:tr h="187200">
                <a:tc>
                  <a:txBody>
                    <a:bodyPr/>
                    <a:lstStyle/>
                    <a:p>
                      <a:pPr algn="l">
                        <a:defRPr sz="800" b="0">
                          <a:solidFill>
                            <a:srgbClr val="000000"/>
                          </a:solidFill>
                          <a:latin typeface="원신한 Light"/>
                        </a:defRPr>
                      </a:pPr>
                      <a:r>
                        <a:t>LG이노텍</a:t>
                      </a:r>
                    </a:p>
                  </a:txBody>
                  <a:tcPr anchor="ctr" marL="36000" marR="36000" marT="0" marB="0">
                    <a:noFill/>
                  </a:tcPr>
                </a:tc>
                <a:tc>
                  <a:txBody>
                    <a:bodyPr/>
                    <a:lstStyle/>
                    <a:p>
                      <a:pPr algn="r">
                        <a:defRPr sz="800" b="0">
                          <a:solidFill>
                            <a:srgbClr val="000000"/>
                          </a:solidFill>
                          <a:latin typeface="원신한 Light"/>
                        </a:defRPr>
                      </a:pPr>
                      <a:r>
                        <a:t>2.25</a:t>
                      </a:r>
                    </a:p>
                  </a:txBody>
                  <a:tcPr anchor="ctr" marL="36000" marR="36000" marT="0" marB="0">
                    <a:noFill/>
                  </a:tcPr>
                </a:tc>
              </a:tr>
              <a:tr h="187200">
                <a:tc>
                  <a:txBody>
                    <a:bodyPr/>
                    <a:lstStyle/>
                    <a:p>
                      <a:pPr algn="l">
                        <a:defRPr sz="800" b="0">
                          <a:solidFill>
                            <a:srgbClr val="000000"/>
                          </a:solidFill>
                          <a:latin typeface="원신한 Light"/>
                        </a:defRPr>
                      </a:pPr>
                      <a:r>
                        <a:t>메리츠금융지주</a:t>
                      </a:r>
                    </a:p>
                  </a:txBody>
                  <a:tcPr anchor="ctr" marL="36000" marR="36000" marT="0" marB="0">
                    <a:noFill/>
                  </a:tcPr>
                </a:tc>
                <a:tc>
                  <a:txBody>
                    <a:bodyPr/>
                    <a:lstStyle/>
                    <a:p>
                      <a:pPr algn="r">
                        <a:defRPr sz="800" b="0">
                          <a:solidFill>
                            <a:srgbClr val="000000"/>
                          </a:solidFill>
                          <a:latin typeface="원신한 Light"/>
                        </a:defRPr>
                      </a:pPr>
                      <a:r>
                        <a:t>2.13</a:t>
                      </a:r>
                    </a:p>
                  </a:txBody>
                  <a:tcPr anchor="ctr" marL="36000" marR="36000" marT="0" marB="0">
                    <a:noFill/>
                  </a:tcPr>
                </a:tc>
              </a:tr>
              <a:tr h="187200">
                <a:tc>
                  <a:txBody>
                    <a:bodyPr/>
                    <a:lstStyle/>
                    <a:p>
                      <a:pPr algn="l">
                        <a:defRPr sz="800" b="0">
                          <a:solidFill>
                            <a:srgbClr val="000000"/>
                          </a:solidFill>
                          <a:latin typeface="원신한 Light"/>
                        </a:defRPr>
                      </a:pPr>
                      <a:r>
                        <a:t>현대해상</a:t>
                      </a:r>
                    </a:p>
                  </a:txBody>
                  <a:tcPr anchor="ctr" marL="36000" marR="36000" marT="0" marB="0">
                    <a:noFill/>
                  </a:tcPr>
                </a:tc>
                <a:tc>
                  <a:txBody>
                    <a:bodyPr/>
                    <a:lstStyle/>
                    <a:p>
                      <a:pPr algn="r">
                        <a:defRPr sz="800" b="0">
                          <a:solidFill>
                            <a:srgbClr val="000000"/>
                          </a:solidFill>
                          <a:latin typeface="원신한 Light"/>
                        </a:defRPr>
                      </a:pPr>
                      <a:r>
                        <a:t>2.01</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l="834" r="834"/>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스마트베타 &gt; KOSPI TR</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A333980</a:t>
            </a:r>
          </a:p>
        </p:txBody>
      </p:sp>
      <p:sp>
        <p:nvSpPr>
          <p:cNvPr id="3" name="Text Placeholder 2"/>
          <p:cNvSpPr>
            <a:spLocks noGrp="1"/>
          </p:cNvSpPr>
          <p:nvPr>
            <p:ph type="body" idx="14" sz="quarter"/>
          </p:nvPr>
        </p:nvSpPr>
        <p:spPr/>
        <p:txBody>
          <a:bodyPr/>
          <a:lstStyle/>
          <a:p>
            <a:r>
              <a:t>ARIRANG KS퀄리티가중TR</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유가증권시장에 상장된 보통주 중 재무구조가 우수한 퀄리티 종목의 비중을 가중하여 투자하는 ETF입니다. 또한 단순 주가 뿐 아니라 현금배당에 따른 배당이익까지 모두 반영하여 산출한 총수익(Total Return) 지수를 추종합니다.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15,705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16,765원/14,750원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861주/13백만원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47억원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+0.67/+5.62%/-2.97%/-1.72%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2019-09-04/2019-09-05</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한화자산운용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21.41</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4.09</a:t>
                      </a:r>
                    </a:p>
                  </a:txBody>
                  <a:tcPr anchor="ctr" marL="36000" marR="36000" marT="0" marB="0">
                    <a:noFill/>
                  </a:tcPr>
                </a:tc>
              </a:tr>
              <a:tr h="187200">
                <a:tc>
                  <a:txBody>
                    <a:bodyPr/>
                    <a:lstStyle/>
                    <a:p>
                      <a:pPr algn="l">
                        <a:defRPr sz="800" b="0">
                          <a:solidFill>
                            <a:srgbClr val="000000"/>
                          </a:solidFill>
                          <a:latin typeface="원신한 Light"/>
                        </a:defRPr>
                      </a:pPr>
                      <a:r>
                        <a:t>셀트리온</a:t>
                      </a:r>
                    </a:p>
                  </a:txBody>
                  <a:tcPr anchor="ctr" marL="36000" marR="36000" marT="0" marB="0">
                    <a:noFill/>
                  </a:tcPr>
                </a:tc>
                <a:tc>
                  <a:txBody>
                    <a:bodyPr/>
                    <a:lstStyle/>
                    <a:p>
                      <a:pPr algn="r">
                        <a:defRPr sz="800" b="0">
                          <a:solidFill>
                            <a:srgbClr val="000000"/>
                          </a:solidFill>
                          <a:latin typeface="원신한 Light"/>
                        </a:defRPr>
                      </a:pPr>
                      <a:r>
                        <a:t>2.79</a:t>
                      </a:r>
                    </a:p>
                  </a:txBody>
                  <a:tcPr anchor="ctr" marL="36000" marR="36000" marT="0" marB="0">
                    <a:noFill/>
                  </a:tcPr>
                </a:tc>
              </a:tr>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2.78</a:t>
                      </a:r>
                    </a:p>
                  </a:txBody>
                  <a:tcPr anchor="ctr" marL="36000" marR="36000" marT="0" marB="0">
                    <a:noFill/>
                  </a:tcPr>
                </a:tc>
              </a:tr>
              <a:tr h="187200">
                <a:tc>
                  <a:txBody>
                    <a:bodyPr/>
                    <a:lstStyle/>
                    <a:p>
                      <a:pPr algn="l">
                        <a:defRPr sz="800" b="0">
                          <a:solidFill>
                            <a:srgbClr val="000000"/>
                          </a:solidFill>
                          <a:latin typeface="원신한 Light"/>
                        </a:defRPr>
                      </a:pPr>
                      <a:r>
                        <a:t>LG이노텍</a:t>
                      </a:r>
                    </a:p>
                  </a:txBody>
                  <a:tcPr anchor="ctr" marL="36000" marR="36000" marT="0" marB="0">
                    <a:noFill/>
                  </a:tcPr>
                </a:tc>
                <a:tc>
                  <a:txBody>
                    <a:bodyPr/>
                    <a:lstStyle/>
                    <a:p>
                      <a:pPr algn="r">
                        <a:defRPr sz="800" b="0">
                          <a:solidFill>
                            <a:srgbClr val="000000"/>
                          </a:solidFill>
                          <a:latin typeface="원신한 Light"/>
                        </a:defRPr>
                      </a:pPr>
                      <a:r>
                        <a:t>2.41</a:t>
                      </a:r>
                    </a:p>
                  </a:txBody>
                  <a:tcPr anchor="ctr" marL="36000" marR="36000" marT="0" marB="0">
                    <a:noFill/>
                  </a:tcPr>
                </a:tc>
              </a:tr>
              <a:tr h="187200">
                <a:tc>
                  <a:txBody>
                    <a:bodyPr/>
                    <a:lstStyle/>
                    <a:p>
                      <a:pPr algn="l">
                        <a:defRPr sz="800" b="0">
                          <a:solidFill>
                            <a:srgbClr val="000000"/>
                          </a:solidFill>
                          <a:latin typeface="원신한 Light"/>
                        </a:defRPr>
                      </a:pPr>
                      <a:r>
                        <a:t>하나금융지주</a:t>
                      </a:r>
                    </a:p>
                  </a:txBody>
                  <a:tcPr anchor="ctr" marL="36000" marR="36000" marT="0" marB="0">
                    <a:noFill/>
                  </a:tcPr>
                </a:tc>
                <a:tc>
                  <a:txBody>
                    <a:bodyPr/>
                    <a:lstStyle/>
                    <a:p>
                      <a:pPr algn="r">
                        <a:defRPr sz="800" b="0">
                          <a:solidFill>
                            <a:srgbClr val="000000"/>
                          </a:solidFill>
                          <a:latin typeface="원신한 Light"/>
                        </a:defRPr>
                      </a:pPr>
                      <a:r>
                        <a:t>2.32</a:t>
                      </a:r>
                    </a:p>
                  </a:txBody>
                  <a:tcPr anchor="ctr" marL="36000" marR="36000" marT="0" marB="0">
                    <a:noFill/>
                  </a:tcPr>
                </a:tc>
              </a:tr>
              <a:tr h="187200">
                <a:tc>
                  <a:txBody>
                    <a:bodyPr/>
                    <a:lstStyle/>
                    <a:p>
                      <a:pPr algn="l">
                        <a:defRPr sz="800" b="0">
                          <a:solidFill>
                            <a:srgbClr val="000000"/>
                          </a:solidFill>
                          <a:latin typeface="원신한 Light"/>
                        </a:defRPr>
                      </a:pPr>
                      <a:r>
                        <a:t>SK바이오사이언스</a:t>
                      </a:r>
                    </a:p>
                  </a:txBody>
                  <a:tcPr anchor="ctr" marL="36000" marR="36000" marT="0" marB="0">
                    <a:noFill/>
                  </a:tcPr>
                </a:tc>
                <a:tc>
                  <a:txBody>
                    <a:bodyPr/>
                    <a:lstStyle/>
                    <a:p>
                      <a:pPr algn="r">
                        <a:defRPr sz="800" b="0">
                          <a:solidFill>
                            <a:srgbClr val="000000"/>
                          </a:solidFill>
                          <a:latin typeface="원신한 Light"/>
                        </a:defRPr>
                      </a:pPr>
                      <a:r>
                        <a:t>2.29</a:t>
                      </a:r>
                    </a:p>
                  </a:txBody>
                  <a:tcPr anchor="ctr" marL="36000" marR="36000" marT="0" marB="0">
                    <a:noFill/>
                  </a:tcPr>
                </a:tc>
              </a:tr>
              <a:tr h="187200">
                <a:tc>
                  <a:txBody>
                    <a:bodyPr/>
                    <a:lstStyle/>
                    <a:p>
                      <a:pPr algn="l">
                        <a:defRPr sz="800" b="0">
                          <a:solidFill>
                            <a:srgbClr val="000000"/>
                          </a:solidFill>
                          <a:latin typeface="원신한 Light"/>
                        </a:defRPr>
                      </a:pPr>
                      <a:r>
                        <a:t>고려아연</a:t>
                      </a:r>
                    </a:p>
                  </a:txBody>
                  <a:tcPr anchor="ctr" marL="36000" marR="36000" marT="0" marB="0">
                    <a:noFill/>
                  </a:tcPr>
                </a:tc>
                <a:tc>
                  <a:txBody>
                    <a:bodyPr/>
                    <a:lstStyle/>
                    <a:p>
                      <a:pPr algn="r">
                        <a:defRPr sz="800" b="0">
                          <a:solidFill>
                            <a:srgbClr val="000000"/>
                          </a:solidFill>
                          <a:latin typeface="원신한 Light"/>
                        </a:defRPr>
                      </a:pPr>
                      <a:r>
                        <a:t>2.18</a:t>
                      </a:r>
                    </a:p>
                  </a:txBody>
                  <a:tcPr anchor="ctr" marL="36000" marR="36000" marT="0" marB="0">
                    <a:noFill/>
                  </a:tcPr>
                </a:tc>
              </a:tr>
              <a:tr h="187200">
                <a:tc>
                  <a:txBody>
                    <a:bodyPr/>
                    <a:lstStyle/>
                    <a:p>
                      <a:pPr algn="l">
                        <a:defRPr sz="800" b="0">
                          <a:solidFill>
                            <a:srgbClr val="000000"/>
                          </a:solidFill>
                          <a:latin typeface="원신한 Light"/>
                        </a:defRPr>
                      </a:pPr>
                      <a:r>
                        <a:t>삼성에스디에스</a:t>
                      </a:r>
                    </a:p>
                  </a:txBody>
                  <a:tcPr anchor="ctr" marL="36000" marR="36000" marT="0" marB="0">
                    <a:noFill/>
                  </a:tcPr>
                </a:tc>
                <a:tc>
                  <a:txBody>
                    <a:bodyPr/>
                    <a:lstStyle/>
                    <a:p>
                      <a:pPr algn="r">
                        <a:defRPr sz="800" b="0">
                          <a:solidFill>
                            <a:srgbClr val="000000"/>
                          </a:solidFill>
                          <a:latin typeface="원신한 Light"/>
                        </a:defRPr>
                      </a:pPr>
                      <a:r>
                        <a:t>2.12</a:t>
                      </a:r>
                    </a:p>
                  </a:txBody>
                  <a:tcPr anchor="ctr" marL="36000" marR="36000" marT="0" marB="0">
                    <a:noFill/>
                  </a:tcPr>
                </a:tc>
              </a:tr>
              <a:tr h="187200">
                <a:tc>
                  <a:txBody>
                    <a:bodyPr/>
                    <a:lstStyle/>
                    <a:p>
                      <a:pPr algn="l">
                        <a:defRPr sz="800" b="0">
                          <a:solidFill>
                            <a:srgbClr val="000000"/>
                          </a:solidFill>
                          <a:latin typeface="원신한 Light"/>
                        </a:defRPr>
                      </a:pPr>
                      <a:r>
                        <a:t>현대글로비스</a:t>
                      </a:r>
                    </a:p>
                  </a:txBody>
                  <a:tcPr anchor="ctr" marL="36000" marR="36000" marT="0" marB="0">
                    <a:noFill/>
                  </a:tcPr>
                </a:tc>
                <a:tc>
                  <a:txBody>
                    <a:bodyPr/>
                    <a:lstStyle/>
                    <a:p>
                      <a:pPr algn="r">
                        <a:defRPr sz="800" b="0">
                          <a:solidFill>
                            <a:srgbClr val="000000"/>
                          </a:solidFill>
                          <a:latin typeface="원신한 Light"/>
                        </a:defRPr>
                      </a:pPr>
                      <a:r>
                        <a:t>1.98</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스마트베타 &gt; FnGuide KS 퀄리티 가중 TR 지수</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A161510</a:t>
            </a:r>
          </a:p>
        </p:txBody>
      </p:sp>
      <p:sp>
        <p:nvSpPr>
          <p:cNvPr id="3" name="Text Placeholder 2"/>
          <p:cNvSpPr>
            <a:spLocks noGrp="1"/>
          </p:cNvSpPr>
          <p:nvPr>
            <p:ph type="body" idx="14" sz="quarter"/>
          </p:nvPr>
        </p:nvSpPr>
        <p:spPr/>
        <p:txBody>
          <a:bodyPr/>
          <a:lstStyle/>
          <a:p>
            <a:r>
              <a:t>ARIRANG 고배당주</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유가증권시장 유동시가총액 상위 200종목 중에서 예상 배당수익률이 높은 상위 30종목을 선별하여 산출한 FnGuide 배당주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13,115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13,185원/9,703원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105,500주/1,344백만원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2,046억원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0.26%</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+5.05/+3.68%/+6.15%/+25.53%</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2012-08-28/2012-08-29</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0.230%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한화자산운용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POSCO</a:t>
                      </a:r>
                    </a:p>
                  </a:txBody>
                  <a:tcPr anchor="ctr" marL="36000" marR="36000" marT="0" marB="0">
                    <a:noFill/>
                  </a:tcPr>
                </a:tc>
                <a:tc>
                  <a:txBody>
                    <a:bodyPr/>
                    <a:lstStyle/>
                    <a:p>
                      <a:pPr algn="r">
                        <a:defRPr sz="800" b="0">
                          <a:solidFill>
                            <a:srgbClr val="000000"/>
                          </a:solidFill>
                          <a:latin typeface="원신한 Light"/>
                        </a:defRPr>
                      </a:pPr>
                      <a:r>
                        <a:t>5.65</a:t>
                      </a:r>
                    </a:p>
                  </a:txBody>
                  <a:tcPr anchor="ctr" marL="36000" marR="36000" marT="0" marB="0">
                    <a:noFill/>
                  </a:tcPr>
                </a:tc>
              </a:tr>
              <a:tr h="187200">
                <a:tc>
                  <a:txBody>
                    <a:bodyPr/>
                    <a:lstStyle/>
                    <a:p>
                      <a:pPr algn="l">
                        <a:defRPr sz="800" b="0">
                          <a:solidFill>
                            <a:srgbClr val="000000"/>
                          </a:solidFill>
                          <a:latin typeface="원신한 Light"/>
                        </a:defRPr>
                      </a:pPr>
                      <a:r>
                        <a:t>우리금융지주</a:t>
                      </a:r>
                    </a:p>
                  </a:txBody>
                  <a:tcPr anchor="ctr" marL="36000" marR="36000" marT="0" marB="0">
                    <a:noFill/>
                  </a:tcPr>
                </a:tc>
                <a:tc>
                  <a:txBody>
                    <a:bodyPr/>
                    <a:lstStyle/>
                    <a:p>
                      <a:pPr algn="r">
                        <a:defRPr sz="800" b="0">
                          <a:solidFill>
                            <a:srgbClr val="000000"/>
                          </a:solidFill>
                          <a:latin typeface="원신한 Light"/>
                        </a:defRPr>
                      </a:pPr>
                      <a:r>
                        <a:t>5.53</a:t>
                      </a:r>
                    </a:p>
                  </a:txBody>
                  <a:tcPr anchor="ctr" marL="36000" marR="36000" marT="0" marB="0">
                    <a:noFill/>
                  </a:tcPr>
                </a:tc>
              </a:tr>
              <a:tr h="187200">
                <a:tc>
                  <a:txBody>
                    <a:bodyPr/>
                    <a:lstStyle/>
                    <a:p>
                      <a:pPr algn="l">
                        <a:defRPr sz="800" b="0">
                          <a:solidFill>
                            <a:srgbClr val="000000"/>
                          </a:solidFill>
                          <a:latin typeface="원신한 Light"/>
                        </a:defRPr>
                      </a:pPr>
                      <a:r>
                        <a:t>하나금융지주</a:t>
                      </a:r>
                    </a:p>
                  </a:txBody>
                  <a:tcPr anchor="ctr" marL="36000" marR="36000" marT="0" marB="0">
                    <a:noFill/>
                  </a:tcPr>
                </a:tc>
                <a:tc>
                  <a:txBody>
                    <a:bodyPr/>
                    <a:lstStyle/>
                    <a:p>
                      <a:pPr algn="r">
                        <a:defRPr sz="800" b="0">
                          <a:solidFill>
                            <a:srgbClr val="000000"/>
                          </a:solidFill>
                          <a:latin typeface="원신한 Light"/>
                        </a:defRPr>
                      </a:pPr>
                      <a:r>
                        <a:t>5.52</a:t>
                      </a:r>
                    </a:p>
                  </a:txBody>
                  <a:tcPr anchor="ctr" marL="36000" marR="36000" marT="0" marB="0">
                    <a:noFill/>
                  </a:tcPr>
                </a:tc>
              </a:tr>
              <a:tr h="187200">
                <a:tc>
                  <a:txBody>
                    <a:bodyPr/>
                    <a:lstStyle/>
                    <a:p>
                      <a:pPr algn="l">
                        <a:defRPr sz="800" b="0">
                          <a:solidFill>
                            <a:srgbClr val="000000"/>
                          </a:solidFill>
                          <a:latin typeface="원신한 Light"/>
                        </a:defRPr>
                      </a:pPr>
                      <a:r>
                        <a:t>신한지주</a:t>
                      </a:r>
                    </a:p>
                  </a:txBody>
                  <a:tcPr anchor="ctr" marL="36000" marR="36000" marT="0" marB="0">
                    <a:noFill/>
                  </a:tcPr>
                </a:tc>
                <a:tc>
                  <a:txBody>
                    <a:bodyPr/>
                    <a:lstStyle/>
                    <a:p>
                      <a:pPr algn="r">
                        <a:defRPr sz="800" b="0">
                          <a:solidFill>
                            <a:srgbClr val="000000"/>
                          </a:solidFill>
                          <a:latin typeface="원신한 Light"/>
                        </a:defRPr>
                      </a:pPr>
                      <a:r>
                        <a:t>5.08</a:t>
                      </a:r>
                    </a:p>
                  </a:txBody>
                  <a:tcPr anchor="ctr" marL="36000" marR="36000" marT="0" marB="0">
                    <a:noFill/>
                  </a:tcPr>
                </a:tc>
              </a:tr>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4.81</a:t>
                      </a:r>
                    </a:p>
                  </a:txBody>
                  <a:tcPr anchor="ctr" marL="36000" marR="36000" marT="0" marB="0">
                    <a:noFill/>
                  </a:tcPr>
                </a:tc>
              </a:tr>
              <a:tr h="187200">
                <a:tc>
                  <a:txBody>
                    <a:bodyPr/>
                    <a:lstStyle/>
                    <a:p>
                      <a:pPr algn="l">
                        <a:defRPr sz="800" b="0">
                          <a:solidFill>
                            <a:srgbClr val="000000"/>
                          </a:solidFill>
                          <a:latin typeface="원신한 Light"/>
                        </a:defRPr>
                      </a:pPr>
                      <a:r>
                        <a:t>삼성화재</a:t>
                      </a:r>
                    </a:p>
                  </a:txBody>
                  <a:tcPr anchor="ctr" marL="36000" marR="36000" marT="0" marB="0">
                    <a:noFill/>
                  </a:tcPr>
                </a:tc>
                <a:tc>
                  <a:txBody>
                    <a:bodyPr/>
                    <a:lstStyle/>
                    <a:p>
                      <a:pPr algn="r">
                        <a:defRPr sz="800" b="0">
                          <a:solidFill>
                            <a:srgbClr val="000000"/>
                          </a:solidFill>
                          <a:latin typeface="원신한 Light"/>
                        </a:defRPr>
                      </a:pPr>
                      <a:r>
                        <a:t>4.75</a:t>
                      </a:r>
                    </a:p>
                  </a:txBody>
                  <a:tcPr anchor="ctr" marL="36000" marR="36000" marT="0" marB="0">
                    <a:noFill/>
                  </a:tcPr>
                </a:tc>
              </a:tr>
              <a:tr h="187200">
                <a:tc>
                  <a:txBody>
                    <a:bodyPr/>
                    <a:lstStyle/>
                    <a:p>
                      <a:pPr algn="l">
                        <a:defRPr sz="800" b="0">
                          <a:solidFill>
                            <a:srgbClr val="000000"/>
                          </a:solidFill>
                          <a:latin typeface="원신한 Light"/>
                        </a:defRPr>
                      </a:pPr>
                      <a:r>
                        <a:t>삼성증권</a:t>
                      </a:r>
                    </a:p>
                  </a:txBody>
                  <a:tcPr anchor="ctr" marL="36000" marR="36000" marT="0" marB="0">
                    <a:noFill/>
                  </a:tcPr>
                </a:tc>
                <a:tc>
                  <a:txBody>
                    <a:bodyPr/>
                    <a:lstStyle/>
                    <a:p>
                      <a:pPr algn="r">
                        <a:defRPr sz="800" b="0">
                          <a:solidFill>
                            <a:srgbClr val="000000"/>
                          </a:solidFill>
                          <a:latin typeface="원신한 Light"/>
                        </a:defRPr>
                      </a:pPr>
                      <a:r>
                        <a:t>4.36</a:t>
                      </a:r>
                    </a:p>
                  </a:txBody>
                  <a:tcPr anchor="ctr" marL="36000" marR="36000" marT="0" marB="0">
                    <a:noFill/>
                  </a:tcPr>
                </a:tc>
              </a:tr>
              <a:tr h="187200">
                <a:tc>
                  <a:txBody>
                    <a:bodyPr/>
                    <a:lstStyle/>
                    <a:p>
                      <a:pPr algn="l">
                        <a:defRPr sz="800" b="0">
                          <a:solidFill>
                            <a:srgbClr val="000000"/>
                          </a:solidFill>
                          <a:latin typeface="원신한 Light"/>
                        </a:defRPr>
                      </a:pPr>
                      <a:r>
                        <a:t>기업은행</a:t>
                      </a:r>
                    </a:p>
                  </a:txBody>
                  <a:tcPr anchor="ctr" marL="36000" marR="36000" marT="0" marB="0">
                    <a:noFill/>
                  </a:tcPr>
                </a:tc>
                <a:tc>
                  <a:txBody>
                    <a:bodyPr/>
                    <a:lstStyle/>
                    <a:p>
                      <a:pPr algn="r">
                        <a:defRPr sz="800" b="0">
                          <a:solidFill>
                            <a:srgbClr val="000000"/>
                          </a:solidFill>
                          <a:latin typeface="원신한 Light"/>
                        </a:defRPr>
                      </a:pPr>
                      <a:r>
                        <a:t>4.12</a:t>
                      </a:r>
                    </a:p>
                  </a:txBody>
                  <a:tcPr anchor="ctr" marL="36000" marR="36000" marT="0" marB="0">
                    <a:noFill/>
                  </a:tcPr>
                </a:tc>
              </a:tr>
              <a:tr h="187200">
                <a:tc>
                  <a:txBody>
                    <a:bodyPr/>
                    <a:lstStyle/>
                    <a:p>
                      <a:pPr algn="l">
                        <a:defRPr sz="800" b="0">
                          <a:solidFill>
                            <a:srgbClr val="000000"/>
                          </a:solidFill>
                          <a:latin typeface="원신한 Light"/>
                        </a:defRPr>
                      </a:pPr>
                      <a:r>
                        <a:t>현대중공업지주</a:t>
                      </a:r>
                    </a:p>
                  </a:txBody>
                  <a:tcPr anchor="ctr" marL="36000" marR="36000" marT="0" marB="0">
                    <a:noFill/>
                  </a:tcPr>
                </a:tc>
                <a:tc>
                  <a:txBody>
                    <a:bodyPr/>
                    <a:lstStyle/>
                    <a:p>
                      <a:pPr algn="r">
                        <a:defRPr sz="800" b="0">
                          <a:solidFill>
                            <a:srgbClr val="000000"/>
                          </a:solidFill>
                          <a:latin typeface="원신한 Light"/>
                        </a:defRPr>
                      </a:pPr>
                      <a:r>
                        <a:t>4.08</a:t>
                      </a:r>
                    </a:p>
                  </a:txBody>
                  <a:tcPr anchor="ctr" marL="36000" marR="36000" marT="0" marB="0">
                    <a:noFill/>
                  </a:tcPr>
                </a:tc>
              </a:tr>
              <a:tr h="187200">
                <a:tc>
                  <a:txBody>
                    <a:bodyPr/>
                    <a:lstStyle/>
                    <a:p>
                      <a:pPr algn="l">
                        <a:defRPr sz="800" b="0">
                          <a:solidFill>
                            <a:srgbClr val="000000"/>
                          </a:solidFill>
                          <a:latin typeface="원신한 Light"/>
                        </a:defRPr>
                      </a:pPr>
                      <a:r>
                        <a:t>삼성생명</a:t>
                      </a:r>
                    </a:p>
                  </a:txBody>
                  <a:tcPr anchor="ctr" marL="36000" marR="36000" marT="0" marB="0">
                    <a:noFill/>
                  </a:tcPr>
                </a:tc>
                <a:tc>
                  <a:txBody>
                    <a:bodyPr/>
                    <a:lstStyle/>
                    <a:p>
                      <a:pPr algn="r">
                        <a:defRPr sz="800" b="0">
                          <a:solidFill>
                            <a:srgbClr val="000000"/>
                          </a:solidFill>
                          <a:latin typeface="원신한 Light"/>
                        </a:defRPr>
                      </a:pPr>
                      <a:r>
                        <a:t>4.06</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스마트베타 &gt; 배당주</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A315960</a:t>
            </a:r>
          </a:p>
        </p:txBody>
      </p:sp>
      <p:sp>
        <p:nvSpPr>
          <p:cNvPr id="3" name="Text Placeholder 2"/>
          <p:cNvSpPr>
            <a:spLocks noGrp="1"/>
          </p:cNvSpPr>
          <p:nvPr>
            <p:ph type="body" idx="14" sz="quarter"/>
          </p:nvPr>
        </p:nvSpPr>
        <p:spPr/>
        <p:txBody>
          <a:bodyPr/>
          <a:lstStyle/>
          <a:p>
            <a:r>
              <a:t>KBSTAR 대형고배당10TR</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유가증권시장 대형주 중 배당성향이 높은 기업을 선별하는 WISE 대형고배당10TR 지수를 추종하는 ETF입니다. 또한 배당금 재투자를 가정한 총수익(Total Return) 지수를 추종하는 것이 특징입니다.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17,195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17,895원/14,825원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5,402주/90백만원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610억원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0.01%</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+6.31/+14.90%/+1.63%/+0.47%</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2019-01-21/2019-01-22</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0.150%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케이비자산운용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27.32</a:t>
                      </a:r>
                    </a:p>
                  </a:txBody>
                  <a:tcPr anchor="ctr" marL="36000" marR="36000" marT="0" marB="0">
                    <a:noFill/>
                  </a:tcPr>
                </a:tc>
              </a:tr>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24.80</a:t>
                      </a:r>
                    </a:p>
                  </a:txBody>
                  <a:tcPr anchor="ctr" marL="36000" marR="36000" marT="0" marB="0">
                    <a:noFill/>
                  </a:tcPr>
                </a:tc>
              </a:tr>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12.74</a:t>
                      </a:r>
                    </a:p>
                  </a:txBody>
                  <a:tcPr anchor="ctr" marL="36000" marR="36000" marT="0" marB="0">
                    <a:noFill/>
                  </a:tcPr>
                </a:tc>
              </a:tr>
              <a:tr h="187200">
                <a:tc>
                  <a:txBody>
                    <a:bodyPr/>
                    <a:lstStyle/>
                    <a:p>
                      <a:pPr algn="l">
                        <a:defRPr sz="800" b="0">
                          <a:solidFill>
                            <a:srgbClr val="000000"/>
                          </a:solidFill>
                          <a:latin typeface="원신한 Light"/>
                        </a:defRPr>
                      </a:pPr>
                      <a:r>
                        <a:t>현대차</a:t>
                      </a:r>
                    </a:p>
                  </a:txBody>
                  <a:tcPr anchor="ctr" marL="36000" marR="36000" marT="0" marB="0">
                    <a:noFill/>
                  </a:tcPr>
                </a:tc>
                <a:tc>
                  <a:txBody>
                    <a:bodyPr/>
                    <a:lstStyle/>
                    <a:p>
                      <a:pPr algn="r">
                        <a:defRPr sz="800" b="0">
                          <a:solidFill>
                            <a:srgbClr val="000000"/>
                          </a:solidFill>
                          <a:latin typeface="원신한 Light"/>
                        </a:defRPr>
                      </a:pPr>
                      <a:r>
                        <a:t>8.03</a:t>
                      </a:r>
                    </a:p>
                  </a:txBody>
                  <a:tcPr anchor="ctr" marL="36000" marR="36000" marT="0" marB="0">
                    <a:noFill/>
                  </a:tcPr>
                </a:tc>
              </a:tr>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6.09</a:t>
                      </a:r>
                    </a:p>
                  </a:txBody>
                  <a:tcPr anchor="ctr" marL="36000" marR="36000" marT="0" marB="0">
                    <a:noFill/>
                  </a:tcPr>
                </a:tc>
              </a:tr>
              <a:tr h="187200">
                <a:tc>
                  <a:txBody>
                    <a:bodyPr/>
                    <a:lstStyle/>
                    <a:p>
                      <a:pPr algn="l">
                        <a:defRPr sz="800" b="0">
                          <a:solidFill>
                            <a:srgbClr val="000000"/>
                          </a:solidFill>
                          <a:latin typeface="원신한 Light"/>
                        </a:defRPr>
                      </a:pPr>
                      <a:r>
                        <a:t>신한지주</a:t>
                      </a:r>
                    </a:p>
                  </a:txBody>
                  <a:tcPr anchor="ctr" marL="36000" marR="36000" marT="0" marB="0">
                    <a:noFill/>
                  </a:tcPr>
                </a:tc>
                <a:tc>
                  <a:txBody>
                    <a:bodyPr/>
                    <a:lstStyle/>
                    <a:p>
                      <a:pPr algn="r">
                        <a:defRPr sz="800" b="0">
                          <a:solidFill>
                            <a:srgbClr val="000000"/>
                          </a:solidFill>
                          <a:latin typeface="원신한 Light"/>
                        </a:defRPr>
                      </a:pPr>
                      <a:r>
                        <a:t>5.45</a:t>
                      </a:r>
                    </a:p>
                  </a:txBody>
                  <a:tcPr anchor="ctr" marL="36000" marR="36000" marT="0" marB="0">
                    <a:noFill/>
                  </a:tcPr>
                </a:tc>
              </a:tr>
              <a:tr h="187200">
                <a:tc>
                  <a:txBody>
                    <a:bodyPr/>
                    <a:lstStyle/>
                    <a:p>
                      <a:pPr algn="l">
                        <a:defRPr sz="800" b="0">
                          <a:solidFill>
                            <a:srgbClr val="000000"/>
                          </a:solidFill>
                          <a:latin typeface="원신한 Light"/>
                        </a:defRPr>
                      </a:pPr>
                      <a:r>
                        <a:t>POSCO</a:t>
                      </a:r>
                    </a:p>
                  </a:txBody>
                  <a:tcPr anchor="ctr" marL="36000" marR="36000" marT="0" marB="0">
                    <a:noFill/>
                  </a:tcPr>
                </a:tc>
                <a:tc>
                  <a:txBody>
                    <a:bodyPr/>
                    <a:lstStyle/>
                    <a:p>
                      <a:pPr algn="r">
                        <a:defRPr sz="800" b="0">
                          <a:solidFill>
                            <a:srgbClr val="000000"/>
                          </a:solidFill>
                          <a:latin typeface="원신한 Light"/>
                        </a:defRPr>
                      </a:pPr>
                      <a:r>
                        <a:t>5.07</a:t>
                      </a:r>
                    </a:p>
                  </a:txBody>
                  <a:tcPr anchor="ctr" marL="36000" marR="36000" marT="0" marB="0">
                    <a:noFill/>
                  </a:tcPr>
                </a:tc>
              </a:tr>
              <a:tr h="187200">
                <a:tc>
                  <a:txBody>
                    <a:bodyPr/>
                    <a:lstStyle/>
                    <a:p>
                      <a:pPr algn="l">
                        <a:defRPr sz="800" b="0">
                          <a:solidFill>
                            <a:srgbClr val="000000"/>
                          </a:solidFill>
                          <a:latin typeface="원신한 Light"/>
                        </a:defRPr>
                      </a:pPr>
                      <a:r>
                        <a:t>기아</a:t>
                      </a:r>
                    </a:p>
                  </a:txBody>
                  <a:tcPr anchor="ctr" marL="36000" marR="36000" marT="0" marB="0">
                    <a:noFill/>
                  </a:tcPr>
                </a:tc>
                <a:tc>
                  <a:txBody>
                    <a:bodyPr/>
                    <a:lstStyle/>
                    <a:p>
                      <a:pPr algn="r">
                        <a:defRPr sz="800" b="0">
                          <a:solidFill>
                            <a:srgbClr val="000000"/>
                          </a:solidFill>
                          <a:latin typeface="원신한 Light"/>
                        </a:defRPr>
                      </a:pPr>
                      <a:r>
                        <a:t>4.05</a:t>
                      </a:r>
                    </a:p>
                  </a:txBody>
                  <a:tcPr anchor="ctr" marL="36000" marR="36000" marT="0" marB="0">
                    <a:noFill/>
                  </a:tcPr>
                </a:tc>
              </a:tr>
              <a:tr h="187200">
                <a:tc>
                  <a:txBody>
                    <a:bodyPr/>
                    <a:lstStyle/>
                    <a:p>
                      <a:pPr algn="l">
                        <a:defRPr sz="800" b="0">
                          <a:solidFill>
                            <a:srgbClr val="000000"/>
                          </a:solidFill>
                          <a:latin typeface="원신한 Light"/>
                        </a:defRPr>
                      </a:pPr>
                      <a:r>
                        <a:t>하나금융지주</a:t>
                      </a:r>
                    </a:p>
                  </a:txBody>
                  <a:tcPr anchor="ctr" marL="36000" marR="36000" marT="0" marB="0">
                    <a:noFill/>
                  </a:tcPr>
                </a:tc>
                <a:tc>
                  <a:txBody>
                    <a:bodyPr/>
                    <a:lstStyle/>
                    <a:p>
                      <a:pPr algn="r">
                        <a:defRPr sz="800" b="0">
                          <a:solidFill>
                            <a:srgbClr val="000000"/>
                          </a:solidFill>
                          <a:latin typeface="원신한 Light"/>
                        </a:defRPr>
                      </a:pPr>
                      <a:r>
                        <a:t>2.99</a:t>
                      </a:r>
                    </a:p>
                  </a:txBody>
                  <a:tcPr anchor="ctr" marL="36000" marR="36000" marT="0" marB="0">
                    <a:noFill/>
                  </a:tcPr>
                </a:tc>
              </a:tr>
              <a:tr h="187200">
                <a:tc>
                  <a:txBody>
                    <a:bodyPr/>
                    <a:lstStyle/>
                    <a:p>
                      <a:pPr algn="l">
                        <a:defRPr sz="800" b="0">
                          <a:solidFill>
                            <a:srgbClr val="000000"/>
                          </a:solidFill>
                          <a:latin typeface="원신한 Light"/>
                        </a:defRPr>
                      </a:pPr>
                      <a:r>
                        <a:t>현대모비스</a:t>
                      </a:r>
                    </a:p>
                  </a:txBody>
                  <a:tcPr anchor="ctr" marL="36000" marR="36000" marT="0" marB="0">
                    <a:noFill/>
                  </a:tcPr>
                </a:tc>
                <a:tc>
                  <a:txBody>
                    <a:bodyPr/>
                    <a:lstStyle/>
                    <a:p>
                      <a:pPr algn="r">
                        <a:defRPr sz="800" b="0">
                          <a:solidFill>
                            <a:srgbClr val="000000"/>
                          </a:solidFill>
                          <a:latin typeface="원신한 Light"/>
                        </a:defRPr>
                      </a:pPr>
                      <a:r>
                        <a:t>2.86</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스마트베타 &gt; KOSPI TR</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A305720</a:t>
            </a:r>
          </a:p>
        </p:txBody>
      </p:sp>
      <p:sp>
        <p:nvSpPr>
          <p:cNvPr id="3" name="Text Placeholder 2"/>
          <p:cNvSpPr>
            <a:spLocks noGrp="1"/>
          </p:cNvSpPr>
          <p:nvPr>
            <p:ph type="body" idx="14" sz="quarter"/>
          </p:nvPr>
        </p:nvSpPr>
        <p:spPr/>
        <p:txBody>
          <a:bodyPr/>
          <a:lstStyle/>
          <a:p>
            <a:r>
              <a:t>KODEX 2차전지산업</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2차전지 밸류체인(원재료, 장비, 부품, 제조 등) 관련 키워드 분석을 통해 종목별 Scoring을 부여하고, 상위 25종목에 선별투자하는 2차전지 테마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22,600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24,670원/16,409원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1,180,433주/25,847백만원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13,221억원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1.76%</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-1.03%/+0.36%/+13.77%/+19.31%</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2018-09-11/2018-09-12</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21.02</a:t>
                      </a:r>
                    </a:p>
                  </a:txBody>
                  <a:tcPr anchor="ctr" marL="36000" marR="36000" marT="0" marB="0">
                    <a:noFill/>
                  </a:tcPr>
                </a:tc>
              </a:tr>
              <a:tr h="187200">
                <a:tc>
                  <a:txBody>
                    <a:bodyPr/>
                    <a:lstStyle/>
                    <a:p>
                      <a:pPr algn="l">
                        <a:defRPr sz="800" b="0">
                          <a:solidFill>
                            <a:srgbClr val="000000"/>
                          </a:solidFill>
                          <a:latin typeface="원신한 Light"/>
                        </a:defRPr>
                      </a:pPr>
                      <a:r>
                        <a:t>SK이노베이션</a:t>
                      </a:r>
                    </a:p>
                  </a:txBody>
                  <a:tcPr anchor="ctr" marL="36000" marR="36000" marT="0" marB="0">
                    <a:noFill/>
                  </a:tcPr>
                </a:tc>
                <a:tc>
                  <a:txBody>
                    <a:bodyPr/>
                    <a:lstStyle/>
                    <a:p>
                      <a:pPr algn="r">
                        <a:defRPr sz="800" b="0">
                          <a:solidFill>
                            <a:srgbClr val="000000"/>
                          </a:solidFill>
                          <a:latin typeface="원신한 Light"/>
                        </a:defRPr>
                      </a:pPr>
                      <a:r>
                        <a:t>19.40</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14.14</a:t>
                      </a:r>
                    </a:p>
                  </a:txBody>
                  <a:tcPr anchor="ctr" marL="36000" marR="36000" marT="0" marB="0">
                    <a:noFill/>
                  </a:tcPr>
                </a:tc>
              </a:tr>
              <a:tr h="187200">
                <a:tc>
                  <a:txBody>
                    <a:bodyPr/>
                    <a:lstStyle/>
                    <a:p>
                      <a:pPr algn="l">
                        <a:defRPr sz="800" b="0">
                          <a:solidFill>
                            <a:srgbClr val="000000"/>
                          </a:solidFill>
                          <a:latin typeface="원신한 Light"/>
                        </a:defRPr>
                      </a:pPr>
                      <a:r>
                        <a:t>포스코케미칼</a:t>
                      </a:r>
                    </a:p>
                  </a:txBody>
                  <a:tcPr anchor="ctr" marL="36000" marR="36000" marT="0" marB="0">
                    <a:noFill/>
                  </a:tcPr>
                </a:tc>
                <a:tc>
                  <a:txBody>
                    <a:bodyPr/>
                    <a:lstStyle/>
                    <a:p>
                      <a:pPr algn="r">
                        <a:defRPr sz="800" b="0">
                          <a:solidFill>
                            <a:srgbClr val="000000"/>
                          </a:solidFill>
                          <a:latin typeface="원신한 Light"/>
                        </a:defRPr>
                      </a:pPr>
                      <a:r>
                        <a:t>8.95</a:t>
                      </a:r>
                    </a:p>
                  </a:txBody>
                  <a:tcPr anchor="ctr" marL="36000" marR="36000" marT="0" marB="0">
                    <a:noFill/>
                  </a:tcPr>
                </a:tc>
              </a:tr>
              <a:tr h="187200">
                <a:tc>
                  <a:txBody>
                    <a:bodyPr/>
                    <a:lstStyle/>
                    <a:p>
                      <a:pPr algn="l">
                        <a:defRPr sz="800" b="0">
                          <a:solidFill>
                            <a:srgbClr val="000000"/>
                          </a:solidFill>
                          <a:latin typeface="원신한 Light"/>
                        </a:defRPr>
                      </a:pPr>
                      <a:r>
                        <a:t>에코프로비엠</a:t>
                      </a:r>
                    </a:p>
                  </a:txBody>
                  <a:tcPr anchor="ctr" marL="36000" marR="36000" marT="0" marB="0">
                    <a:noFill/>
                  </a:tcPr>
                </a:tc>
                <a:tc>
                  <a:txBody>
                    <a:bodyPr/>
                    <a:lstStyle/>
                    <a:p>
                      <a:pPr algn="r">
                        <a:defRPr sz="800" b="0">
                          <a:solidFill>
                            <a:srgbClr val="000000"/>
                          </a:solidFill>
                          <a:latin typeface="원신한 Light"/>
                        </a:defRPr>
                      </a:pPr>
                      <a:r>
                        <a:t>7.47</a:t>
                      </a:r>
                    </a:p>
                  </a:txBody>
                  <a:tcPr anchor="ctr" marL="36000" marR="36000" marT="0" marB="0">
                    <a:noFill/>
                  </a:tcPr>
                </a:tc>
              </a:tr>
              <a:tr h="187200">
                <a:tc>
                  <a:txBody>
                    <a:bodyPr/>
                    <a:lstStyle/>
                    <a:p>
                      <a:pPr algn="l">
                        <a:defRPr sz="800" b="0">
                          <a:solidFill>
                            <a:srgbClr val="000000"/>
                          </a:solidFill>
                          <a:latin typeface="원신한 Light"/>
                        </a:defRPr>
                      </a:pPr>
                      <a:r>
                        <a:t>SK아이이테크놀로지</a:t>
                      </a:r>
                    </a:p>
                  </a:txBody>
                  <a:tcPr anchor="ctr" marL="36000" marR="36000" marT="0" marB="0">
                    <a:noFill/>
                  </a:tcPr>
                </a:tc>
                <a:tc>
                  <a:txBody>
                    <a:bodyPr/>
                    <a:lstStyle/>
                    <a:p>
                      <a:pPr algn="r">
                        <a:defRPr sz="800" b="0">
                          <a:solidFill>
                            <a:srgbClr val="000000"/>
                          </a:solidFill>
                          <a:latin typeface="원신한 Light"/>
                        </a:defRPr>
                      </a:pPr>
                      <a:r>
                        <a:t>6.93</a:t>
                      </a:r>
                    </a:p>
                  </a:txBody>
                  <a:tcPr anchor="ctr" marL="36000" marR="36000" marT="0" marB="0">
                    <a:noFill/>
                  </a:tcPr>
                </a:tc>
              </a:tr>
              <a:tr h="187200">
                <a:tc>
                  <a:txBody>
                    <a:bodyPr/>
                    <a:lstStyle/>
                    <a:p>
                      <a:pPr algn="l">
                        <a:defRPr sz="800" b="0">
                          <a:solidFill>
                            <a:srgbClr val="000000"/>
                          </a:solidFill>
                          <a:latin typeface="원신한 Light"/>
                        </a:defRPr>
                      </a:pPr>
                      <a:r>
                        <a:t>에코프로</a:t>
                      </a:r>
                    </a:p>
                  </a:txBody>
                  <a:tcPr anchor="ctr" marL="36000" marR="36000" marT="0" marB="0">
                    <a:noFill/>
                  </a:tcPr>
                </a:tc>
                <a:tc>
                  <a:txBody>
                    <a:bodyPr/>
                    <a:lstStyle/>
                    <a:p>
                      <a:pPr algn="r">
                        <a:defRPr sz="800" b="0">
                          <a:solidFill>
                            <a:srgbClr val="000000"/>
                          </a:solidFill>
                          <a:latin typeface="원신한 Light"/>
                        </a:defRPr>
                      </a:pPr>
                      <a:r>
                        <a:t>6.37</a:t>
                      </a:r>
                    </a:p>
                  </a:txBody>
                  <a:tcPr anchor="ctr" marL="36000" marR="36000" marT="0" marB="0">
                    <a:noFill/>
                  </a:tcPr>
                </a:tc>
              </a:tr>
              <a:tr h="187200">
                <a:tc>
                  <a:txBody>
                    <a:bodyPr/>
                    <a:lstStyle/>
                    <a:p>
                      <a:pPr algn="l">
                        <a:defRPr sz="800" b="0">
                          <a:solidFill>
                            <a:srgbClr val="000000"/>
                          </a:solidFill>
                          <a:latin typeface="원신한 Light"/>
                        </a:defRPr>
                      </a:pPr>
                      <a:r>
                        <a:t>엘앤에프</a:t>
                      </a:r>
                    </a:p>
                  </a:txBody>
                  <a:tcPr anchor="ctr" marL="36000" marR="36000" marT="0" marB="0">
                    <a:noFill/>
                  </a:tcPr>
                </a:tc>
                <a:tc>
                  <a:txBody>
                    <a:bodyPr/>
                    <a:lstStyle/>
                    <a:p>
                      <a:pPr algn="r">
                        <a:defRPr sz="800" b="0">
                          <a:solidFill>
                            <a:srgbClr val="000000"/>
                          </a:solidFill>
                          <a:latin typeface="원신한 Light"/>
                        </a:defRPr>
                      </a:pPr>
                      <a:r>
                        <a:t>3.96</a:t>
                      </a:r>
                    </a:p>
                  </a:txBody>
                  <a:tcPr anchor="ctr" marL="36000" marR="36000" marT="0" marB="0">
                    <a:noFill/>
                  </a:tcPr>
                </a:tc>
              </a:tr>
              <a:tr h="187200">
                <a:tc>
                  <a:txBody>
                    <a:bodyPr/>
                    <a:lstStyle/>
                    <a:p>
                      <a:pPr algn="l">
                        <a:defRPr sz="800" b="0">
                          <a:solidFill>
                            <a:srgbClr val="000000"/>
                          </a:solidFill>
                          <a:latin typeface="원신한 Light"/>
                        </a:defRPr>
                      </a:pPr>
                      <a:r>
                        <a:t>일진머티리얼즈</a:t>
                      </a:r>
                    </a:p>
                  </a:txBody>
                  <a:tcPr anchor="ctr" marL="36000" marR="36000" marT="0" marB="0">
                    <a:noFill/>
                  </a:tcPr>
                </a:tc>
                <a:tc>
                  <a:txBody>
                    <a:bodyPr/>
                    <a:lstStyle/>
                    <a:p>
                      <a:pPr algn="r">
                        <a:defRPr sz="800" b="0">
                          <a:solidFill>
                            <a:srgbClr val="000000"/>
                          </a:solidFill>
                          <a:latin typeface="원신한 Light"/>
                        </a:defRPr>
                      </a:pPr>
                      <a:r>
                        <a:t>2.36</a:t>
                      </a:r>
                    </a:p>
                  </a:txBody>
                  <a:tcPr anchor="ctr" marL="36000" marR="36000" marT="0" marB="0">
                    <a:noFill/>
                  </a:tcPr>
                </a:tc>
              </a:tr>
              <a:tr h="187200">
                <a:tc>
                  <a:txBody>
                    <a:bodyPr/>
                    <a:lstStyle/>
                    <a:p>
                      <a:pPr algn="l">
                        <a:defRPr sz="800" b="0">
                          <a:solidFill>
                            <a:srgbClr val="000000"/>
                          </a:solidFill>
                          <a:latin typeface="원신한 Light"/>
                        </a:defRPr>
                      </a:pPr>
                      <a:r>
                        <a:t>SKC</a:t>
                      </a:r>
                    </a:p>
                  </a:txBody>
                  <a:tcPr anchor="ctr" marL="36000" marR="36000" marT="0" marB="0">
                    <a:noFill/>
                  </a:tcPr>
                </a:tc>
                <a:tc>
                  <a:txBody>
                    <a:bodyPr/>
                    <a:lstStyle/>
                    <a:p>
                      <a:pPr algn="r">
                        <a:defRPr sz="800" b="0">
                          <a:solidFill>
                            <a:srgbClr val="000000"/>
                          </a:solidFill>
                          <a:latin typeface="원신한 Light"/>
                        </a:defRPr>
                      </a:pPr>
                      <a:r>
                        <a:t>2.09</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FnGuide 2차전지 산업 지수</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A322400</a:t>
            </a:r>
          </a:p>
        </p:txBody>
      </p:sp>
      <p:sp>
        <p:nvSpPr>
          <p:cNvPr id="3" name="Text Placeholder 2"/>
          <p:cNvSpPr>
            <a:spLocks noGrp="1"/>
          </p:cNvSpPr>
          <p:nvPr>
            <p:ph type="body" idx="14" sz="quarter"/>
          </p:nvPr>
        </p:nvSpPr>
        <p:spPr/>
        <p:txBody>
          <a:bodyPr/>
          <a:lstStyle/>
          <a:p>
            <a:r>
              <a:t>HANARO e커머스</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업종 소분류가 온라인쇼핑/인터넷 서비스인 종목 혹은 리포트 키워드 검색 기준이 e커머스인 종목 중 최대 40종목을 선정한 FnGuide E커머스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16,485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21,030원/15,243원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21,211주/363백만원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1,006억원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0.55%</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-8.67%/-6.55%/-20.25%/+4.31%</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2019-04-23/2019-04-23</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엔에이치아문디자산운용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19.14</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17.51</a:t>
                      </a:r>
                    </a:p>
                  </a:txBody>
                  <a:tcPr anchor="ctr" marL="36000" marR="36000" marT="0" marB="0">
                    <a:noFill/>
                  </a:tcPr>
                </a:tc>
              </a:tr>
              <a:tr h="187200">
                <a:tc>
                  <a:txBody>
                    <a:bodyPr/>
                    <a:lstStyle/>
                    <a:p>
                      <a:pPr algn="l">
                        <a:defRPr sz="800" b="0">
                          <a:solidFill>
                            <a:srgbClr val="000000"/>
                          </a:solidFill>
                          <a:latin typeface="원신한 Light"/>
                        </a:defRPr>
                      </a:pPr>
                      <a:r>
                        <a:t>SK텔레콤</a:t>
                      </a:r>
                    </a:p>
                  </a:txBody>
                  <a:tcPr anchor="ctr" marL="36000" marR="36000" marT="0" marB="0">
                    <a:noFill/>
                  </a:tcPr>
                </a:tc>
                <a:tc>
                  <a:txBody>
                    <a:bodyPr/>
                    <a:lstStyle/>
                    <a:p>
                      <a:pPr algn="r">
                        <a:defRPr sz="800" b="0">
                          <a:solidFill>
                            <a:srgbClr val="000000"/>
                          </a:solidFill>
                          <a:latin typeface="원신한 Light"/>
                        </a:defRPr>
                      </a:pPr>
                      <a:r>
                        <a:t>11.79</a:t>
                      </a:r>
                    </a:p>
                  </a:txBody>
                  <a:tcPr anchor="ctr" marL="36000" marR="36000" marT="0" marB="0">
                    <a:noFill/>
                  </a:tcPr>
                </a:tc>
              </a:tr>
              <a:tr h="187200">
                <a:tc>
                  <a:txBody>
                    <a:bodyPr/>
                    <a:lstStyle/>
                    <a:p>
                      <a:pPr algn="l">
                        <a:defRPr sz="800" b="0">
                          <a:solidFill>
                            <a:srgbClr val="000000"/>
                          </a:solidFill>
                          <a:latin typeface="원신한 Light"/>
                        </a:defRPr>
                      </a:pPr>
                      <a:r>
                        <a:t>코웨이</a:t>
                      </a:r>
                    </a:p>
                  </a:txBody>
                  <a:tcPr anchor="ctr" marL="36000" marR="36000" marT="0" marB="0">
                    <a:noFill/>
                  </a:tcPr>
                </a:tc>
                <a:tc>
                  <a:txBody>
                    <a:bodyPr/>
                    <a:lstStyle/>
                    <a:p>
                      <a:pPr algn="r">
                        <a:defRPr sz="800" b="0">
                          <a:solidFill>
                            <a:srgbClr val="000000"/>
                          </a:solidFill>
                          <a:latin typeface="원신한 Light"/>
                        </a:defRPr>
                      </a:pPr>
                      <a:r>
                        <a:t>6.36</a:t>
                      </a:r>
                    </a:p>
                  </a:txBody>
                  <a:tcPr anchor="ctr" marL="36000" marR="36000" marT="0" marB="0">
                    <a:noFill/>
                  </a:tcPr>
                </a:tc>
              </a:tr>
              <a:tr h="187200">
                <a:tc>
                  <a:txBody>
                    <a:bodyPr/>
                    <a:lstStyle/>
                    <a:p>
                      <a:pPr algn="l">
                        <a:defRPr sz="800" b="0">
                          <a:solidFill>
                            <a:srgbClr val="000000"/>
                          </a:solidFill>
                          <a:latin typeface="원신한 Light"/>
                        </a:defRPr>
                      </a:pPr>
                      <a:r>
                        <a:t>이마트</a:t>
                      </a:r>
                    </a:p>
                  </a:txBody>
                  <a:tcPr anchor="ctr" marL="36000" marR="36000" marT="0" marB="0">
                    <a:noFill/>
                  </a:tcPr>
                </a:tc>
                <a:tc>
                  <a:txBody>
                    <a:bodyPr/>
                    <a:lstStyle/>
                    <a:p>
                      <a:pPr algn="r">
                        <a:defRPr sz="800" b="0">
                          <a:solidFill>
                            <a:srgbClr val="000000"/>
                          </a:solidFill>
                          <a:latin typeface="원신한 Light"/>
                        </a:defRPr>
                      </a:pPr>
                      <a:r>
                        <a:t>4.54</a:t>
                      </a:r>
                    </a:p>
                  </a:txBody>
                  <a:tcPr anchor="ctr" marL="36000" marR="36000" marT="0" marB="0">
                    <a:noFill/>
                  </a:tcPr>
                </a:tc>
              </a:tr>
              <a:tr h="187200">
                <a:tc>
                  <a:txBody>
                    <a:bodyPr/>
                    <a:lstStyle/>
                    <a:p>
                      <a:pPr algn="l">
                        <a:defRPr sz="800" b="0">
                          <a:solidFill>
                            <a:srgbClr val="000000"/>
                          </a:solidFill>
                          <a:latin typeface="원신한 Light"/>
                        </a:defRPr>
                      </a:pPr>
                      <a:r>
                        <a:t>호텔신라</a:t>
                      </a:r>
                    </a:p>
                  </a:txBody>
                  <a:tcPr anchor="ctr" marL="36000" marR="36000" marT="0" marB="0">
                    <a:noFill/>
                  </a:tcPr>
                </a:tc>
                <a:tc>
                  <a:txBody>
                    <a:bodyPr/>
                    <a:lstStyle/>
                    <a:p>
                      <a:pPr algn="r">
                        <a:defRPr sz="800" b="0">
                          <a:solidFill>
                            <a:srgbClr val="000000"/>
                          </a:solidFill>
                          <a:latin typeface="원신한 Light"/>
                        </a:defRPr>
                      </a:pPr>
                      <a:r>
                        <a:t>3.56</a:t>
                      </a:r>
                    </a:p>
                  </a:txBody>
                  <a:tcPr anchor="ctr" marL="36000" marR="36000" marT="0" marB="0">
                    <a:noFill/>
                  </a:tcPr>
                </a:tc>
              </a:tr>
              <a:tr h="187200">
                <a:tc>
                  <a:txBody>
                    <a:bodyPr/>
                    <a:lstStyle/>
                    <a:p>
                      <a:pPr algn="l">
                        <a:defRPr sz="800" b="0">
                          <a:solidFill>
                            <a:srgbClr val="000000"/>
                          </a:solidFill>
                          <a:latin typeface="원신한 Light"/>
                        </a:defRPr>
                      </a:pPr>
                      <a:r>
                        <a:t>신세계</a:t>
                      </a:r>
                    </a:p>
                  </a:txBody>
                  <a:tcPr anchor="ctr" marL="36000" marR="36000" marT="0" marB="0">
                    <a:noFill/>
                  </a:tcPr>
                </a:tc>
                <a:tc>
                  <a:txBody>
                    <a:bodyPr/>
                    <a:lstStyle/>
                    <a:p>
                      <a:pPr algn="r">
                        <a:defRPr sz="800" b="0">
                          <a:solidFill>
                            <a:srgbClr val="000000"/>
                          </a:solidFill>
                          <a:latin typeface="원신한 Light"/>
                        </a:defRPr>
                      </a:pPr>
                      <a:r>
                        <a:t>2.66</a:t>
                      </a:r>
                    </a:p>
                  </a:txBody>
                  <a:tcPr anchor="ctr" marL="36000" marR="36000" marT="0" marB="0">
                    <a:noFill/>
                  </a:tcPr>
                </a:tc>
              </a:tr>
              <a:tr h="187200">
                <a:tc>
                  <a:txBody>
                    <a:bodyPr/>
                    <a:lstStyle/>
                    <a:p>
                      <a:pPr algn="l">
                        <a:defRPr sz="800" b="0">
                          <a:solidFill>
                            <a:srgbClr val="000000"/>
                          </a:solidFill>
                          <a:latin typeface="원신한 Light"/>
                        </a:defRPr>
                      </a:pPr>
                      <a:r>
                        <a:t>CJ ENM</a:t>
                      </a:r>
                    </a:p>
                  </a:txBody>
                  <a:tcPr anchor="ctr" marL="36000" marR="36000" marT="0" marB="0">
                    <a:noFill/>
                  </a:tcPr>
                </a:tc>
                <a:tc>
                  <a:txBody>
                    <a:bodyPr/>
                    <a:lstStyle/>
                    <a:p>
                      <a:pPr algn="r">
                        <a:defRPr sz="800" b="0">
                          <a:solidFill>
                            <a:srgbClr val="000000"/>
                          </a:solidFill>
                          <a:latin typeface="원신한 Light"/>
                        </a:defRPr>
                      </a:pPr>
                      <a:r>
                        <a:t>2.45</a:t>
                      </a:r>
                    </a:p>
                  </a:txBody>
                  <a:tcPr anchor="ctr" marL="36000" marR="36000" marT="0" marB="0">
                    <a:noFill/>
                  </a:tcPr>
                </a:tc>
              </a:tr>
              <a:tr h="187200">
                <a:tc>
                  <a:txBody>
                    <a:bodyPr/>
                    <a:lstStyle/>
                    <a:p>
                      <a:pPr algn="l">
                        <a:defRPr sz="800" b="0">
                          <a:solidFill>
                            <a:srgbClr val="000000"/>
                          </a:solidFill>
                          <a:latin typeface="원신한 Light"/>
                        </a:defRPr>
                      </a:pPr>
                      <a:r>
                        <a:t>휠라홀딩스</a:t>
                      </a:r>
                    </a:p>
                  </a:txBody>
                  <a:tcPr anchor="ctr" marL="36000" marR="36000" marT="0" marB="0">
                    <a:noFill/>
                  </a:tcPr>
                </a:tc>
                <a:tc>
                  <a:txBody>
                    <a:bodyPr/>
                    <a:lstStyle/>
                    <a:p>
                      <a:pPr algn="r">
                        <a:defRPr sz="800" b="0">
                          <a:solidFill>
                            <a:srgbClr val="000000"/>
                          </a:solidFill>
                          <a:latin typeface="원신한 Light"/>
                        </a:defRPr>
                      </a:pPr>
                      <a:r>
                        <a:t>2.44</a:t>
                      </a:r>
                    </a:p>
                  </a:txBody>
                  <a:tcPr anchor="ctr" marL="36000" marR="36000" marT="0" marB="0">
                    <a:noFill/>
                  </a:tcPr>
                </a:tc>
              </a:tr>
              <a:tr h="187200">
                <a:tc>
                  <a:txBody>
                    <a:bodyPr/>
                    <a:lstStyle/>
                    <a:p>
                      <a:pPr algn="l">
                        <a:defRPr sz="800" b="0">
                          <a:solidFill>
                            <a:srgbClr val="000000"/>
                          </a:solidFill>
                          <a:latin typeface="원신한 Light"/>
                        </a:defRPr>
                      </a:pPr>
                      <a:r>
                        <a:t>제일기획</a:t>
                      </a:r>
                    </a:p>
                  </a:txBody>
                  <a:tcPr anchor="ctr" marL="36000" marR="36000" marT="0" marB="0">
                    <a:noFill/>
                  </a:tcPr>
                </a:tc>
                <a:tc>
                  <a:txBody>
                    <a:bodyPr/>
                    <a:lstStyle/>
                    <a:p>
                      <a:pPr algn="r">
                        <a:defRPr sz="800" b="0">
                          <a:solidFill>
                            <a:srgbClr val="000000"/>
                          </a:solidFill>
                          <a:latin typeface="원신한 Light"/>
                        </a:defRPr>
                      </a:pPr>
                      <a:r>
                        <a:t>2.37</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FnGuide E커머스 지수</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A138530</a:t>
            </a:r>
          </a:p>
        </p:txBody>
      </p:sp>
      <p:sp>
        <p:nvSpPr>
          <p:cNvPr id="3" name="Text Placeholder 2"/>
          <p:cNvSpPr>
            <a:spLocks noGrp="1"/>
          </p:cNvSpPr>
          <p:nvPr>
            <p:ph type="body" idx="14" sz="quarter"/>
          </p:nvPr>
        </p:nvSpPr>
        <p:spPr/>
        <p:txBody>
          <a:bodyPr/>
          <a:lstStyle/>
          <a:p>
            <a:r>
              <a:t>TIGER LG그룹+펀더멘털</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공정거래위원회가 매월 발표하는 상호출자제한 기업집단 중 LG그룹, GS그룹, LS그룹에 소속된 계열회사 중 최대 20종목을 선별하여 투자하는 ETF입니다. 기초지수는 일반적인 시가총액방식이 아닌 매출액, 순자산, 현금흐름 등 내재가치 요소를 가중하는 내재가치가중방식을 사용합니다.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11,105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12,572원/9,815원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19,307주/205백만원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153억원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+4.62/+5.31%/-7.27%/-0.02%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2011-03-09/2011-03-10</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0.150%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21.56</a:t>
                      </a:r>
                    </a:p>
                  </a:txBody>
                  <a:tcPr anchor="ctr" marL="36000" marR="36000" marT="0" marB="0">
                    <a:noFill/>
                  </a:tcPr>
                </a:tc>
              </a:tr>
              <a:tr h="187200">
                <a:tc>
                  <a:txBody>
                    <a:bodyPr/>
                    <a:lstStyle/>
                    <a:p>
                      <a:pPr algn="l">
                        <a:defRPr sz="800" b="0">
                          <a:solidFill>
                            <a:srgbClr val="000000"/>
                          </a:solidFill>
                          <a:latin typeface="원신한 Light"/>
                        </a:defRPr>
                      </a:pPr>
                      <a:r>
                        <a:t>LG전자</a:t>
                      </a:r>
                    </a:p>
                  </a:txBody>
                  <a:tcPr anchor="ctr" marL="36000" marR="36000" marT="0" marB="0">
                    <a:noFill/>
                  </a:tcPr>
                </a:tc>
                <a:tc>
                  <a:txBody>
                    <a:bodyPr/>
                    <a:lstStyle/>
                    <a:p>
                      <a:pPr algn="r">
                        <a:defRPr sz="800" b="0">
                          <a:solidFill>
                            <a:srgbClr val="000000"/>
                          </a:solidFill>
                          <a:latin typeface="원신한 Light"/>
                        </a:defRPr>
                      </a:pPr>
                      <a:r>
                        <a:t>15.10</a:t>
                      </a:r>
                    </a:p>
                  </a:txBody>
                  <a:tcPr anchor="ctr" marL="36000" marR="36000" marT="0" marB="0">
                    <a:noFill/>
                  </a:tcPr>
                </a:tc>
              </a:tr>
              <a:tr h="187200">
                <a:tc>
                  <a:txBody>
                    <a:bodyPr/>
                    <a:lstStyle/>
                    <a:p>
                      <a:pPr algn="l">
                        <a:defRPr sz="800" b="0">
                          <a:solidFill>
                            <a:srgbClr val="000000"/>
                          </a:solidFill>
                          <a:latin typeface="원신한 Light"/>
                        </a:defRPr>
                      </a:pPr>
                      <a:r>
                        <a:t>LG디스플레이</a:t>
                      </a:r>
                    </a:p>
                  </a:txBody>
                  <a:tcPr anchor="ctr" marL="36000" marR="36000" marT="0" marB="0">
                    <a:noFill/>
                  </a:tcPr>
                </a:tc>
                <a:tc>
                  <a:txBody>
                    <a:bodyPr/>
                    <a:lstStyle/>
                    <a:p>
                      <a:pPr algn="r">
                        <a:defRPr sz="800" b="0">
                          <a:solidFill>
                            <a:srgbClr val="000000"/>
                          </a:solidFill>
                          <a:latin typeface="원신한 Light"/>
                        </a:defRPr>
                      </a:pPr>
                      <a:r>
                        <a:t>13.03</a:t>
                      </a:r>
                    </a:p>
                  </a:txBody>
                  <a:tcPr anchor="ctr" marL="36000" marR="36000" marT="0" marB="0">
                    <a:noFill/>
                  </a:tcPr>
                </a:tc>
              </a:tr>
              <a:tr h="187200">
                <a:tc>
                  <a:txBody>
                    <a:bodyPr/>
                    <a:lstStyle/>
                    <a:p>
                      <a:pPr algn="l">
                        <a:defRPr sz="800" b="0">
                          <a:solidFill>
                            <a:srgbClr val="000000"/>
                          </a:solidFill>
                          <a:latin typeface="원신한 Light"/>
                        </a:defRPr>
                      </a:pPr>
                      <a:r>
                        <a:t>LG유플러스</a:t>
                      </a:r>
                    </a:p>
                  </a:txBody>
                  <a:tcPr anchor="ctr" marL="36000" marR="36000" marT="0" marB="0">
                    <a:noFill/>
                  </a:tcPr>
                </a:tc>
                <a:tc>
                  <a:txBody>
                    <a:bodyPr/>
                    <a:lstStyle/>
                    <a:p>
                      <a:pPr algn="r">
                        <a:defRPr sz="800" b="0">
                          <a:solidFill>
                            <a:srgbClr val="000000"/>
                          </a:solidFill>
                          <a:latin typeface="원신한 Light"/>
                        </a:defRPr>
                      </a:pPr>
                      <a:r>
                        <a:t>11.98</a:t>
                      </a:r>
                    </a:p>
                  </a:txBody>
                  <a:tcPr anchor="ctr" marL="36000" marR="36000" marT="0" marB="0">
                    <a:noFill/>
                  </a:tcPr>
                </a:tc>
              </a:tr>
              <a:tr h="187200">
                <a:tc>
                  <a:txBody>
                    <a:bodyPr/>
                    <a:lstStyle/>
                    <a:p>
                      <a:pPr algn="l">
                        <a:defRPr sz="800" b="0">
                          <a:solidFill>
                            <a:srgbClr val="000000"/>
                          </a:solidFill>
                          <a:latin typeface="원신한 Light"/>
                        </a:defRPr>
                      </a:pPr>
                      <a:r>
                        <a:t>GS건설</a:t>
                      </a:r>
                    </a:p>
                  </a:txBody>
                  <a:tcPr anchor="ctr" marL="36000" marR="36000" marT="0" marB="0">
                    <a:noFill/>
                  </a:tcPr>
                </a:tc>
                <a:tc>
                  <a:txBody>
                    <a:bodyPr/>
                    <a:lstStyle/>
                    <a:p>
                      <a:pPr algn="r">
                        <a:defRPr sz="800" b="0">
                          <a:solidFill>
                            <a:srgbClr val="000000"/>
                          </a:solidFill>
                          <a:latin typeface="원신한 Light"/>
                        </a:defRPr>
                      </a:pPr>
                      <a:r>
                        <a:t>7.06</a:t>
                      </a:r>
                    </a:p>
                  </a:txBody>
                  <a:tcPr anchor="ctr" marL="36000" marR="36000" marT="0" marB="0">
                    <a:noFill/>
                  </a:tcPr>
                </a:tc>
              </a:tr>
              <a:tr h="187200">
                <a:tc>
                  <a:txBody>
                    <a:bodyPr/>
                    <a:lstStyle/>
                    <a:p>
                      <a:pPr algn="l">
                        <a:defRPr sz="800" b="0">
                          <a:solidFill>
                            <a:srgbClr val="000000"/>
                          </a:solidFill>
                          <a:latin typeface="원신한 Light"/>
                        </a:defRPr>
                      </a:pPr>
                      <a:r>
                        <a:t>LG</a:t>
                      </a:r>
                    </a:p>
                  </a:txBody>
                  <a:tcPr anchor="ctr" marL="36000" marR="36000" marT="0" marB="0">
                    <a:noFill/>
                  </a:tcPr>
                </a:tc>
                <a:tc>
                  <a:txBody>
                    <a:bodyPr/>
                    <a:lstStyle/>
                    <a:p>
                      <a:pPr algn="r">
                        <a:defRPr sz="800" b="0">
                          <a:solidFill>
                            <a:srgbClr val="000000"/>
                          </a:solidFill>
                          <a:latin typeface="원신한 Light"/>
                        </a:defRPr>
                      </a:pPr>
                      <a:r>
                        <a:t>6.83</a:t>
                      </a:r>
                    </a:p>
                  </a:txBody>
                  <a:tcPr anchor="ctr" marL="36000" marR="36000" marT="0" marB="0">
                    <a:noFill/>
                  </a:tcPr>
                </a:tc>
              </a:tr>
              <a:tr h="187200">
                <a:tc>
                  <a:txBody>
                    <a:bodyPr/>
                    <a:lstStyle/>
                    <a:p>
                      <a:pPr algn="l">
                        <a:defRPr sz="800" b="0">
                          <a:solidFill>
                            <a:srgbClr val="000000"/>
                          </a:solidFill>
                          <a:latin typeface="원신한 Light"/>
                        </a:defRPr>
                      </a:pPr>
                      <a:r>
                        <a:t>LG생활건강</a:t>
                      </a:r>
                    </a:p>
                  </a:txBody>
                  <a:tcPr anchor="ctr" marL="36000" marR="36000" marT="0" marB="0">
                    <a:noFill/>
                  </a:tcPr>
                </a:tc>
                <a:tc>
                  <a:txBody>
                    <a:bodyPr/>
                    <a:lstStyle/>
                    <a:p>
                      <a:pPr algn="r">
                        <a:defRPr sz="800" b="0">
                          <a:solidFill>
                            <a:srgbClr val="000000"/>
                          </a:solidFill>
                          <a:latin typeface="원신한 Light"/>
                        </a:defRPr>
                      </a:pPr>
                      <a:r>
                        <a:t>3.84</a:t>
                      </a:r>
                    </a:p>
                  </a:txBody>
                  <a:tcPr anchor="ctr" marL="36000" marR="36000" marT="0" marB="0">
                    <a:noFill/>
                  </a:tcPr>
                </a:tc>
              </a:tr>
              <a:tr h="187200">
                <a:tc>
                  <a:txBody>
                    <a:bodyPr/>
                    <a:lstStyle/>
                    <a:p>
                      <a:pPr algn="l">
                        <a:defRPr sz="800" b="0">
                          <a:solidFill>
                            <a:srgbClr val="000000"/>
                          </a:solidFill>
                          <a:latin typeface="원신한 Light"/>
                        </a:defRPr>
                      </a:pPr>
                      <a:r>
                        <a:t>LG이노텍</a:t>
                      </a:r>
                    </a:p>
                  </a:txBody>
                  <a:tcPr anchor="ctr" marL="36000" marR="36000" marT="0" marB="0">
                    <a:noFill/>
                  </a:tcPr>
                </a:tc>
                <a:tc>
                  <a:txBody>
                    <a:bodyPr/>
                    <a:lstStyle/>
                    <a:p>
                      <a:pPr algn="r">
                        <a:defRPr sz="800" b="0">
                          <a:solidFill>
                            <a:srgbClr val="000000"/>
                          </a:solidFill>
                          <a:latin typeface="원신한 Light"/>
                        </a:defRPr>
                      </a:pPr>
                      <a:r>
                        <a:t>3.72</a:t>
                      </a:r>
                    </a:p>
                  </a:txBody>
                  <a:tcPr anchor="ctr" marL="36000" marR="36000" marT="0" marB="0">
                    <a:noFill/>
                  </a:tcPr>
                </a:tc>
              </a:tr>
              <a:tr h="187200">
                <a:tc>
                  <a:txBody>
                    <a:bodyPr/>
                    <a:lstStyle/>
                    <a:p>
                      <a:pPr algn="l">
                        <a:defRPr sz="800" b="0">
                          <a:solidFill>
                            <a:srgbClr val="000000"/>
                          </a:solidFill>
                          <a:latin typeface="원신한 Light"/>
                        </a:defRPr>
                      </a:pPr>
                      <a:r>
                        <a:t>GS</a:t>
                      </a:r>
                    </a:p>
                  </a:txBody>
                  <a:tcPr anchor="ctr" marL="36000" marR="36000" marT="0" marB="0">
                    <a:noFill/>
                  </a:tcPr>
                </a:tc>
                <a:tc>
                  <a:txBody>
                    <a:bodyPr/>
                    <a:lstStyle/>
                    <a:p>
                      <a:pPr algn="r">
                        <a:defRPr sz="800" b="0">
                          <a:solidFill>
                            <a:srgbClr val="000000"/>
                          </a:solidFill>
                          <a:latin typeface="원신한 Light"/>
                        </a:defRPr>
                      </a:pPr>
                      <a:r>
                        <a:t>3.36</a:t>
                      </a:r>
                    </a:p>
                  </a:txBody>
                  <a:tcPr anchor="ctr" marL="36000" marR="36000" marT="0" marB="0">
                    <a:noFill/>
                  </a:tcPr>
                </a:tc>
              </a:tr>
              <a:tr h="187200">
                <a:tc>
                  <a:txBody>
                    <a:bodyPr/>
                    <a:lstStyle/>
                    <a:p>
                      <a:pPr algn="l">
                        <a:defRPr sz="800" b="0">
                          <a:solidFill>
                            <a:srgbClr val="000000"/>
                          </a:solidFill>
                          <a:latin typeface="원신한 Light"/>
                        </a:defRPr>
                      </a:pPr>
                      <a:r>
                        <a:t>GS리테일</a:t>
                      </a:r>
                    </a:p>
                  </a:txBody>
                  <a:tcPr anchor="ctr" marL="36000" marR="36000" marT="0" marB="0">
                    <a:noFill/>
                  </a:tcPr>
                </a:tc>
                <a:tc>
                  <a:txBody>
                    <a:bodyPr/>
                    <a:lstStyle/>
                    <a:p>
                      <a:pPr algn="r">
                        <a:defRPr sz="800" b="0">
                          <a:solidFill>
                            <a:srgbClr val="000000"/>
                          </a:solidFill>
                          <a:latin typeface="원신한 Light"/>
                        </a:defRPr>
                      </a:pPr>
                      <a:r>
                        <a:t>3.02</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MKF LG그룹+FW</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A292150</a:t>
            </a:r>
          </a:p>
        </p:txBody>
      </p:sp>
      <p:sp>
        <p:nvSpPr>
          <p:cNvPr id="3" name="Text Placeholder 2"/>
          <p:cNvSpPr>
            <a:spLocks noGrp="1"/>
          </p:cNvSpPr>
          <p:nvPr>
            <p:ph type="body" idx="14" sz="quarter"/>
          </p:nvPr>
        </p:nvSpPr>
        <p:spPr/>
        <p:txBody>
          <a:bodyPr/>
          <a:lstStyle/>
          <a:p>
            <a:r>
              <a:t>TIGER TOP10</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유가증권시장 전체 및 코스닥 유동시가총액 상위 100종목 중 최상위 10개 종목으로 구성한 FnGuide Top10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13,580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15,596원/12,680원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206,469주/2,772백만원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11,882억원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0.24%</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-0.88%/+6.59%/-9.07%/-11.32%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2018-03-29/2018-03-30</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0.150%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25.66</a:t>
                      </a:r>
                    </a:p>
                  </a:txBody>
                  <a:tcPr anchor="ctr" marL="36000" marR="36000" marT="0" marB="0">
                    <a:noFill/>
                  </a:tcPr>
                </a:tc>
              </a:tr>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16.44</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11.04</a:t>
                      </a:r>
                    </a:p>
                  </a:txBody>
                  <a:tcPr anchor="ctr" marL="36000" marR="36000" marT="0" marB="0">
                    <a:noFill/>
                  </a:tcPr>
                </a:tc>
              </a:tr>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8.54</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7.86</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7.51</a:t>
                      </a:r>
                    </a:p>
                  </a:txBody>
                  <a:tcPr anchor="ctr" marL="36000" marR="36000" marT="0" marB="0">
                    <a:noFill/>
                  </a:tcPr>
                </a:tc>
              </a:tr>
              <a:tr h="187200">
                <a:tc>
                  <a:txBody>
                    <a:bodyPr/>
                    <a:lstStyle/>
                    <a:p>
                      <a:pPr algn="l">
                        <a:defRPr sz="800" b="0">
                          <a:solidFill>
                            <a:srgbClr val="000000"/>
                          </a:solidFill>
                          <a:latin typeface="원신한 Light"/>
                        </a:defRPr>
                      </a:pPr>
                      <a:r>
                        <a:t>현대차</a:t>
                      </a:r>
                    </a:p>
                  </a:txBody>
                  <a:tcPr anchor="ctr" marL="36000" marR="36000" marT="0" marB="0">
                    <a:noFill/>
                  </a:tcPr>
                </a:tc>
                <a:tc>
                  <a:txBody>
                    <a:bodyPr/>
                    <a:lstStyle/>
                    <a:p>
                      <a:pPr algn="r">
                        <a:defRPr sz="800" b="0">
                          <a:solidFill>
                            <a:srgbClr val="000000"/>
                          </a:solidFill>
                          <a:latin typeface="원신한 Light"/>
                        </a:defRPr>
                      </a:pPr>
                      <a:r>
                        <a:t>6.98</a:t>
                      </a:r>
                    </a:p>
                  </a:txBody>
                  <a:tcPr anchor="ctr" marL="36000" marR="36000" marT="0" marB="0">
                    <a:noFill/>
                  </a:tcPr>
                </a:tc>
              </a:tr>
              <a:tr h="187200">
                <a:tc>
                  <a:txBody>
                    <a:bodyPr/>
                    <a:lstStyle/>
                    <a:p>
                      <a:pPr algn="l">
                        <a:defRPr sz="800" b="0">
                          <a:solidFill>
                            <a:srgbClr val="000000"/>
                          </a:solidFill>
                          <a:latin typeface="원신한 Light"/>
                        </a:defRPr>
                      </a:pPr>
                      <a:r>
                        <a:t>기아</a:t>
                      </a:r>
                    </a:p>
                  </a:txBody>
                  <a:tcPr anchor="ctr" marL="36000" marR="36000" marT="0" marB="0">
                    <a:noFill/>
                  </a:tcPr>
                </a:tc>
                <a:tc>
                  <a:txBody>
                    <a:bodyPr/>
                    <a:lstStyle/>
                    <a:p>
                      <a:pPr algn="r">
                        <a:defRPr sz="800" b="0">
                          <a:solidFill>
                            <a:srgbClr val="000000"/>
                          </a:solidFill>
                          <a:latin typeface="원신한 Light"/>
                        </a:defRPr>
                      </a:pPr>
                      <a:r>
                        <a:t>5.07</a:t>
                      </a:r>
                    </a:p>
                  </a:txBody>
                  <a:tcPr anchor="ctr" marL="36000" marR="36000" marT="0" marB="0">
                    <a:noFill/>
                  </a:tcPr>
                </a:tc>
              </a:tr>
              <a:tr h="187200">
                <a:tc>
                  <a:txBody>
                    <a:bodyPr/>
                    <a:lstStyle/>
                    <a:p>
                      <a:pPr algn="l">
                        <a:defRPr sz="800" b="0">
                          <a:solidFill>
                            <a:srgbClr val="000000"/>
                          </a:solidFill>
                          <a:latin typeface="원신한 Light"/>
                        </a:defRPr>
                      </a:pPr>
                      <a:r>
                        <a:t>셀트리온</a:t>
                      </a:r>
                    </a:p>
                  </a:txBody>
                  <a:tcPr anchor="ctr" marL="36000" marR="36000" marT="0" marB="0">
                    <a:noFill/>
                  </a:tcPr>
                </a:tc>
                <a:tc>
                  <a:txBody>
                    <a:bodyPr/>
                    <a:lstStyle/>
                    <a:p>
                      <a:pPr algn="r">
                        <a:defRPr sz="800" b="0">
                          <a:solidFill>
                            <a:srgbClr val="000000"/>
                          </a:solidFill>
                          <a:latin typeface="원신한 Light"/>
                        </a:defRPr>
                      </a:pPr>
                      <a:r>
                        <a:t>4.99</a:t>
                      </a:r>
                    </a:p>
                  </a:txBody>
                  <a:tcPr anchor="ctr" marL="36000" marR="36000" marT="0" marB="0">
                    <a:noFill/>
                  </a:tcPr>
                </a:tc>
              </a:tr>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4.77</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FnGuide TOP10 지수</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A387270</a:t>
            </a:r>
          </a:p>
        </p:txBody>
      </p:sp>
      <p:sp>
        <p:nvSpPr>
          <p:cNvPr id="3" name="Text Placeholder 2"/>
          <p:cNvSpPr>
            <a:spLocks noGrp="1"/>
          </p:cNvSpPr>
          <p:nvPr>
            <p:ph type="body" idx="14" sz="quarter"/>
          </p:nvPr>
        </p:nvSpPr>
        <p:spPr/>
        <p:txBody>
          <a:bodyPr/>
          <a:lstStyle/>
          <a:p>
            <a:r>
              <a:t>TIGER 글로벌BBIG액티브</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나스닥 100 등 성장주 대표시장 투자를 기본전략으로 하되, BBIG(2차전지, 바이오, 인터넷, 게임) 세부 테마에 알파전략으로 투자하는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12,310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12,880원/9,935원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59,887주/732백만원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708억원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0.05%</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-2.88%/+3.93%/+13.88%/%</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2021-05-24/2021-05-25</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0.550%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0.89</a:t>
                      </a:r>
                    </a:p>
                  </a:txBody>
                  <a:tcPr anchor="ctr" marL="36000" marR="36000" marT="0" marB="0">
                    <a:noFill/>
                  </a:tcPr>
                </a:tc>
              </a:tr>
              <a:tr h="187200">
                <a:tc>
                  <a:txBody>
                    <a:bodyPr/>
                    <a:lstStyle/>
                    <a:p>
                      <a:pPr algn="l">
                        <a:defRPr sz="800" b="0">
                          <a:solidFill>
                            <a:srgbClr val="000000"/>
                          </a:solidFill>
                          <a:latin typeface="원신한 Light"/>
                        </a:defRPr>
                      </a:pPr>
                      <a:r>
                        <a:t>GLOBAL X CHINA ELECTRIC -HKD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GLOBAL X GENOMICS &amp; BIOTECHN</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GLOBAL X INTERNET OF THINGS</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GLOBAL X LITHIUM &amp; BATTERY 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GLOBAL X MILLENNIAL CONSUMER</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GLOBAL X VIDEO GAMES&amp; ESPORT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INVESCO NASDAQ 100 ETF</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INVESCO QQQ TRUST SERIES 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215" b="2215"/>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글로벌 테마형 &gt; MSCI AC WORLD INDEX (KRW Unhedged)</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A315930</a:t>
            </a:r>
          </a:p>
        </p:txBody>
      </p:sp>
      <p:sp>
        <p:nvSpPr>
          <p:cNvPr id="3" name="Text Placeholder 2"/>
          <p:cNvSpPr>
            <a:spLocks noGrp="1"/>
          </p:cNvSpPr>
          <p:nvPr>
            <p:ph type="body" idx="14" sz="quarter"/>
          </p:nvPr>
        </p:nvSpPr>
        <p:spPr/>
        <p:txBody>
          <a:bodyPr/>
          <a:lstStyle/>
          <a:p>
            <a:r>
              <a:t>KODEX Top5PlusTR</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유가증권시장 및 코스닥 모든 종목 중 시가총액 상위 5개 종목과 시가총액이 크면서 배당수익률이 높은 5개 종목으로 구성된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19,520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20,590원/17,325원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5,784주/111백만원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6,461억원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15.11%</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+3.23/+12.15%/-0.84%/-0.46%</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2019-01-21/2019-01-22</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0.150%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25.05</a:t>
                      </a:r>
                    </a:p>
                  </a:txBody>
                  <a:tcPr anchor="ctr" marL="36000" marR="36000" marT="0" marB="0">
                    <a:noFill/>
                  </a:tcPr>
                </a:tc>
              </a:tr>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21.20</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13.54</a:t>
                      </a:r>
                    </a:p>
                  </a:txBody>
                  <a:tcPr anchor="ctr" marL="36000" marR="36000" marT="0" marB="0">
                    <a:noFill/>
                  </a:tcPr>
                </a:tc>
              </a:tr>
              <a:tr h="187200">
                <a:tc>
                  <a:txBody>
                    <a:bodyPr/>
                    <a:lstStyle/>
                    <a:p>
                      <a:pPr algn="l">
                        <a:defRPr sz="800" b="0">
                          <a:solidFill>
                            <a:srgbClr val="000000"/>
                          </a:solidFill>
                          <a:latin typeface="원신한 Light"/>
                        </a:defRPr>
                      </a:pPr>
                      <a:r>
                        <a:t>현대차</a:t>
                      </a:r>
                    </a:p>
                  </a:txBody>
                  <a:tcPr anchor="ctr" marL="36000" marR="36000" marT="0" marB="0">
                    <a:noFill/>
                  </a:tcPr>
                </a:tc>
                <a:tc>
                  <a:txBody>
                    <a:bodyPr/>
                    <a:lstStyle/>
                    <a:p>
                      <a:pPr algn="r">
                        <a:defRPr sz="800" b="0">
                          <a:solidFill>
                            <a:srgbClr val="000000"/>
                          </a:solidFill>
                          <a:latin typeface="원신한 Light"/>
                        </a:defRPr>
                      </a:pPr>
                      <a:r>
                        <a:t>9.13</a:t>
                      </a:r>
                    </a:p>
                  </a:txBody>
                  <a:tcPr anchor="ctr" marL="36000" marR="36000" marT="0" marB="0">
                    <a:noFill/>
                  </a:tcPr>
                </a:tc>
              </a:tr>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6.07</a:t>
                      </a:r>
                    </a:p>
                  </a:txBody>
                  <a:tcPr anchor="ctr" marL="36000" marR="36000" marT="0" marB="0">
                    <a:noFill/>
                  </a:tcPr>
                </a:tc>
              </a:tr>
              <a:tr h="187200">
                <a:tc>
                  <a:txBody>
                    <a:bodyPr/>
                    <a:lstStyle/>
                    <a:p>
                      <a:pPr algn="l">
                        <a:defRPr sz="800" b="0">
                          <a:solidFill>
                            <a:srgbClr val="000000"/>
                          </a:solidFill>
                          <a:latin typeface="원신한 Light"/>
                        </a:defRPr>
                      </a:pPr>
                      <a:r>
                        <a:t>POSCO</a:t>
                      </a:r>
                    </a:p>
                  </a:txBody>
                  <a:tcPr anchor="ctr" marL="36000" marR="36000" marT="0" marB="0">
                    <a:noFill/>
                  </a:tcPr>
                </a:tc>
                <a:tc>
                  <a:txBody>
                    <a:bodyPr/>
                    <a:lstStyle/>
                    <a:p>
                      <a:pPr algn="r">
                        <a:defRPr sz="800" b="0">
                          <a:solidFill>
                            <a:srgbClr val="000000"/>
                          </a:solidFill>
                          <a:latin typeface="원신한 Light"/>
                        </a:defRPr>
                      </a:pPr>
                      <a:r>
                        <a:t>5.63</a:t>
                      </a:r>
                    </a:p>
                  </a:txBody>
                  <a:tcPr anchor="ctr" marL="36000" marR="36000" marT="0" marB="0">
                    <a:noFill/>
                  </a:tcPr>
                </a:tc>
              </a:tr>
              <a:tr h="187200">
                <a:tc>
                  <a:txBody>
                    <a:bodyPr/>
                    <a:lstStyle/>
                    <a:p>
                      <a:pPr algn="l">
                        <a:defRPr sz="800" b="0">
                          <a:solidFill>
                            <a:srgbClr val="000000"/>
                          </a:solidFill>
                          <a:latin typeface="원신한 Light"/>
                        </a:defRPr>
                      </a:pPr>
                      <a:r>
                        <a:t>현대모비스</a:t>
                      </a:r>
                    </a:p>
                  </a:txBody>
                  <a:tcPr anchor="ctr" marL="36000" marR="36000" marT="0" marB="0">
                    <a:noFill/>
                  </a:tcPr>
                </a:tc>
                <a:tc>
                  <a:txBody>
                    <a:bodyPr/>
                    <a:lstStyle/>
                    <a:p>
                      <a:pPr algn="r">
                        <a:defRPr sz="800" b="0">
                          <a:solidFill>
                            <a:srgbClr val="000000"/>
                          </a:solidFill>
                          <a:latin typeface="원신한 Light"/>
                        </a:defRPr>
                      </a:pPr>
                      <a:r>
                        <a:t>5.09</a:t>
                      </a:r>
                    </a:p>
                  </a:txBody>
                  <a:tcPr anchor="ctr" marL="36000" marR="36000" marT="0" marB="0">
                    <a:noFill/>
                  </a:tcPr>
                </a:tc>
              </a:tr>
              <a:tr h="187200">
                <a:tc>
                  <a:txBody>
                    <a:bodyPr/>
                    <a:lstStyle/>
                    <a:p>
                      <a:pPr algn="l">
                        <a:defRPr sz="800" b="0">
                          <a:solidFill>
                            <a:srgbClr val="000000"/>
                          </a:solidFill>
                          <a:latin typeface="원신한 Light"/>
                        </a:defRPr>
                      </a:pPr>
                      <a:r>
                        <a:t>신한지주</a:t>
                      </a:r>
                    </a:p>
                  </a:txBody>
                  <a:tcPr anchor="ctr" marL="36000" marR="36000" marT="0" marB="0">
                    <a:noFill/>
                  </a:tcPr>
                </a:tc>
                <a:tc>
                  <a:txBody>
                    <a:bodyPr/>
                    <a:lstStyle/>
                    <a:p>
                      <a:pPr algn="r">
                        <a:defRPr sz="800" b="0">
                          <a:solidFill>
                            <a:srgbClr val="000000"/>
                          </a:solidFill>
                          <a:latin typeface="원신한 Light"/>
                        </a:defRPr>
                      </a:pPr>
                      <a:r>
                        <a:t>4.72</a:t>
                      </a:r>
                    </a:p>
                  </a:txBody>
                  <a:tcPr anchor="ctr" marL="36000" marR="36000" marT="0" marB="0">
                    <a:noFill/>
                  </a:tcPr>
                </a:tc>
              </a:tr>
              <a:tr h="187200">
                <a:tc>
                  <a:txBody>
                    <a:bodyPr/>
                    <a:lstStyle/>
                    <a:p>
                      <a:pPr algn="l">
                        <a:defRPr sz="800" b="0">
                          <a:solidFill>
                            <a:srgbClr val="000000"/>
                          </a:solidFill>
                          <a:latin typeface="원신한 Light"/>
                        </a:defRPr>
                      </a:pPr>
                      <a:r>
                        <a:t>하나금융지주</a:t>
                      </a:r>
                    </a:p>
                  </a:txBody>
                  <a:tcPr anchor="ctr" marL="36000" marR="36000" marT="0" marB="0">
                    <a:noFill/>
                  </a:tcPr>
                </a:tc>
                <a:tc>
                  <a:txBody>
                    <a:bodyPr/>
                    <a:lstStyle/>
                    <a:p>
                      <a:pPr algn="r">
                        <a:defRPr sz="800" b="0">
                          <a:solidFill>
                            <a:srgbClr val="000000"/>
                          </a:solidFill>
                          <a:latin typeface="원신한 Light"/>
                        </a:defRPr>
                      </a:pPr>
                      <a:r>
                        <a:t>3.81</a:t>
                      </a:r>
                    </a:p>
                  </a:txBody>
                  <a:tcPr anchor="ctr" marL="36000" marR="36000" marT="0" marB="0">
                    <a:noFill/>
                  </a:tcPr>
                </a:tc>
              </a:tr>
              <a:tr h="187200">
                <a:tc>
                  <a:txBody>
                    <a:bodyPr/>
                    <a:lstStyle/>
                    <a:p>
                      <a:pPr algn="l">
                        <a:defRPr sz="800" b="0">
                          <a:solidFill>
                            <a:srgbClr val="000000"/>
                          </a:solidFill>
                          <a:latin typeface="원신한 Light"/>
                        </a:defRPr>
                      </a:pPr>
                      <a:r>
                        <a:t>삼성전자우</a:t>
                      </a:r>
                    </a:p>
                  </a:txBody>
                  <a:tcPr anchor="ctr" marL="36000" marR="36000" marT="0" marB="0">
                    <a:noFill/>
                  </a:tcPr>
                </a:tc>
                <a:tc>
                  <a:txBody>
                    <a:bodyPr/>
                    <a:lstStyle/>
                    <a:p>
                      <a:pPr algn="r">
                        <a:defRPr sz="800" b="0">
                          <a:solidFill>
                            <a:srgbClr val="000000"/>
                          </a:solidFill>
                          <a:latin typeface="원신한 Light"/>
                        </a:defRPr>
                      </a:pPr>
                      <a:r>
                        <a:t>3.02</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FnGuide TOP 5 Plus TR 지수</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A326230</a:t>
            </a:r>
          </a:p>
        </p:txBody>
      </p:sp>
      <p:sp>
        <p:nvSpPr>
          <p:cNvPr id="3" name="Text Placeholder 2"/>
          <p:cNvSpPr>
            <a:spLocks noGrp="1"/>
          </p:cNvSpPr>
          <p:nvPr>
            <p:ph type="body" idx="14" sz="quarter"/>
          </p:nvPr>
        </p:nvSpPr>
        <p:spPr/>
        <p:txBody>
          <a:bodyPr/>
          <a:lstStyle/>
          <a:p>
            <a:r>
              <a:t>KBSTAR 내수주플러스</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내구소비재 및 의류, 미디어, 소비자 서비스, 유통, 유틸리티, 통신서비스, 생활용품, 음식료 및 담배, 제약 등 내수주에 속하는 종목들을 유동시총 가중방식으로 산출한 FnGuide 내수주 플러스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9,585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11,615원/9,285원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3,025주/29백만원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357억원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-3.18%/-4.58%/-14.76%/-10.62%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2019-06-19/2019-06-20</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케이비자산운용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LG전자</a:t>
                      </a:r>
                    </a:p>
                  </a:txBody>
                  <a:tcPr anchor="ctr" marL="36000" marR="36000" marT="0" marB="0">
                    <a:noFill/>
                  </a:tcPr>
                </a:tc>
                <a:tc>
                  <a:txBody>
                    <a:bodyPr/>
                    <a:lstStyle/>
                    <a:p>
                      <a:pPr algn="r">
                        <a:defRPr sz="800" b="0">
                          <a:solidFill>
                            <a:srgbClr val="000000"/>
                          </a:solidFill>
                          <a:latin typeface="원신한 Light"/>
                        </a:defRPr>
                      </a:pPr>
                      <a:r>
                        <a:t>10.61</a:t>
                      </a:r>
                    </a:p>
                  </a:txBody>
                  <a:tcPr anchor="ctr" marL="36000" marR="36000" marT="0" marB="0">
                    <a:noFill/>
                  </a:tcPr>
                </a:tc>
              </a:tr>
              <a:tr h="187200">
                <a:tc>
                  <a:txBody>
                    <a:bodyPr/>
                    <a:lstStyle/>
                    <a:p>
                      <a:pPr algn="l">
                        <a:defRPr sz="800" b="0">
                          <a:solidFill>
                            <a:srgbClr val="000000"/>
                          </a:solidFill>
                          <a:latin typeface="원신한 Light"/>
                        </a:defRPr>
                      </a:pPr>
                      <a:r>
                        <a:t>KT&amp;G</a:t>
                      </a:r>
                    </a:p>
                  </a:txBody>
                  <a:tcPr anchor="ctr" marL="36000" marR="36000" marT="0" marB="0">
                    <a:noFill/>
                  </a:tcPr>
                </a:tc>
                <a:tc>
                  <a:txBody>
                    <a:bodyPr/>
                    <a:lstStyle/>
                    <a:p>
                      <a:pPr algn="r">
                        <a:defRPr sz="800" b="0">
                          <a:solidFill>
                            <a:srgbClr val="000000"/>
                          </a:solidFill>
                          <a:latin typeface="원신한 Light"/>
                        </a:defRPr>
                      </a:pPr>
                      <a:r>
                        <a:t>6.13</a:t>
                      </a:r>
                    </a:p>
                  </a:txBody>
                  <a:tcPr anchor="ctr" marL="36000" marR="36000" marT="0" marB="0">
                    <a:noFill/>
                  </a:tcPr>
                </a:tc>
              </a:tr>
              <a:tr h="187200">
                <a:tc>
                  <a:txBody>
                    <a:bodyPr/>
                    <a:lstStyle/>
                    <a:p>
                      <a:pPr algn="l">
                        <a:defRPr sz="800" b="0">
                          <a:solidFill>
                            <a:srgbClr val="000000"/>
                          </a:solidFill>
                          <a:latin typeface="원신한 Light"/>
                        </a:defRPr>
                      </a:pPr>
                      <a:r>
                        <a:t>LG생활건강</a:t>
                      </a:r>
                    </a:p>
                  </a:txBody>
                  <a:tcPr anchor="ctr" marL="36000" marR="36000" marT="0" marB="0">
                    <a:noFill/>
                  </a:tcPr>
                </a:tc>
                <a:tc>
                  <a:txBody>
                    <a:bodyPr/>
                    <a:lstStyle/>
                    <a:p>
                      <a:pPr algn="r">
                        <a:defRPr sz="800" b="0">
                          <a:solidFill>
                            <a:srgbClr val="000000"/>
                          </a:solidFill>
                          <a:latin typeface="원신한 Light"/>
                        </a:defRPr>
                      </a:pPr>
                      <a:r>
                        <a:t>5.92</a:t>
                      </a:r>
                    </a:p>
                  </a:txBody>
                  <a:tcPr anchor="ctr" marL="36000" marR="36000" marT="0" marB="0">
                    <a:noFill/>
                  </a:tcPr>
                </a:tc>
              </a:tr>
              <a:tr h="187200">
                <a:tc>
                  <a:txBody>
                    <a:bodyPr/>
                    <a:lstStyle/>
                    <a:p>
                      <a:pPr algn="l">
                        <a:defRPr sz="800" b="0">
                          <a:solidFill>
                            <a:srgbClr val="000000"/>
                          </a:solidFill>
                          <a:latin typeface="원신한 Light"/>
                        </a:defRPr>
                      </a:pPr>
                      <a:r>
                        <a:t>SK텔레콤</a:t>
                      </a:r>
                    </a:p>
                  </a:txBody>
                  <a:tcPr anchor="ctr" marL="36000" marR="36000" marT="0" marB="0">
                    <a:noFill/>
                  </a:tcPr>
                </a:tc>
                <a:tc>
                  <a:txBody>
                    <a:bodyPr/>
                    <a:lstStyle/>
                    <a:p>
                      <a:pPr algn="r">
                        <a:defRPr sz="800" b="0">
                          <a:solidFill>
                            <a:srgbClr val="000000"/>
                          </a:solidFill>
                          <a:latin typeface="원신한 Light"/>
                        </a:defRPr>
                      </a:pPr>
                      <a:r>
                        <a:t>5.45</a:t>
                      </a:r>
                    </a:p>
                  </a:txBody>
                  <a:tcPr anchor="ctr" marL="36000" marR="36000" marT="0" marB="0">
                    <a:noFill/>
                  </a:tcPr>
                </a:tc>
              </a:tr>
              <a:tr h="187200">
                <a:tc>
                  <a:txBody>
                    <a:bodyPr/>
                    <a:lstStyle/>
                    <a:p>
                      <a:pPr algn="l">
                        <a:defRPr sz="800" b="0">
                          <a:solidFill>
                            <a:srgbClr val="000000"/>
                          </a:solidFill>
                          <a:latin typeface="원신한 Light"/>
                        </a:defRPr>
                      </a:pPr>
                      <a:r>
                        <a:t>한국전력</a:t>
                      </a:r>
                    </a:p>
                  </a:txBody>
                  <a:tcPr anchor="ctr" marL="36000" marR="36000" marT="0" marB="0">
                    <a:noFill/>
                  </a:tcPr>
                </a:tc>
                <a:tc>
                  <a:txBody>
                    <a:bodyPr/>
                    <a:lstStyle/>
                    <a:p>
                      <a:pPr algn="r">
                        <a:defRPr sz="800" b="0">
                          <a:solidFill>
                            <a:srgbClr val="000000"/>
                          </a:solidFill>
                          <a:latin typeface="원신한 Light"/>
                        </a:defRPr>
                      </a:pPr>
                      <a:r>
                        <a:t>4.58</a:t>
                      </a:r>
                    </a:p>
                  </a:txBody>
                  <a:tcPr anchor="ctr" marL="36000" marR="36000" marT="0" marB="0">
                    <a:noFill/>
                  </a:tcPr>
                </a:tc>
              </a:tr>
              <a:tr h="187200">
                <a:tc>
                  <a:txBody>
                    <a:bodyPr/>
                    <a:lstStyle/>
                    <a:p>
                      <a:pPr algn="l">
                        <a:defRPr sz="800" b="0">
                          <a:solidFill>
                            <a:srgbClr val="000000"/>
                          </a:solidFill>
                          <a:latin typeface="원신한 Light"/>
                        </a:defRPr>
                      </a:pPr>
                      <a:r>
                        <a:t>하이브</a:t>
                      </a:r>
                    </a:p>
                  </a:txBody>
                  <a:tcPr anchor="ctr" marL="36000" marR="36000" marT="0" marB="0">
                    <a:noFill/>
                  </a:tcPr>
                </a:tc>
                <a:tc>
                  <a:txBody>
                    <a:bodyPr/>
                    <a:lstStyle/>
                    <a:p>
                      <a:pPr algn="r">
                        <a:defRPr sz="800" b="0">
                          <a:solidFill>
                            <a:srgbClr val="000000"/>
                          </a:solidFill>
                          <a:latin typeface="원신한 Light"/>
                        </a:defRPr>
                      </a:pPr>
                      <a:r>
                        <a:t>3.40</a:t>
                      </a:r>
                    </a:p>
                  </a:txBody>
                  <a:tcPr anchor="ctr" marL="36000" marR="36000" marT="0" marB="0">
                    <a:noFill/>
                  </a:tcPr>
                </a:tc>
              </a:tr>
              <a:tr h="187200">
                <a:tc>
                  <a:txBody>
                    <a:bodyPr/>
                    <a:lstStyle/>
                    <a:p>
                      <a:pPr algn="l">
                        <a:defRPr sz="800" b="0">
                          <a:solidFill>
                            <a:srgbClr val="000000"/>
                          </a:solidFill>
                          <a:latin typeface="원신한 Light"/>
                        </a:defRPr>
                      </a:pPr>
                      <a:r>
                        <a:t>아모레퍼시픽</a:t>
                      </a:r>
                    </a:p>
                  </a:txBody>
                  <a:tcPr anchor="ctr" marL="36000" marR="36000" marT="0" marB="0">
                    <a:noFill/>
                  </a:tcPr>
                </a:tc>
                <a:tc>
                  <a:txBody>
                    <a:bodyPr/>
                    <a:lstStyle/>
                    <a:p>
                      <a:pPr algn="r">
                        <a:defRPr sz="800" b="0">
                          <a:solidFill>
                            <a:srgbClr val="000000"/>
                          </a:solidFill>
                          <a:latin typeface="원신한 Light"/>
                        </a:defRPr>
                      </a:pPr>
                      <a:r>
                        <a:t>3.22</a:t>
                      </a:r>
                    </a:p>
                  </a:txBody>
                  <a:tcPr anchor="ctr" marL="36000" marR="36000" marT="0" marB="0">
                    <a:noFill/>
                  </a:tcPr>
                </a:tc>
              </a:tr>
              <a:tr h="187200">
                <a:tc>
                  <a:txBody>
                    <a:bodyPr/>
                    <a:lstStyle/>
                    <a:p>
                      <a:pPr algn="l">
                        <a:defRPr sz="800" b="0">
                          <a:solidFill>
                            <a:srgbClr val="000000"/>
                          </a:solidFill>
                          <a:latin typeface="원신한 Light"/>
                        </a:defRPr>
                      </a:pPr>
                      <a:r>
                        <a:t>SK바이오사이언스</a:t>
                      </a:r>
                    </a:p>
                  </a:txBody>
                  <a:tcPr anchor="ctr" marL="36000" marR="36000" marT="0" marB="0">
                    <a:noFill/>
                  </a:tcPr>
                </a:tc>
                <a:tc>
                  <a:txBody>
                    <a:bodyPr/>
                    <a:lstStyle/>
                    <a:p>
                      <a:pPr algn="r">
                        <a:defRPr sz="800" b="0">
                          <a:solidFill>
                            <a:srgbClr val="000000"/>
                          </a:solidFill>
                          <a:latin typeface="원신한 Light"/>
                        </a:defRPr>
                      </a:pPr>
                      <a:r>
                        <a:t>3.16</a:t>
                      </a:r>
                    </a:p>
                  </a:txBody>
                  <a:tcPr anchor="ctr" marL="36000" marR="36000" marT="0" marB="0">
                    <a:noFill/>
                  </a:tcPr>
                </a:tc>
              </a:tr>
              <a:tr h="187200">
                <a:tc>
                  <a:txBody>
                    <a:bodyPr/>
                    <a:lstStyle/>
                    <a:p>
                      <a:pPr algn="l">
                        <a:defRPr sz="800" b="0">
                          <a:solidFill>
                            <a:srgbClr val="000000"/>
                          </a:solidFill>
                          <a:latin typeface="원신한 Light"/>
                        </a:defRPr>
                      </a:pPr>
                      <a:r>
                        <a:t>KT</a:t>
                      </a:r>
                    </a:p>
                  </a:txBody>
                  <a:tcPr anchor="ctr" marL="36000" marR="36000" marT="0" marB="0">
                    <a:noFill/>
                  </a:tcPr>
                </a:tc>
                <a:tc>
                  <a:txBody>
                    <a:bodyPr/>
                    <a:lstStyle/>
                    <a:p>
                      <a:pPr algn="r">
                        <a:defRPr sz="800" b="0">
                          <a:solidFill>
                            <a:srgbClr val="000000"/>
                          </a:solidFill>
                          <a:latin typeface="원신한 Light"/>
                        </a:defRPr>
                      </a:pPr>
                      <a:r>
                        <a:t>2.94</a:t>
                      </a:r>
                    </a:p>
                  </a:txBody>
                  <a:tcPr anchor="ctr" marL="36000" marR="36000" marT="0" marB="0">
                    <a:noFill/>
                  </a:tcPr>
                </a:tc>
              </a:tr>
              <a:tr h="187200">
                <a:tc>
                  <a:txBody>
                    <a:bodyPr/>
                    <a:lstStyle/>
                    <a:p>
                      <a:pPr algn="l">
                        <a:defRPr sz="800" b="0">
                          <a:solidFill>
                            <a:srgbClr val="000000"/>
                          </a:solidFill>
                          <a:latin typeface="원신한 Light"/>
                        </a:defRPr>
                      </a:pPr>
                      <a:r>
                        <a:t>코웨이</a:t>
                      </a:r>
                    </a:p>
                  </a:txBody>
                  <a:tcPr anchor="ctr" marL="36000" marR="36000" marT="0" marB="0">
                    <a:noFill/>
                  </a:tcPr>
                </a:tc>
                <a:tc>
                  <a:txBody>
                    <a:bodyPr/>
                    <a:lstStyle/>
                    <a:p>
                      <a:pPr algn="r">
                        <a:defRPr sz="800" b="0">
                          <a:solidFill>
                            <a:srgbClr val="000000"/>
                          </a:solidFill>
                          <a:latin typeface="원신한 Light"/>
                        </a:defRPr>
                      </a:pPr>
                      <a:r>
                        <a:t>2.93</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Fnguide 내수주플러스 지수</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A314700</a:t>
            </a:r>
          </a:p>
        </p:txBody>
      </p:sp>
      <p:sp>
        <p:nvSpPr>
          <p:cNvPr id="3" name="Text Placeholder 2"/>
          <p:cNvSpPr>
            <a:spLocks noGrp="1"/>
          </p:cNvSpPr>
          <p:nvPr>
            <p:ph type="body" idx="14" sz="quarter"/>
          </p:nvPr>
        </p:nvSpPr>
        <p:spPr/>
        <p:txBody>
          <a:bodyPr/>
          <a:lstStyle/>
          <a:p>
            <a:r>
              <a:t>HANARO 농업융복합산업</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유가증권시장 및 코스닥 상장 종목 중 농업과 관련된 1차, 2차, 3차 산업에서 매출이 발생하는 종목으로 구성된 지수인 FnGuide농업융복합산업지수를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12,255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13,670원/11,350원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327주/4백만원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67억원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+1.24/-0.81%/-7.12%/+4.23%</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2018-12-20/2018-12-21</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0.500%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엔에이치아문디자산운용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20.59</a:t>
                      </a:r>
                    </a:p>
                  </a:txBody>
                  <a:tcPr anchor="ctr" marL="36000" marR="36000" marT="0" marB="0">
                    <a:noFill/>
                  </a:tcPr>
                </a:tc>
              </a:tr>
              <a:tr h="187200">
                <a:tc>
                  <a:txBody>
                    <a:bodyPr/>
                    <a:lstStyle/>
                    <a:p>
                      <a:pPr algn="l">
                        <a:defRPr sz="800" b="0">
                          <a:solidFill>
                            <a:srgbClr val="000000"/>
                          </a:solidFill>
                          <a:latin typeface="원신한 Light"/>
                        </a:defRPr>
                      </a:pPr>
                      <a:r>
                        <a:t>KT&amp;G</a:t>
                      </a:r>
                    </a:p>
                  </a:txBody>
                  <a:tcPr anchor="ctr" marL="36000" marR="36000" marT="0" marB="0">
                    <a:noFill/>
                  </a:tcPr>
                </a:tc>
                <a:tc>
                  <a:txBody>
                    <a:bodyPr/>
                    <a:lstStyle/>
                    <a:p>
                      <a:pPr algn="r">
                        <a:defRPr sz="800" b="0">
                          <a:solidFill>
                            <a:srgbClr val="000000"/>
                          </a:solidFill>
                          <a:latin typeface="원신한 Light"/>
                        </a:defRPr>
                      </a:pPr>
                      <a:r>
                        <a:t>18.12</a:t>
                      </a:r>
                    </a:p>
                  </a:txBody>
                  <a:tcPr anchor="ctr" marL="36000" marR="36000" marT="0" marB="0">
                    <a:noFill/>
                  </a:tcPr>
                </a:tc>
              </a:tr>
              <a:tr h="187200">
                <a:tc>
                  <a:txBody>
                    <a:bodyPr/>
                    <a:lstStyle/>
                    <a:p>
                      <a:pPr algn="l">
                        <a:defRPr sz="800" b="0">
                          <a:solidFill>
                            <a:srgbClr val="000000"/>
                          </a:solidFill>
                          <a:latin typeface="원신한 Light"/>
                        </a:defRPr>
                      </a:pPr>
                      <a:r>
                        <a:t>CJ제일제당</a:t>
                      </a:r>
                    </a:p>
                  </a:txBody>
                  <a:tcPr anchor="ctr" marL="36000" marR="36000" marT="0" marB="0">
                    <a:noFill/>
                  </a:tcPr>
                </a:tc>
                <a:tc>
                  <a:txBody>
                    <a:bodyPr/>
                    <a:lstStyle/>
                    <a:p>
                      <a:pPr algn="r">
                        <a:defRPr sz="800" b="0">
                          <a:solidFill>
                            <a:srgbClr val="000000"/>
                          </a:solidFill>
                          <a:latin typeface="원신한 Light"/>
                        </a:defRPr>
                      </a:pPr>
                      <a:r>
                        <a:t>10.26</a:t>
                      </a:r>
                    </a:p>
                  </a:txBody>
                  <a:tcPr anchor="ctr" marL="36000" marR="36000" marT="0" marB="0">
                    <a:noFill/>
                  </a:tcPr>
                </a:tc>
              </a:tr>
              <a:tr h="187200">
                <a:tc>
                  <a:txBody>
                    <a:bodyPr/>
                    <a:lstStyle/>
                    <a:p>
                      <a:pPr algn="l">
                        <a:defRPr sz="800" b="0">
                          <a:solidFill>
                            <a:srgbClr val="000000"/>
                          </a:solidFill>
                          <a:latin typeface="원신한 Light"/>
                        </a:defRPr>
                      </a:pPr>
                      <a:r>
                        <a:t>팜스코</a:t>
                      </a:r>
                    </a:p>
                  </a:txBody>
                  <a:tcPr anchor="ctr" marL="36000" marR="36000" marT="0" marB="0">
                    <a:noFill/>
                  </a:tcPr>
                </a:tc>
                <a:tc>
                  <a:txBody>
                    <a:bodyPr/>
                    <a:lstStyle/>
                    <a:p>
                      <a:pPr algn="r">
                        <a:defRPr sz="800" b="0">
                          <a:solidFill>
                            <a:srgbClr val="000000"/>
                          </a:solidFill>
                          <a:latin typeface="원신한 Light"/>
                        </a:defRPr>
                      </a:pPr>
                      <a:r>
                        <a:t>6.19</a:t>
                      </a:r>
                    </a:p>
                  </a:txBody>
                  <a:tcPr anchor="ctr" marL="36000" marR="36000" marT="0" marB="0">
                    <a:noFill/>
                  </a:tcPr>
                </a:tc>
              </a:tr>
              <a:tr h="187200">
                <a:tc>
                  <a:txBody>
                    <a:bodyPr/>
                    <a:lstStyle/>
                    <a:p>
                      <a:pPr algn="l">
                        <a:defRPr sz="800" b="0">
                          <a:solidFill>
                            <a:srgbClr val="000000"/>
                          </a:solidFill>
                          <a:latin typeface="원신한 Light"/>
                        </a:defRPr>
                      </a:pPr>
                      <a:r>
                        <a:t>하림</a:t>
                      </a:r>
                    </a:p>
                  </a:txBody>
                  <a:tcPr anchor="ctr" marL="36000" marR="36000" marT="0" marB="0">
                    <a:noFill/>
                  </a:tcPr>
                </a:tc>
                <a:tc>
                  <a:txBody>
                    <a:bodyPr/>
                    <a:lstStyle/>
                    <a:p>
                      <a:pPr algn="r">
                        <a:defRPr sz="800" b="0">
                          <a:solidFill>
                            <a:srgbClr val="000000"/>
                          </a:solidFill>
                          <a:latin typeface="원신한 Light"/>
                        </a:defRPr>
                      </a:pPr>
                      <a:r>
                        <a:t>3.95</a:t>
                      </a:r>
                    </a:p>
                  </a:txBody>
                  <a:tcPr anchor="ctr" marL="36000" marR="36000" marT="0" marB="0">
                    <a:noFill/>
                  </a:tcPr>
                </a:tc>
              </a:tr>
              <a:tr h="187200">
                <a:tc>
                  <a:txBody>
                    <a:bodyPr/>
                    <a:lstStyle/>
                    <a:p>
                      <a:pPr algn="l">
                        <a:defRPr sz="800" b="0">
                          <a:solidFill>
                            <a:srgbClr val="000000"/>
                          </a:solidFill>
                          <a:latin typeface="원신한 Light"/>
                        </a:defRPr>
                      </a:pPr>
                      <a:r>
                        <a:t>오뚜기</a:t>
                      </a:r>
                    </a:p>
                  </a:txBody>
                  <a:tcPr anchor="ctr" marL="36000" marR="36000" marT="0" marB="0">
                    <a:noFill/>
                  </a:tcPr>
                </a:tc>
                <a:tc>
                  <a:txBody>
                    <a:bodyPr/>
                    <a:lstStyle/>
                    <a:p>
                      <a:pPr algn="r">
                        <a:defRPr sz="800" b="0">
                          <a:solidFill>
                            <a:srgbClr val="000000"/>
                          </a:solidFill>
                          <a:latin typeface="원신한 Light"/>
                        </a:defRPr>
                      </a:pPr>
                      <a:r>
                        <a:t>3.90</a:t>
                      </a:r>
                    </a:p>
                  </a:txBody>
                  <a:tcPr anchor="ctr" marL="36000" marR="36000" marT="0" marB="0">
                    <a:noFill/>
                  </a:tcPr>
                </a:tc>
              </a:tr>
              <a:tr h="187200">
                <a:tc>
                  <a:txBody>
                    <a:bodyPr/>
                    <a:lstStyle/>
                    <a:p>
                      <a:pPr algn="l">
                        <a:defRPr sz="800" b="0">
                          <a:solidFill>
                            <a:srgbClr val="000000"/>
                          </a:solidFill>
                          <a:latin typeface="원신한 Light"/>
                        </a:defRPr>
                      </a:pPr>
                      <a:r>
                        <a:t>팜스토리</a:t>
                      </a:r>
                    </a:p>
                  </a:txBody>
                  <a:tcPr anchor="ctr" marL="36000" marR="36000" marT="0" marB="0">
                    <a:noFill/>
                  </a:tcPr>
                </a:tc>
                <a:tc>
                  <a:txBody>
                    <a:bodyPr/>
                    <a:lstStyle/>
                    <a:p>
                      <a:pPr algn="r">
                        <a:defRPr sz="800" b="0">
                          <a:solidFill>
                            <a:srgbClr val="000000"/>
                          </a:solidFill>
                          <a:latin typeface="원신한 Light"/>
                        </a:defRPr>
                      </a:pPr>
                      <a:r>
                        <a:t>3.78</a:t>
                      </a:r>
                    </a:p>
                  </a:txBody>
                  <a:tcPr anchor="ctr" marL="36000" marR="36000" marT="0" marB="0">
                    <a:noFill/>
                  </a:tcPr>
                </a:tc>
              </a:tr>
              <a:tr h="187200">
                <a:tc>
                  <a:txBody>
                    <a:bodyPr/>
                    <a:lstStyle/>
                    <a:p>
                      <a:pPr algn="l">
                        <a:defRPr sz="800" b="0">
                          <a:solidFill>
                            <a:srgbClr val="000000"/>
                          </a:solidFill>
                          <a:latin typeface="원신한 Light"/>
                        </a:defRPr>
                      </a:pPr>
                      <a:r>
                        <a:t>롯데정밀화학</a:t>
                      </a:r>
                    </a:p>
                  </a:txBody>
                  <a:tcPr anchor="ctr" marL="36000" marR="36000" marT="0" marB="0">
                    <a:noFill/>
                  </a:tcPr>
                </a:tc>
                <a:tc>
                  <a:txBody>
                    <a:bodyPr/>
                    <a:lstStyle/>
                    <a:p>
                      <a:pPr algn="r">
                        <a:defRPr sz="800" b="0">
                          <a:solidFill>
                            <a:srgbClr val="000000"/>
                          </a:solidFill>
                          <a:latin typeface="원신한 Light"/>
                        </a:defRPr>
                      </a:pPr>
                      <a:r>
                        <a:t>3.11</a:t>
                      </a:r>
                    </a:p>
                  </a:txBody>
                  <a:tcPr anchor="ctr" marL="36000" marR="36000" marT="0" marB="0">
                    <a:noFill/>
                  </a:tcPr>
                </a:tc>
              </a:tr>
              <a:tr h="187200">
                <a:tc>
                  <a:txBody>
                    <a:bodyPr/>
                    <a:lstStyle/>
                    <a:p>
                      <a:pPr algn="l">
                        <a:defRPr sz="800" b="0">
                          <a:solidFill>
                            <a:srgbClr val="000000"/>
                          </a:solidFill>
                          <a:latin typeface="원신한 Light"/>
                        </a:defRPr>
                      </a:pPr>
                      <a:r>
                        <a:t>대동</a:t>
                      </a:r>
                    </a:p>
                  </a:txBody>
                  <a:tcPr anchor="ctr" marL="36000" marR="36000" marT="0" marB="0">
                    <a:noFill/>
                  </a:tcPr>
                </a:tc>
                <a:tc>
                  <a:txBody>
                    <a:bodyPr/>
                    <a:lstStyle/>
                    <a:p>
                      <a:pPr algn="r">
                        <a:defRPr sz="800" b="0">
                          <a:solidFill>
                            <a:srgbClr val="000000"/>
                          </a:solidFill>
                          <a:latin typeface="원신한 Light"/>
                        </a:defRPr>
                      </a:pPr>
                      <a:r>
                        <a:t>3.03</a:t>
                      </a:r>
                    </a:p>
                  </a:txBody>
                  <a:tcPr anchor="ctr" marL="36000" marR="36000" marT="0" marB="0">
                    <a:noFill/>
                  </a:tcPr>
                </a:tc>
              </a:tr>
              <a:tr h="187200">
                <a:tc>
                  <a:txBody>
                    <a:bodyPr/>
                    <a:lstStyle/>
                    <a:p>
                      <a:pPr algn="l">
                        <a:defRPr sz="800" b="0">
                          <a:solidFill>
                            <a:srgbClr val="000000"/>
                          </a:solidFill>
                          <a:latin typeface="원신한 Light"/>
                        </a:defRPr>
                      </a:pPr>
                      <a:r>
                        <a:t>남해화학</a:t>
                      </a:r>
                    </a:p>
                  </a:txBody>
                  <a:tcPr anchor="ctr" marL="36000" marR="36000" marT="0" marB="0">
                    <a:noFill/>
                  </a:tcPr>
                </a:tc>
                <a:tc>
                  <a:txBody>
                    <a:bodyPr/>
                    <a:lstStyle/>
                    <a:p>
                      <a:pPr algn="r">
                        <a:defRPr sz="800" b="0">
                          <a:solidFill>
                            <a:srgbClr val="000000"/>
                          </a:solidFill>
                          <a:latin typeface="원신한 Light"/>
                        </a:defRPr>
                      </a:pPr>
                      <a:r>
                        <a:t>2.99</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437" b="2437"/>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FnGuide 농업융복합산업 지수</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A228810</a:t>
            </a:r>
          </a:p>
        </p:txBody>
      </p:sp>
      <p:sp>
        <p:nvSpPr>
          <p:cNvPr id="3" name="Text Placeholder 2"/>
          <p:cNvSpPr>
            <a:spLocks noGrp="1"/>
          </p:cNvSpPr>
          <p:nvPr>
            <p:ph type="body" idx="14" sz="quarter"/>
          </p:nvPr>
        </p:nvSpPr>
        <p:spPr/>
        <p:txBody>
          <a:bodyPr/>
          <a:lstStyle/>
          <a:p>
            <a:r>
              <a:t>TIGER 미디어컨텐츠</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유가증권시장 및 코스닥 상장 종목 중 미디어컨텐츠 관련 사업을 영위하는 종목에 투자합니다. 기초지수인 WISE 미디어컨텐츠 지수는 연 4회 구성종목 정기변경을 실시하는 것이 특징입니다.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9,020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11,825원/6,126원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288,528주/2,740백만원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1,220억원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2.10%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-6.87%/+1.46%/+7.77%/+43.52%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2015-10-06/2015-10-07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0.500%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하이브</a:t>
                      </a:r>
                    </a:p>
                  </a:txBody>
                  <a:tcPr anchor="ctr" marL="36000" marR="36000" marT="0" marB="0">
                    <a:noFill/>
                  </a:tcPr>
                </a:tc>
                <a:tc>
                  <a:txBody>
                    <a:bodyPr/>
                    <a:lstStyle/>
                    <a:p>
                      <a:pPr algn="r">
                        <a:defRPr sz="800" b="0">
                          <a:solidFill>
                            <a:srgbClr val="000000"/>
                          </a:solidFill>
                          <a:latin typeface="원신한 Light"/>
                        </a:defRPr>
                      </a:pPr>
                      <a:r>
                        <a:t>11.28</a:t>
                      </a:r>
                    </a:p>
                  </a:txBody>
                  <a:tcPr anchor="ctr" marL="36000" marR="36000" marT="0" marB="0">
                    <a:noFill/>
                  </a:tcPr>
                </a:tc>
              </a:tr>
              <a:tr h="187200">
                <a:tc>
                  <a:txBody>
                    <a:bodyPr/>
                    <a:lstStyle/>
                    <a:p>
                      <a:pPr algn="l">
                        <a:defRPr sz="800" b="0">
                          <a:solidFill>
                            <a:srgbClr val="000000"/>
                          </a:solidFill>
                          <a:latin typeface="원신한 Light"/>
                        </a:defRPr>
                      </a:pPr>
                      <a:r>
                        <a:t>JYP Ent.</a:t>
                      </a:r>
                    </a:p>
                  </a:txBody>
                  <a:tcPr anchor="ctr" marL="36000" marR="36000" marT="0" marB="0">
                    <a:noFill/>
                  </a:tcPr>
                </a:tc>
                <a:tc>
                  <a:txBody>
                    <a:bodyPr/>
                    <a:lstStyle/>
                    <a:p>
                      <a:pPr algn="r">
                        <a:defRPr sz="800" b="0">
                          <a:solidFill>
                            <a:srgbClr val="000000"/>
                          </a:solidFill>
                          <a:latin typeface="원신한 Light"/>
                        </a:defRPr>
                      </a:pPr>
                      <a:r>
                        <a:t>10.92</a:t>
                      </a:r>
                    </a:p>
                  </a:txBody>
                  <a:tcPr anchor="ctr" marL="36000" marR="36000" marT="0" marB="0">
                    <a:noFill/>
                  </a:tcPr>
                </a:tc>
              </a:tr>
              <a:tr h="187200">
                <a:tc>
                  <a:txBody>
                    <a:bodyPr/>
                    <a:lstStyle/>
                    <a:p>
                      <a:pPr algn="l">
                        <a:defRPr sz="800" b="0">
                          <a:solidFill>
                            <a:srgbClr val="000000"/>
                          </a:solidFill>
                          <a:latin typeface="원신한 Light"/>
                        </a:defRPr>
                      </a:pPr>
                      <a:r>
                        <a:t>스튜디오드래곤</a:t>
                      </a:r>
                    </a:p>
                  </a:txBody>
                  <a:tcPr anchor="ctr" marL="36000" marR="36000" marT="0" marB="0">
                    <a:noFill/>
                  </a:tcPr>
                </a:tc>
                <a:tc>
                  <a:txBody>
                    <a:bodyPr/>
                    <a:lstStyle/>
                    <a:p>
                      <a:pPr algn="r">
                        <a:defRPr sz="800" b="0">
                          <a:solidFill>
                            <a:srgbClr val="000000"/>
                          </a:solidFill>
                          <a:latin typeface="원신한 Light"/>
                        </a:defRPr>
                      </a:pPr>
                      <a:r>
                        <a:t>9.57</a:t>
                      </a:r>
                    </a:p>
                  </a:txBody>
                  <a:tcPr anchor="ctr" marL="36000" marR="36000" marT="0" marB="0">
                    <a:noFill/>
                  </a:tcPr>
                </a:tc>
              </a:tr>
              <a:tr h="187200">
                <a:tc>
                  <a:txBody>
                    <a:bodyPr/>
                    <a:lstStyle/>
                    <a:p>
                      <a:pPr algn="l">
                        <a:defRPr sz="800" b="0">
                          <a:solidFill>
                            <a:srgbClr val="000000"/>
                          </a:solidFill>
                          <a:latin typeface="원신한 Light"/>
                        </a:defRPr>
                      </a:pPr>
                      <a:r>
                        <a:t>위지윅스튜디오</a:t>
                      </a:r>
                    </a:p>
                  </a:txBody>
                  <a:tcPr anchor="ctr" marL="36000" marR="36000" marT="0" marB="0">
                    <a:noFill/>
                  </a:tcPr>
                </a:tc>
                <a:tc>
                  <a:txBody>
                    <a:bodyPr/>
                    <a:lstStyle/>
                    <a:p>
                      <a:pPr algn="r">
                        <a:defRPr sz="800" b="0">
                          <a:solidFill>
                            <a:srgbClr val="000000"/>
                          </a:solidFill>
                          <a:latin typeface="원신한 Light"/>
                        </a:defRPr>
                      </a:pPr>
                      <a:r>
                        <a:t>8.96</a:t>
                      </a:r>
                    </a:p>
                  </a:txBody>
                  <a:tcPr anchor="ctr" marL="36000" marR="36000" marT="0" marB="0">
                    <a:noFill/>
                  </a:tcPr>
                </a:tc>
              </a:tr>
              <a:tr h="187200">
                <a:tc>
                  <a:txBody>
                    <a:bodyPr/>
                    <a:lstStyle/>
                    <a:p>
                      <a:pPr algn="l">
                        <a:defRPr sz="800" b="0">
                          <a:solidFill>
                            <a:srgbClr val="000000"/>
                          </a:solidFill>
                          <a:latin typeface="원신한 Light"/>
                        </a:defRPr>
                      </a:pPr>
                      <a:r>
                        <a:t>에스엠</a:t>
                      </a:r>
                    </a:p>
                  </a:txBody>
                  <a:tcPr anchor="ctr" marL="36000" marR="36000" marT="0" marB="0">
                    <a:noFill/>
                  </a:tcPr>
                </a:tc>
                <a:tc>
                  <a:txBody>
                    <a:bodyPr/>
                    <a:lstStyle/>
                    <a:p>
                      <a:pPr algn="r">
                        <a:defRPr sz="800" b="0">
                          <a:solidFill>
                            <a:srgbClr val="000000"/>
                          </a:solidFill>
                          <a:latin typeface="원신한 Light"/>
                        </a:defRPr>
                      </a:pPr>
                      <a:r>
                        <a:t>8.74</a:t>
                      </a:r>
                    </a:p>
                  </a:txBody>
                  <a:tcPr anchor="ctr" marL="36000" marR="36000" marT="0" marB="0">
                    <a:noFill/>
                  </a:tcPr>
                </a:tc>
              </a:tr>
              <a:tr h="187200">
                <a:tc>
                  <a:txBody>
                    <a:bodyPr/>
                    <a:lstStyle/>
                    <a:p>
                      <a:pPr algn="l">
                        <a:defRPr sz="800" b="0">
                          <a:solidFill>
                            <a:srgbClr val="000000"/>
                          </a:solidFill>
                          <a:latin typeface="원신한 Light"/>
                        </a:defRPr>
                      </a:pPr>
                      <a:r>
                        <a:t>CJ ENM</a:t>
                      </a:r>
                    </a:p>
                  </a:txBody>
                  <a:tcPr anchor="ctr" marL="36000" marR="36000" marT="0" marB="0">
                    <a:noFill/>
                  </a:tcPr>
                </a:tc>
                <a:tc>
                  <a:txBody>
                    <a:bodyPr/>
                    <a:lstStyle/>
                    <a:p>
                      <a:pPr algn="r">
                        <a:defRPr sz="800" b="0">
                          <a:solidFill>
                            <a:srgbClr val="000000"/>
                          </a:solidFill>
                          <a:latin typeface="원신한 Light"/>
                        </a:defRPr>
                      </a:pPr>
                      <a:r>
                        <a:t>7.60</a:t>
                      </a:r>
                    </a:p>
                  </a:txBody>
                  <a:tcPr anchor="ctr" marL="36000" marR="36000" marT="0" marB="0">
                    <a:noFill/>
                  </a:tcPr>
                </a:tc>
              </a:tr>
              <a:tr h="187200">
                <a:tc>
                  <a:txBody>
                    <a:bodyPr/>
                    <a:lstStyle/>
                    <a:p>
                      <a:pPr algn="l">
                        <a:defRPr sz="800" b="0">
                          <a:solidFill>
                            <a:srgbClr val="000000"/>
                          </a:solidFill>
                          <a:latin typeface="원신한 Light"/>
                        </a:defRPr>
                      </a:pPr>
                      <a:r>
                        <a:t>와이지엔터테인먼트</a:t>
                      </a:r>
                    </a:p>
                  </a:txBody>
                  <a:tcPr anchor="ctr" marL="36000" marR="36000" marT="0" marB="0">
                    <a:noFill/>
                  </a:tcPr>
                </a:tc>
                <a:tc>
                  <a:txBody>
                    <a:bodyPr/>
                    <a:lstStyle/>
                    <a:p>
                      <a:pPr algn="r">
                        <a:defRPr sz="800" b="0">
                          <a:solidFill>
                            <a:srgbClr val="000000"/>
                          </a:solidFill>
                          <a:latin typeface="원신한 Light"/>
                        </a:defRPr>
                      </a:pPr>
                      <a:r>
                        <a:t>6.96</a:t>
                      </a:r>
                    </a:p>
                  </a:txBody>
                  <a:tcPr anchor="ctr" marL="36000" marR="36000" marT="0" marB="0">
                    <a:noFill/>
                  </a:tcPr>
                </a:tc>
              </a:tr>
              <a:tr h="187200">
                <a:tc>
                  <a:txBody>
                    <a:bodyPr/>
                    <a:lstStyle/>
                    <a:p>
                      <a:pPr algn="l">
                        <a:defRPr sz="800" b="0">
                          <a:solidFill>
                            <a:srgbClr val="000000"/>
                          </a:solidFill>
                          <a:latin typeface="원신한 Light"/>
                        </a:defRPr>
                      </a:pPr>
                      <a:r>
                        <a:t>제이콘텐트리</a:t>
                      </a:r>
                    </a:p>
                  </a:txBody>
                  <a:tcPr anchor="ctr" marL="36000" marR="36000" marT="0" marB="0">
                    <a:noFill/>
                  </a:tcPr>
                </a:tc>
                <a:tc>
                  <a:txBody>
                    <a:bodyPr/>
                    <a:lstStyle/>
                    <a:p>
                      <a:pPr algn="r">
                        <a:defRPr sz="800" b="0">
                          <a:solidFill>
                            <a:srgbClr val="000000"/>
                          </a:solidFill>
                          <a:latin typeface="원신한 Light"/>
                        </a:defRPr>
                      </a:pPr>
                      <a:r>
                        <a:t>5.81</a:t>
                      </a:r>
                    </a:p>
                  </a:txBody>
                  <a:tcPr anchor="ctr" marL="36000" marR="36000" marT="0" marB="0">
                    <a:noFill/>
                  </a:tcPr>
                </a:tc>
              </a:tr>
              <a:tr h="187200">
                <a:tc>
                  <a:txBody>
                    <a:bodyPr/>
                    <a:lstStyle/>
                    <a:p>
                      <a:pPr algn="l">
                        <a:defRPr sz="800" b="0">
                          <a:solidFill>
                            <a:srgbClr val="000000"/>
                          </a:solidFill>
                          <a:latin typeface="원신한 Light"/>
                        </a:defRPr>
                      </a:pPr>
                      <a:r>
                        <a:t>CJ CGV</a:t>
                      </a:r>
                    </a:p>
                  </a:txBody>
                  <a:tcPr anchor="ctr" marL="36000" marR="36000" marT="0" marB="0">
                    <a:noFill/>
                  </a:tcPr>
                </a:tc>
                <a:tc>
                  <a:txBody>
                    <a:bodyPr/>
                    <a:lstStyle/>
                    <a:p>
                      <a:pPr algn="r">
                        <a:defRPr sz="800" b="0">
                          <a:solidFill>
                            <a:srgbClr val="000000"/>
                          </a:solidFill>
                          <a:latin typeface="원신한 Light"/>
                        </a:defRPr>
                      </a:pPr>
                      <a:r>
                        <a:t>5.22</a:t>
                      </a:r>
                    </a:p>
                  </a:txBody>
                  <a:tcPr anchor="ctr" marL="36000" marR="36000" marT="0" marB="0">
                    <a:noFill/>
                  </a:tcPr>
                </a:tc>
              </a:tr>
              <a:tr h="187200">
                <a:tc>
                  <a:txBody>
                    <a:bodyPr/>
                    <a:lstStyle/>
                    <a:p>
                      <a:pPr algn="l">
                        <a:defRPr sz="800" b="0">
                          <a:solidFill>
                            <a:srgbClr val="000000"/>
                          </a:solidFill>
                          <a:latin typeface="원신한 Light"/>
                        </a:defRPr>
                      </a:pPr>
                      <a:r>
                        <a:t>초록뱀미디어</a:t>
                      </a:r>
                    </a:p>
                  </a:txBody>
                  <a:tcPr anchor="ctr" marL="36000" marR="36000" marT="0" marB="0">
                    <a:noFill/>
                  </a:tcPr>
                </a:tc>
                <a:tc>
                  <a:txBody>
                    <a:bodyPr/>
                    <a:lstStyle/>
                    <a:p>
                      <a:pPr algn="r">
                        <a:defRPr sz="800" b="0">
                          <a:solidFill>
                            <a:srgbClr val="000000"/>
                          </a:solidFill>
                          <a:latin typeface="원신한 Light"/>
                        </a:defRPr>
                      </a:pPr>
                      <a:r>
                        <a:t>5.05</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437" b="2437"/>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KOSPI TR</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A266360</a:t>
            </a:r>
          </a:p>
        </p:txBody>
      </p:sp>
      <p:sp>
        <p:nvSpPr>
          <p:cNvPr id="3" name="Text Placeholder 2"/>
          <p:cNvSpPr>
            <a:spLocks noGrp="1"/>
          </p:cNvSpPr>
          <p:nvPr>
            <p:ph type="body" idx="14" sz="quarter"/>
          </p:nvPr>
        </p:nvSpPr>
        <p:spPr/>
        <p:txBody>
          <a:bodyPr/>
          <a:lstStyle/>
          <a:p>
            <a:r>
              <a:t>KODEX 미디어&amp;엔터테인먼트</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국내 게임 콘텐츠/소프트웨어를 대표하는 KRX 미디어&amp;엔터테인먼트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22,020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28,040원/19,691원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15,266주/354백만원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440억원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-14.03%/-2.65%/-16.27%/+8.12%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2017-03-27/2017-03-28</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19.52</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14.53</a:t>
                      </a:r>
                    </a:p>
                  </a:txBody>
                  <a:tcPr anchor="ctr" marL="36000" marR="36000" marT="0" marB="0">
                    <a:noFill/>
                  </a:tcPr>
                </a:tc>
              </a:tr>
              <a:tr h="187200">
                <a:tc>
                  <a:txBody>
                    <a:bodyPr/>
                    <a:lstStyle/>
                    <a:p>
                      <a:pPr algn="l">
                        <a:defRPr sz="800" b="0">
                          <a:solidFill>
                            <a:srgbClr val="000000"/>
                          </a:solidFill>
                          <a:latin typeface="원신한 Light"/>
                        </a:defRPr>
                      </a:pPr>
                      <a:r>
                        <a:t>엔씨소프트</a:t>
                      </a:r>
                    </a:p>
                  </a:txBody>
                  <a:tcPr anchor="ctr" marL="36000" marR="36000" marT="0" marB="0">
                    <a:noFill/>
                  </a:tcPr>
                </a:tc>
                <a:tc>
                  <a:txBody>
                    <a:bodyPr/>
                    <a:lstStyle/>
                    <a:p>
                      <a:pPr algn="r">
                        <a:defRPr sz="800" b="0">
                          <a:solidFill>
                            <a:srgbClr val="000000"/>
                          </a:solidFill>
                          <a:latin typeface="원신한 Light"/>
                        </a:defRPr>
                      </a:pPr>
                      <a:r>
                        <a:t>12.67</a:t>
                      </a:r>
                    </a:p>
                  </a:txBody>
                  <a:tcPr anchor="ctr" marL="36000" marR="36000" marT="0" marB="0">
                    <a:noFill/>
                  </a:tcPr>
                </a:tc>
              </a:tr>
              <a:tr h="187200">
                <a:tc>
                  <a:txBody>
                    <a:bodyPr/>
                    <a:lstStyle/>
                    <a:p>
                      <a:pPr algn="l">
                        <a:defRPr sz="800" b="0">
                          <a:solidFill>
                            <a:srgbClr val="000000"/>
                          </a:solidFill>
                          <a:latin typeface="원신한 Light"/>
                        </a:defRPr>
                      </a:pPr>
                      <a:r>
                        <a:t>크래프톤</a:t>
                      </a:r>
                    </a:p>
                  </a:txBody>
                  <a:tcPr anchor="ctr" marL="36000" marR="36000" marT="0" marB="0">
                    <a:noFill/>
                  </a:tcPr>
                </a:tc>
                <a:tc>
                  <a:txBody>
                    <a:bodyPr/>
                    <a:lstStyle/>
                    <a:p>
                      <a:pPr algn="r">
                        <a:defRPr sz="800" b="0">
                          <a:solidFill>
                            <a:srgbClr val="000000"/>
                          </a:solidFill>
                          <a:latin typeface="원신한 Light"/>
                        </a:defRPr>
                      </a:pPr>
                      <a:r>
                        <a:t>10.52</a:t>
                      </a:r>
                    </a:p>
                  </a:txBody>
                  <a:tcPr anchor="ctr" marL="36000" marR="36000" marT="0" marB="0">
                    <a:noFill/>
                  </a:tcPr>
                </a:tc>
              </a:tr>
              <a:tr h="187200">
                <a:tc>
                  <a:txBody>
                    <a:bodyPr/>
                    <a:lstStyle/>
                    <a:p>
                      <a:pPr algn="l">
                        <a:defRPr sz="800" b="0">
                          <a:solidFill>
                            <a:srgbClr val="000000"/>
                          </a:solidFill>
                          <a:latin typeface="원신한 Light"/>
                        </a:defRPr>
                      </a:pPr>
                      <a:r>
                        <a:t>하이브</a:t>
                      </a:r>
                    </a:p>
                  </a:txBody>
                  <a:tcPr anchor="ctr" marL="36000" marR="36000" marT="0" marB="0">
                    <a:noFill/>
                  </a:tcPr>
                </a:tc>
                <a:tc>
                  <a:txBody>
                    <a:bodyPr/>
                    <a:lstStyle/>
                    <a:p>
                      <a:pPr algn="r">
                        <a:defRPr sz="800" b="0">
                          <a:solidFill>
                            <a:srgbClr val="000000"/>
                          </a:solidFill>
                          <a:latin typeface="원신한 Light"/>
                        </a:defRPr>
                      </a:pPr>
                      <a:r>
                        <a:t>8.40</a:t>
                      </a:r>
                    </a:p>
                  </a:txBody>
                  <a:tcPr anchor="ctr" marL="36000" marR="36000" marT="0" marB="0">
                    <a:noFill/>
                  </a:tcPr>
                </a:tc>
              </a:tr>
              <a:tr h="187200">
                <a:tc>
                  <a:txBody>
                    <a:bodyPr/>
                    <a:lstStyle/>
                    <a:p>
                      <a:pPr algn="l">
                        <a:defRPr sz="800" b="0">
                          <a:solidFill>
                            <a:srgbClr val="000000"/>
                          </a:solidFill>
                          <a:latin typeface="원신한 Light"/>
                        </a:defRPr>
                      </a:pPr>
                      <a:r>
                        <a:t>넷마블</a:t>
                      </a:r>
                    </a:p>
                  </a:txBody>
                  <a:tcPr anchor="ctr" marL="36000" marR="36000" marT="0" marB="0">
                    <a:noFill/>
                  </a:tcPr>
                </a:tc>
                <a:tc>
                  <a:txBody>
                    <a:bodyPr/>
                    <a:lstStyle/>
                    <a:p>
                      <a:pPr algn="r">
                        <a:defRPr sz="800" b="0">
                          <a:solidFill>
                            <a:srgbClr val="000000"/>
                          </a:solidFill>
                          <a:latin typeface="원신한 Light"/>
                        </a:defRPr>
                      </a:pPr>
                      <a:r>
                        <a:t>8.11</a:t>
                      </a:r>
                    </a:p>
                  </a:txBody>
                  <a:tcPr anchor="ctr" marL="36000" marR="36000" marT="0" marB="0">
                    <a:noFill/>
                  </a:tcPr>
                </a:tc>
              </a:tr>
              <a:tr h="187200">
                <a:tc>
                  <a:txBody>
                    <a:bodyPr/>
                    <a:lstStyle/>
                    <a:p>
                      <a:pPr algn="l">
                        <a:defRPr sz="800" b="0">
                          <a:solidFill>
                            <a:srgbClr val="000000"/>
                          </a:solidFill>
                          <a:latin typeface="원신한 Light"/>
                        </a:defRPr>
                      </a:pPr>
                      <a:r>
                        <a:t>펄어비스</a:t>
                      </a:r>
                    </a:p>
                  </a:txBody>
                  <a:tcPr anchor="ctr" marL="36000" marR="36000" marT="0" marB="0">
                    <a:noFill/>
                  </a:tcPr>
                </a:tc>
                <a:tc>
                  <a:txBody>
                    <a:bodyPr/>
                    <a:lstStyle/>
                    <a:p>
                      <a:pPr algn="r">
                        <a:defRPr sz="800" b="0">
                          <a:solidFill>
                            <a:srgbClr val="000000"/>
                          </a:solidFill>
                          <a:latin typeface="원신한 Light"/>
                        </a:defRPr>
                      </a:pPr>
                      <a:r>
                        <a:t>4.08</a:t>
                      </a:r>
                    </a:p>
                  </a:txBody>
                  <a:tcPr anchor="ctr" marL="36000" marR="36000" marT="0" marB="0">
                    <a:noFill/>
                  </a:tcPr>
                </a:tc>
              </a:tr>
              <a:tr h="187200">
                <a:tc>
                  <a:txBody>
                    <a:bodyPr/>
                    <a:lstStyle/>
                    <a:p>
                      <a:pPr algn="l">
                        <a:defRPr sz="800" b="0">
                          <a:solidFill>
                            <a:srgbClr val="000000"/>
                          </a:solidFill>
                          <a:latin typeface="원신한 Light"/>
                        </a:defRPr>
                      </a:pPr>
                      <a:r>
                        <a:t>카카오게임즈</a:t>
                      </a:r>
                    </a:p>
                  </a:txBody>
                  <a:tcPr anchor="ctr" marL="36000" marR="36000" marT="0" marB="0">
                    <a:noFill/>
                  </a:tcPr>
                </a:tc>
                <a:tc>
                  <a:txBody>
                    <a:bodyPr/>
                    <a:lstStyle/>
                    <a:p>
                      <a:pPr algn="r">
                        <a:defRPr sz="800" b="0">
                          <a:solidFill>
                            <a:srgbClr val="000000"/>
                          </a:solidFill>
                          <a:latin typeface="원신한 Light"/>
                        </a:defRPr>
                      </a:pPr>
                      <a:r>
                        <a:t>3.05</a:t>
                      </a:r>
                    </a:p>
                  </a:txBody>
                  <a:tcPr anchor="ctr" marL="36000" marR="36000" marT="0" marB="0">
                    <a:noFill/>
                  </a:tcPr>
                </a:tc>
              </a:tr>
              <a:tr h="187200">
                <a:tc>
                  <a:txBody>
                    <a:bodyPr/>
                    <a:lstStyle/>
                    <a:p>
                      <a:pPr algn="l">
                        <a:defRPr sz="800" b="0">
                          <a:solidFill>
                            <a:srgbClr val="000000"/>
                          </a:solidFill>
                          <a:latin typeface="원신한 Light"/>
                        </a:defRPr>
                      </a:pPr>
                      <a:r>
                        <a:t>위메이드</a:t>
                      </a:r>
                    </a:p>
                  </a:txBody>
                  <a:tcPr anchor="ctr" marL="36000" marR="36000" marT="0" marB="0">
                    <a:noFill/>
                  </a:tcPr>
                </a:tc>
                <a:tc>
                  <a:txBody>
                    <a:bodyPr/>
                    <a:lstStyle/>
                    <a:p>
                      <a:pPr algn="r">
                        <a:defRPr sz="800" b="0">
                          <a:solidFill>
                            <a:srgbClr val="000000"/>
                          </a:solidFill>
                          <a:latin typeface="원신한 Light"/>
                        </a:defRPr>
                      </a:pPr>
                      <a:r>
                        <a:t>2.79</a:t>
                      </a:r>
                    </a:p>
                  </a:txBody>
                  <a:tcPr anchor="ctr" marL="36000" marR="36000" marT="0" marB="0">
                    <a:noFill/>
                  </a:tcPr>
                </a:tc>
              </a:tr>
              <a:tr h="187200">
                <a:tc>
                  <a:txBody>
                    <a:bodyPr/>
                    <a:lstStyle/>
                    <a:p>
                      <a:pPr algn="l">
                        <a:defRPr sz="800" b="0">
                          <a:solidFill>
                            <a:srgbClr val="000000"/>
                          </a:solidFill>
                          <a:latin typeface="원신한 Light"/>
                        </a:defRPr>
                      </a:pPr>
                      <a:r>
                        <a:t>제일기획</a:t>
                      </a:r>
                    </a:p>
                  </a:txBody>
                  <a:tcPr anchor="ctr" marL="36000" marR="36000" marT="0" marB="0">
                    <a:noFill/>
                  </a:tcPr>
                </a:tc>
                <a:tc>
                  <a:txBody>
                    <a:bodyPr/>
                    <a:lstStyle/>
                    <a:p>
                      <a:pPr algn="r">
                        <a:defRPr sz="800" b="0">
                          <a:solidFill>
                            <a:srgbClr val="000000"/>
                          </a:solidFill>
                          <a:latin typeface="원신한 Light"/>
                        </a:defRPr>
                      </a:pPr>
                      <a:r>
                        <a:t>1.72</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KOSPI TR</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A261070</a:t>
            </a:r>
          </a:p>
        </p:txBody>
      </p:sp>
      <p:sp>
        <p:nvSpPr>
          <p:cNvPr id="3" name="Text Placeholder 2"/>
          <p:cNvSpPr>
            <a:spLocks noGrp="1"/>
          </p:cNvSpPr>
          <p:nvPr>
            <p:ph type="body" idx="14" sz="quarter"/>
          </p:nvPr>
        </p:nvSpPr>
        <p:spPr/>
        <p:txBody>
          <a:bodyPr/>
          <a:lstStyle/>
          <a:p>
            <a:r>
              <a:t>TIGER 코스닥150바이오테크</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코스닥150 구성종목 중 생명기술에 속하는 종목에 분산투자하는 ETF입니다. 기초지수는 연 2회 구성종목 정기변경을 실시하는 것이 특징입니다.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10,490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15,934원/10,005원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16,363주/176백만원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117억원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-4.94%/-1.13%/-20.65%/-33.35%</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2016-12-14/2016-12-15</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셀트리온헬스케어</a:t>
                      </a:r>
                    </a:p>
                  </a:txBody>
                  <a:tcPr anchor="ctr" marL="36000" marR="36000" marT="0" marB="0">
                    <a:noFill/>
                  </a:tcPr>
                </a:tc>
                <a:tc>
                  <a:txBody>
                    <a:bodyPr/>
                    <a:lstStyle/>
                    <a:p>
                      <a:pPr algn="r">
                        <a:defRPr sz="800" b="0">
                          <a:solidFill>
                            <a:srgbClr val="000000"/>
                          </a:solidFill>
                          <a:latin typeface="원신한 Light"/>
                        </a:defRPr>
                      </a:pPr>
                      <a:r>
                        <a:t>18.30</a:t>
                      </a:r>
                    </a:p>
                  </a:txBody>
                  <a:tcPr anchor="ctr" marL="36000" marR="36000" marT="0" marB="0">
                    <a:noFill/>
                  </a:tcPr>
                </a:tc>
              </a:tr>
              <a:tr h="187200">
                <a:tc>
                  <a:txBody>
                    <a:bodyPr/>
                    <a:lstStyle/>
                    <a:p>
                      <a:pPr algn="l">
                        <a:defRPr sz="800" b="0">
                          <a:solidFill>
                            <a:srgbClr val="000000"/>
                          </a:solidFill>
                          <a:latin typeface="원신한 Light"/>
                        </a:defRPr>
                      </a:pPr>
                      <a:r>
                        <a:t>씨젠</a:t>
                      </a:r>
                    </a:p>
                  </a:txBody>
                  <a:tcPr anchor="ctr" marL="36000" marR="36000" marT="0" marB="0">
                    <a:noFill/>
                  </a:tcPr>
                </a:tc>
                <a:tc>
                  <a:txBody>
                    <a:bodyPr/>
                    <a:lstStyle/>
                    <a:p>
                      <a:pPr algn="r">
                        <a:defRPr sz="800" b="0">
                          <a:solidFill>
                            <a:srgbClr val="000000"/>
                          </a:solidFill>
                          <a:latin typeface="원신한 Light"/>
                        </a:defRPr>
                      </a:pPr>
                      <a:r>
                        <a:t>5.12</a:t>
                      </a:r>
                    </a:p>
                  </a:txBody>
                  <a:tcPr anchor="ctr" marL="36000" marR="36000" marT="0" marB="0">
                    <a:noFill/>
                  </a:tcPr>
                </a:tc>
              </a:tr>
              <a:tr h="187200">
                <a:tc>
                  <a:txBody>
                    <a:bodyPr/>
                    <a:lstStyle/>
                    <a:p>
                      <a:pPr algn="l">
                        <a:defRPr sz="800" b="0">
                          <a:solidFill>
                            <a:srgbClr val="000000"/>
                          </a:solidFill>
                          <a:latin typeface="원신한 Light"/>
                        </a:defRPr>
                      </a:pPr>
                      <a:r>
                        <a:t>알테오젠</a:t>
                      </a:r>
                    </a:p>
                  </a:txBody>
                  <a:tcPr anchor="ctr" marL="36000" marR="36000" marT="0" marB="0">
                    <a:noFill/>
                  </a:tcPr>
                </a:tc>
                <a:tc>
                  <a:txBody>
                    <a:bodyPr/>
                    <a:lstStyle/>
                    <a:p>
                      <a:pPr algn="r">
                        <a:defRPr sz="800" b="0">
                          <a:solidFill>
                            <a:srgbClr val="000000"/>
                          </a:solidFill>
                          <a:latin typeface="원신한 Light"/>
                        </a:defRPr>
                      </a:pPr>
                      <a:r>
                        <a:t>5.08</a:t>
                      </a:r>
                    </a:p>
                  </a:txBody>
                  <a:tcPr anchor="ctr" marL="36000" marR="36000" marT="0" marB="0">
                    <a:noFill/>
                  </a:tcPr>
                </a:tc>
              </a:tr>
              <a:tr h="187200">
                <a:tc>
                  <a:txBody>
                    <a:bodyPr/>
                    <a:lstStyle/>
                    <a:p>
                      <a:pPr algn="l">
                        <a:defRPr sz="800" b="0">
                          <a:solidFill>
                            <a:srgbClr val="000000"/>
                          </a:solidFill>
                          <a:latin typeface="원신한 Light"/>
                        </a:defRPr>
                      </a:pPr>
                      <a:r>
                        <a:t>셀트리온제약</a:t>
                      </a:r>
                    </a:p>
                  </a:txBody>
                  <a:tcPr anchor="ctr" marL="36000" marR="36000" marT="0" marB="0">
                    <a:noFill/>
                  </a:tcPr>
                </a:tc>
                <a:tc>
                  <a:txBody>
                    <a:bodyPr/>
                    <a:lstStyle/>
                    <a:p>
                      <a:pPr algn="r">
                        <a:defRPr sz="800" b="0">
                          <a:solidFill>
                            <a:srgbClr val="000000"/>
                          </a:solidFill>
                          <a:latin typeface="원신한 Light"/>
                        </a:defRPr>
                      </a:pPr>
                      <a:r>
                        <a:t>4.56</a:t>
                      </a:r>
                    </a:p>
                  </a:txBody>
                  <a:tcPr anchor="ctr" marL="36000" marR="36000" marT="0" marB="0">
                    <a:noFill/>
                  </a:tcPr>
                </a:tc>
              </a:tr>
              <a:tr h="187200">
                <a:tc>
                  <a:txBody>
                    <a:bodyPr/>
                    <a:lstStyle/>
                    <a:p>
                      <a:pPr algn="l">
                        <a:defRPr sz="800" b="0">
                          <a:solidFill>
                            <a:srgbClr val="000000"/>
                          </a:solidFill>
                          <a:latin typeface="원신한 Light"/>
                        </a:defRPr>
                      </a:pPr>
                      <a:r>
                        <a:t>오스템임플란트</a:t>
                      </a:r>
                    </a:p>
                  </a:txBody>
                  <a:tcPr anchor="ctr" marL="36000" marR="36000" marT="0" marB="0">
                    <a:noFill/>
                  </a:tcPr>
                </a:tc>
                <a:tc>
                  <a:txBody>
                    <a:bodyPr/>
                    <a:lstStyle/>
                    <a:p>
                      <a:pPr algn="r">
                        <a:defRPr sz="800" b="0">
                          <a:solidFill>
                            <a:srgbClr val="000000"/>
                          </a:solidFill>
                          <a:latin typeface="원신한 Light"/>
                        </a:defRPr>
                      </a:pPr>
                      <a:r>
                        <a:t>3.87</a:t>
                      </a:r>
                    </a:p>
                  </a:txBody>
                  <a:tcPr anchor="ctr" marL="36000" marR="36000" marT="0" marB="0">
                    <a:noFill/>
                  </a:tcPr>
                </a:tc>
              </a:tr>
              <a:tr h="187200">
                <a:tc>
                  <a:txBody>
                    <a:bodyPr/>
                    <a:lstStyle/>
                    <a:p>
                      <a:pPr algn="l">
                        <a:defRPr sz="800" b="0">
                          <a:solidFill>
                            <a:srgbClr val="000000"/>
                          </a:solidFill>
                          <a:latin typeface="원신한 Light"/>
                        </a:defRPr>
                      </a:pPr>
                      <a:r>
                        <a:t>메지온</a:t>
                      </a:r>
                    </a:p>
                  </a:txBody>
                  <a:tcPr anchor="ctr" marL="36000" marR="36000" marT="0" marB="0">
                    <a:noFill/>
                  </a:tcPr>
                </a:tc>
                <a:tc>
                  <a:txBody>
                    <a:bodyPr/>
                    <a:lstStyle/>
                    <a:p>
                      <a:pPr algn="r">
                        <a:defRPr sz="800" b="0">
                          <a:solidFill>
                            <a:srgbClr val="000000"/>
                          </a:solidFill>
                          <a:latin typeface="원신한 Light"/>
                        </a:defRPr>
                      </a:pPr>
                      <a:r>
                        <a:t>3.39</a:t>
                      </a:r>
                    </a:p>
                  </a:txBody>
                  <a:tcPr anchor="ctr" marL="36000" marR="36000" marT="0" marB="0">
                    <a:noFill/>
                  </a:tcPr>
                </a:tc>
              </a:tr>
              <a:tr h="187200">
                <a:tc>
                  <a:txBody>
                    <a:bodyPr/>
                    <a:lstStyle/>
                    <a:p>
                      <a:pPr algn="l">
                        <a:defRPr sz="800" b="0">
                          <a:solidFill>
                            <a:srgbClr val="000000"/>
                          </a:solidFill>
                          <a:latin typeface="원신한 Light"/>
                        </a:defRPr>
                      </a:pPr>
                      <a:r>
                        <a:t>에스티팜</a:t>
                      </a:r>
                    </a:p>
                  </a:txBody>
                  <a:tcPr anchor="ctr" marL="36000" marR="36000" marT="0" marB="0">
                    <a:noFill/>
                  </a:tcPr>
                </a:tc>
                <a:tc>
                  <a:txBody>
                    <a:bodyPr/>
                    <a:lstStyle/>
                    <a:p>
                      <a:pPr algn="r">
                        <a:defRPr sz="800" b="0">
                          <a:solidFill>
                            <a:srgbClr val="000000"/>
                          </a:solidFill>
                          <a:latin typeface="원신한 Light"/>
                        </a:defRPr>
                      </a:pPr>
                      <a:r>
                        <a:t>3.08</a:t>
                      </a:r>
                    </a:p>
                  </a:txBody>
                  <a:tcPr anchor="ctr" marL="36000" marR="36000" marT="0" marB="0">
                    <a:noFill/>
                  </a:tcPr>
                </a:tc>
              </a:tr>
              <a:tr h="187200">
                <a:tc>
                  <a:txBody>
                    <a:bodyPr/>
                    <a:lstStyle/>
                    <a:p>
                      <a:pPr algn="l">
                        <a:defRPr sz="800" b="0">
                          <a:solidFill>
                            <a:srgbClr val="000000"/>
                          </a:solidFill>
                          <a:latin typeface="원신한 Light"/>
                        </a:defRPr>
                      </a:pPr>
                      <a:r>
                        <a:t>제넥신</a:t>
                      </a:r>
                    </a:p>
                  </a:txBody>
                  <a:tcPr anchor="ctr" marL="36000" marR="36000" marT="0" marB="0">
                    <a:noFill/>
                  </a:tcPr>
                </a:tc>
                <a:tc>
                  <a:txBody>
                    <a:bodyPr/>
                    <a:lstStyle/>
                    <a:p>
                      <a:pPr algn="r">
                        <a:defRPr sz="800" b="0">
                          <a:solidFill>
                            <a:srgbClr val="000000"/>
                          </a:solidFill>
                          <a:latin typeface="원신한 Light"/>
                        </a:defRPr>
                      </a:pPr>
                      <a:r>
                        <a:t>2.81</a:t>
                      </a:r>
                    </a:p>
                  </a:txBody>
                  <a:tcPr anchor="ctr" marL="36000" marR="36000" marT="0" marB="0">
                    <a:noFill/>
                  </a:tcPr>
                </a:tc>
              </a:tr>
              <a:tr h="187200">
                <a:tc>
                  <a:txBody>
                    <a:bodyPr/>
                    <a:lstStyle/>
                    <a:p>
                      <a:pPr algn="l">
                        <a:defRPr sz="800" b="0">
                          <a:solidFill>
                            <a:srgbClr val="000000"/>
                          </a:solidFill>
                          <a:latin typeface="원신한 Light"/>
                        </a:defRPr>
                      </a:pPr>
                      <a:r>
                        <a:t>에이치엘비생명과학</a:t>
                      </a:r>
                    </a:p>
                  </a:txBody>
                  <a:tcPr anchor="ctr" marL="36000" marR="36000" marT="0" marB="0">
                    <a:noFill/>
                  </a:tcPr>
                </a:tc>
                <a:tc>
                  <a:txBody>
                    <a:bodyPr/>
                    <a:lstStyle/>
                    <a:p>
                      <a:pPr algn="r">
                        <a:defRPr sz="800" b="0">
                          <a:solidFill>
                            <a:srgbClr val="000000"/>
                          </a:solidFill>
                          <a:latin typeface="원신한 Light"/>
                        </a:defRPr>
                      </a:pPr>
                      <a:r>
                        <a:t>2.78</a:t>
                      </a:r>
                    </a:p>
                  </a:txBody>
                  <a:tcPr anchor="ctr" marL="36000" marR="36000" marT="0" marB="0">
                    <a:noFill/>
                  </a:tcPr>
                </a:tc>
              </a:tr>
              <a:tr h="187200">
                <a:tc>
                  <a:txBody>
                    <a:bodyPr/>
                    <a:lstStyle/>
                    <a:p>
                      <a:pPr algn="l">
                        <a:defRPr sz="800" b="0">
                          <a:solidFill>
                            <a:srgbClr val="000000"/>
                          </a:solidFill>
                          <a:latin typeface="원신한 Light"/>
                        </a:defRPr>
                      </a:pPr>
                      <a:r>
                        <a:t>레고켐바이오</a:t>
                      </a:r>
                    </a:p>
                  </a:txBody>
                  <a:tcPr anchor="ctr" marL="36000" marR="36000" marT="0" marB="0">
                    <a:noFill/>
                  </a:tcPr>
                </a:tc>
                <a:tc>
                  <a:txBody>
                    <a:bodyPr/>
                    <a:lstStyle/>
                    <a:p>
                      <a:pPr algn="r">
                        <a:defRPr sz="800" b="0">
                          <a:solidFill>
                            <a:srgbClr val="000000"/>
                          </a:solidFill>
                          <a:latin typeface="원신한 Light"/>
                        </a:defRPr>
                      </a:pPr>
                      <a:r>
                        <a:t>2.77</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KOSPI TR</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A091230</a:t>
            </a:r>
          </a:p>
        </p:txBody>
      </p:sp>
      <p:sp>
        <p:nvSpPr>
          <p:cNvPr id="3" name="Text Placeholder 2"/>
          <p:cNvSpPr>
            <a:spLocks noGrp="1"/>
          </p:cNvSpPr>
          <p:nvPr>
            <p:ph type="body" idx="14" sz="quarter"/>
          </p:nvPr>
        </p:nvSpPr>
        <p:spPr/>
        <p:txBody>
          <a:bodyPr/>
          <a:lstStyle/>
          <a:p>
            <a:r>
              <a:t>TIGER 반도체</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국내 반도체 산업을 대표하는 20개 종목으로 구성된 KRX Semicon 지수를 추종하는 ETF입니다. 삼성전자가 제외되어 있고 중소형주 비중이 높은 것이 특징입니다.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39,705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41,349원/31,200원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97,910주/3,890백만원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1,398억원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2.16%</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+4.23/+26.17%/+3.29%/+9.69%</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2006-06-26/2006-06-27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0.460%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20.34</a:t>
                      </a:r>
                    </a:p>
                  </a:txBody>
                  <a:tcPr anchor="ctr" marL="36000" marR="36000" marT="0" marB="0">
                    <a:noFill/>
                  </a:tcPr>
                </a:tc>
              </a:tr>
              <a:tr h="187200">
                <a:tc>
                  <a:txBody>
                    <a:bodyPr/>
                    <a:lstStyle/>
                    <a:p>
                      <a:pPr algn="l">
                        <a:defRPr sz="800" b="0">
                          <a:solidFill>
                            <a:srgbClr val="000000"/>
                          </a:solidFill>
                          <a:latin typeface="원신한 Light"/>
                        </a:defRPr>
                      </a:pPr>
                      <a:r>
                        <a:t>DB하이텍</a:t>
                      </a:r>
                    </a:p>
                  </a:txBody>
                  <a:tcPr anchor="ctr" marL="36000" marR="36000" marT="0" marB="0">
                    <a:noFill/>
                  </a:tcPr>
                </a:tc>
                <a:tc>
                  <a:txBody>
                    <a:bodyPr/>
                    <a:lstStyle/>
                    <a:p>
                      <a:pPr algn="r">
                        <a:defRPr sz="800" b="0">
                          <a:solidFill>
                            <a:srgbClr val="000000"/>
                          </a:solidFill>
                          <a:latin typeface="원신한 Light"/>
                        </a:defRPr>
                      </a:pPr>
                      <a:r>
                        <a:t>8.30</a:t>
                      </a:r>
                    </a:p>
                  </a:txBody>
                  <a:tcPr anchor="ctr" marL="36000" marR="36000" marT="0" marB="0">
                    <a:noFill/>
                  </a:tcPr>
                </a:tc>
              </a:tr>
              <a:tr h="187200">
                <a:tc>
                  <a:txBody>
                    <a:bodyPr/>
                    <a:lstStyle/>
                    <a:p>
                      <a:pPr algn="l">
                        <a:defRPr sz="800" b="0">
                          <a:solidFill>
                            <a:srgbClr val="000000"/>
                          </a:solidFill>
                          <a:latin typeface="원신한 Light"/>
                        </a:defRPr>
                      </a:pPr>
                      <a:r>
                        <a:t>리노공업</a:t>
                      </a:r>
                    </a:p>
                  </a:txBody>
                  <a:tcPr anchor="ctr" marL="36000" marR="36000" marT="0" marB="0">
                    <a:noFill/>
                  </a:tcPr>
                </a:tc>
                <a:tc>
                  <a:txBody>
                    <a:bodyPr/>
                    <a:lstStyle/>
                    <a:p>
                      <a:pPr algn="r">
                        <a:defRPr sz="800" b="0">
                          <a:solidFill>
                            <a:srgbClr val="000000"/>
                          </a:solidFill>
                          <a:latin typeface="원신한 Light"/>
                        </a:defRPr>
                      </a:pPr>
                      <a:r>
                        <a:t>5.33</a:t>
                      </a:r>
                    </a:p>
                  </a:txBody>
                  <a:tcPr anchor="ctr" marL="36000" marR="36000" marT="0" marB="0">
                    <a:noFill/>
                  </a:tcPr>
                </a:tc>
              </a:tr>
              <a:tr h="187200">
                <a:tc>
                  <a:txBody>
                    <a:bodyPr/>
                    <a:lstStyle/>
                    <a:p>
                      <a:pPr algn="l">
                        <a:defRPr sz="800" b="0">
                          <a:solidFill>
                            <a:srgbClr val="000000"/>
                          </a:solidFill>
                          <a:latin typeface="원신한 Light"/>
                        </a:defRPr>
                      </a:pPr>
                      <a:r>
                        <a:t>LX세미콘</a:t>
                      </a:r>
                    </a:p>
                  </a:txBody>
                  <a:tcPr anchor="ctr" marL="36000" marR="36000" marT="0" marB="0">
                    <a:noFill/>
                  </a:tcPr>
                </a:tc>
                <a:tc>
                  <a:txBody>
                    <a:bodyPr/>
                    <a:lstStyle/>
                    <a:p>
                      <a:pPr algn="r">
                        <a:defRPr sz="800" b="0">
                          <a:solidFill>
                            <a:srgbClr val="000000"/>
                          </a:solidFill>
                          <a:latin typeface="원신한 Light"/>
                        </a:defRPr>
                      </a:pPr>
                      <a:r>
                        <a:t>4.69</a:t>
                      </a:r>
                    </a:p>
                  </a:txBody>
                  <a:tcPr anchor="ctr" marL="36000" marR="36000" marT="0" marB="0">
                    <a:noFill/>
                  </a:tcPr>
                </a:tc>
              </a:tr>
              <a:tr h="187200">
                <a:tc>
                  <a:txBody>
                    <a:bodyPr/>
                    <a:lstStyle/>
                    <a:p>
                      <a:pPr algn="l">
                        <a:defRPr sz="800" b="0">
                          <a:solidFill>
                            <a:srgbClr val="000000"/>
                          </a:solidFill>
                          <a:latin typeface="원신한 Light"/>
                        </a:defRPr>
                      </a:pPr>
                      <a:r>
                        <a:t>원익IPS</a:t>
                      </a:r>
                    </a:p>
                  </a:txBody>
                  <a:tcPr anchor="ctr" marL="36000" marR="36000" marT="0" marB="0">
                    <a:noFill/>
                  </a:tcPr>
                </a:tc>
                <a:tc>
                  <a:txBody>
                    <a:bodyPr/>
                    <a:lstStyle/>
                    <a:p>
                      <a:pPr algn="r">
                        <a:defRPr sz="800" b="0">
                          <a:solidFill>
                            <a:srgbClr val="000000"/>
                          </a:solidFill>
                          <a:latin typeface="원신한 Light"/>
                        </a:defRPr>
                      </a:pPr>
                      <a:r>
                        <a:t>3.78</a:t>
                      </a:r>
                    </a:p>
                  </a:txBody>
                  <a:tcPr anchor="ctr" marL="36000" marR="36000" marT="0" marB="0">
                    <a:noFill/>
                  </a:tcPr>
                </a:tc>
              </a:tr>
              <a:tr h="187200">
                <a:tc>
                  <a:txBody>
                    <a:bodyPr/>
                    <a:lstStyle/>
                    <a:p>
                      <a:pPr algn="l">
                        <a:defRPr sz="800" b="0">
                          <a:solidFill>
                            <a:srgbClr val="000000"/>
                          </a:solidFill>
                          <a:latin typeface="원신한 Light"/>
                        </a:defRPr>
                      </a:pPr>
                      <a:r>
                        <a:t>고영</a:t>
                      </a:r>
                    </a:p>
                  </a:txBody>
                  <a:tcPr anchor="ctr" marL="36000" marR="36000" marT="0" marB="0">
                    <a:noFill/>
                  </a:tcPr>
                </a:tc>
                <a:tc>
                  <a:txBody>
                    <a:bodyPr/>
                    <a:lstStyle/>
                    <a:p>
                      <a:pPr algn="r">
                        <a:defRPr sz="800" b="0">
                          <a:solidFill>
                            <a:srgbClr val="000000"/>
                          </a:solidFill>
                          <a:latin typeface="원신한 Light"/>
                        </a:defRPr>
                      </a:pPr>
                      <a:r>
                        <a:t>3.39</a:t>
                      </a:r>
                    </a:p>
                  </a:txBody>
                  <a:tcPr anchor="ctr" marL="36000" marR="36000" marT="0" marB="0">
                    <a:noFill/>
                  </a:tcPr>
                </a:tc>
              </a:tr>
              <a:tr h="187200">
                <a:tc>
                  <a:txBody>
                    <a:bodyPr/>
                    <a:lstStyle/>
                    <a:p>
                      <a:pPr algn="l">
                        <a:defRPr sz="800" b="0">
                          <a:solidFill>
                            <a:srgbClr val="000000"/>
                          </a:solidFill>
                          <a:latin typeface="원신한 Light"/>
                        </a:defRPr>
                      </a:pPr>
                      <a:r>
                        <a:t>이오테크닉스</a:t>
                      </a:r>
                    </a:p>
                  </a:txBody>
                  <a:tcPr anchor="ctr" marL="36000" marR="36000" marT="0" marB="0">
                    <a:noFill/>
                  </a:tcPr>
                </a:tc>
                <a:tc>
                  <a:txBody>
                    <a:bodyPr/>
                    <a:lstStyle/>
                    <a:p>
                      <a:pPr algn="r">
                        <a:defRPr sz="800" b="0">
                          <a:solidFill>
                            <a:srgbClr val="000000"/>
                          </a:solidFill>
                          <a:latin typeface="원신한 Light"/>
                        </a:defRPr>
                      </a:pPr>
                      <a:r>
                        <a:t>2.81</a:t>
                      </a:r>
                    </a:p>
                  </a:txBody>
                  <a:tcPr anchor="ctr" marL="36000" marR="36000" marT="0" marB="0">
                    <a:noFill/>
                  </a:tcPr>
                </a:tc>
              </a:tr>
              <a:tr h="187200">
                <a:tc>
                  <a:txBody>
                    <a:bodyPr/>
                    <a:lstStyle/>
                    <a:p>
                      <a:pPr algn="l">
                        <a:defRPr sz="800" b="0">
                          <a:solidFill>
                            <a:srgbClr val="000000"/>
                          </a:solidFill>
                          <a:latin typeface="원신한 Light"/>
                        </a:defRPr>
                      </a:pPr>
                      <a:r>
                        <a:t>심텍</a:t>
                      </a:r>
                    </a:p>
                  </a:txBody>
                  <a:tcPr anchor="ctr" marL="36000" marR="36000" marT="0" marB="0">
                    <a:noFill/>
                  </a:tcPr>
                </a:tc>
                <a:tc>
                  <a:txBody>
                    <a:bodyPr/>
                    <a:lstStyle/>
                    <a:p>
                      <a:pPr algn="r">
                        <a:defRPr sz="800" b="0">
                          <a:solidFill>
                            <a:srgbClr val="000000"/>
                          </a:solidFill>
                          <a:latin typeface="원신한 Light"/>
                        </a:defRPr>
                      </a:pPr>
                      <a:r>
                        <a:t>2.69</a:t>
                      </a:r>
                    </a:p>
                  </a:txBody>
                  <a:tcPr anchor="ctr" marL="36000" marR="36000" marT="0" marB="0">
                    <a:noFill/>
                  </a:tcPr>
                </a:tc>
              </a:tr>
              <a:tr h="187200">
                <a:tc>
                  <a:txBody>
                    <a:bodyPr/>
                    <a:lstStyle/>
                    <a:p>
                      <a:pPr algn="l">
                        <a:defRPr sz="800" b="0">
                          <a:solidFill>
                            <a:srgbClr val="000000"/>
                          </a:solidFill>
                          <a:latin typeface="원신한 Light"/>
                        </a:defRPr>
                      </a:pPr>
                      <a:r>
                        <a:t>티씨케이</a:t>
                      </a:r>
                    </a:p>
                  </a:txBody>
                  <a:tcPr anchor="ctr" marL="36000" marR="36000" marT="0" marB="0">
                    <a:noFill/>
                  </a:tcPr>
                </a:tc>
                <a:tc>
                  <a:txBody>
                    <a:bodyPr/>
                    <a:lstStyle/>
                    <a:p>
                      <a:pPr algn="r">
                        <a:defRPr sz="800" b="0">
                          <a:solidFill>
                            <a:srgbClr val="000000"/>
                          </a:solidFill>
                          <a:latin typeface="원신한 Light"/>
                        </a:defRPr>
                      </a:pPr>
                      <a:r>
                        <a:t>2.59</a:t>
                      </a:r>
                    </a:p>
                  </a:txBody>
                  <a:tcPr anchor="ctr" marL="36000" marR="36000" marT="0" marB="0">
                    <a:noFill/>
                  </a:tcPr>
                </a:tc>
              </a:tr>
              <a:tr h="187200">
                <a:tc>
                  <a:txBody>
                    <a:bodyPr/>
                    <a:lstStyle/>
                    <a:p>
                      <a:pPr algn="l">
                        <a:defRPr sz="800" b="0">
                          <a:solidFill>
                            <a:srgbClr val="000000"/>
                          </a:solidFill>
                          <a:latin typeface="원신한 Light"/>
                        </a:defRPr>
                      </a:pPr>
                      <a:r>
                        <a:t>한미반도체</a:t>
                      </a:r>
                    </a:p>
                  </a:txBody>
                  <a:tcPr anchor="ctr" marL="36000" marR="36000" marT="0" marB="0">
                    <a:noFill/>
                  </a:tcPr>
                </a:tc>
                <a:tc>
                  <a:txBody>
                    <a:bodyPr/>
                    <a:lstStyle/>
                    <a:p>
                      <a:pPr algn="r">
                        <a:defRPr sz="800" b="0">
                          <a:solidFill>
                            <a:srgbClr val="000000"/>
                          </a:solidFill>
                          <a:latin typeface="원신한 Light"/>
                        </a:defRPr>
                      </a:pPr>
                      <a:r>
                        <a:t>2.21</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KRX 반도체</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A102780</a:t>
            </a:r>
          </a:p>
        </p:txBody>
      </p:sp>
      <p:sp>
        <p:nvSpPr>
          <p:cNvPr id="3" name="Text Placeholder 2"/>
          <p:cNvSpPr>
            <a:spLocks noGrp="1"/>
          </p:cNvSpPr>
          <p:nvPr>
            <p:ph type="body" idx="14" sz="quarter"/>
          </p:nvPr>
        </p:nvSpPr>
        <p:spPr/>
        <p:txBody>
          <a:bodyPr/>
          <a:lstStyle/>
          <a:p>
            <a:r>
              <a:t>KODEX 삼성그룹</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국내 최우량 기업집단인 삼성그룹주를 유동주식가중 시가총액방식으로 산출한 지수인 Fnguide 삼성그룹주 지수에 투자하는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9,895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10,976원/9,260원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1,195,992주/11,711백만원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15,476억원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0.20%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-0.45%/+4.10%/-4.35%/-7.19%</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2008-05-20/2008-05-21</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25.98</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22.50</a:t>
                      </a:r>
                    </a:p>
                  </a:txBody>
                  <a:tcPr anchor="ctr" marL="36000" marR="36000" marT="0" marB="0">
                    <a:noFill/>
                  </a:tcPr>
                </a:tc>
              </a:tr>
              <a:tr h="187200">
                <a:tc>
                  <a:txBody>
                    <a:bodyPr/>
                    <a:lstStyle/>
                    <a:p>
                      <a:pPr algn="l">
                        <a:defRPr sz="800" b="0">
                          <a:solidFill>
                            <a:srgbClr val="000000"/>
                          </a:solidFill>
                          <a:latin typeface="원신한 Light"/>
                        </a:defRPr>
                      </a:pPr>
                      <a:r>
                        <a:t>삼성바이오로직스</a:t>
                      </a:r>
                    </a:p>
                  </a:txBody>
                  <a:tcPr anchor="ctr" marL="36000" marR="36000" marT="0" marB="0">
                    <a:noFill/>
                  </a:tcPr>
                </a:tc>
                <a:tc>
                  <a:txBody>
                    <a:bodyPr/>
                    <a:lstStyle/>
                    <a:p>
                      <a:pPr algn="r">
                        <a:defRPr sz="800" b="0">
                          <a:solidFill>
                            <a:srgbClr val="000000"/>
                          </a:solidFill>
                          <a:latin typeface="원신한 Light"/>
                        </a:defRPr>
                      </a:pPr>
                      <a:r>
                        <a:t>10.27</a:t>
                      </a:r>
                    </a:p>
                  </a:txBody>
                  <a:tcPr anchor="ctr" marL="36000" marR="36000" marT="0" marB="0">
                    <a:noFill/>
                  </a:tcPr>
                </a:tc>
              </a:tr>
              <a:tr h="187200">
                <a:tc>
                  <a:txBody>
                    <a:bodyPr/>
                    <a:lstStyle/>
                    <a:p>
                      <a:pPr algn="l">
                        <a:defRPr sz="800" b="0">
                          <a:solidFill>
                            <a:srgbClr val="000000"/>
                          </a:solidFill>
                          <a:latin typeface="원신한 Light"/>
                        </a:defRPr>
                      </a:pPr>
                      <a:r>
                        <a:t>삼성물산</a:t>
                      </a:r>
                    </a:p>
                  </a:txBody>
                  <a:tcPr anchor="ctr" marL="36000" marR="36000" marT="0" marB="0">
                    <a:noFill/>
                  </a:tcPr>
                </a:tc>
                <a:tc>
                  <a:txBody>
                    <a:bodyPr/>
                    <a:lstStyle/>
                    <a:p>
                      <a:pPr algn="r">
                        <a:defRPr sz="800" b="0">
                          <a:solidFill>
                            <a:srgbClr val="000000"/>
                          </a:solidFill>
                          <a:latin typeface="원신한 Light"/>
                        </a:defRPr>
                      </a:pPr>
                      <a:r>
                        <a:t>8.24</a:t>
                      </a:r>
                    </a:p>
                  </a:txBody>
                  <a:tcPr anchor="ctr" marL="36000" marR="36000" marT="0" marB="0">
                    <a:noFill/>
                  </a:tcPr>
                </a:tc>
              </a:tr>
              <a:tr h="187200">
                <a:tc>
                  <a:txBody>
                    <a:bodyPr/>
                    <a:lstStyle/>
                    <a:p>
                      <a:pPr algn="l">
                        <a:defRPr sz="800" b="0">
                          <a:solidFill>
                            <a:srgbClr val="000000"/>
                          </a:solidFill>
                          <a:latin typeface="원신한 Light"/>
                        </a:defRPr>
                      </a:pPr>
                      <a:r>
                        <a:t>삼성전기</a:t>
                      </a:r>
                    </a:p>
                  </a:txBody>
                  <a:tcPr anchor="ctr" marL="36000" marR="36000" marT="0" marB="0">
                    <a:noFill/>
                  </a:tcPr>
                </a:tc>
                <a:tc>
                  <a:txBody>
                    <a:bodyPr/>
                    <a:lstStyle/>
                    <a:p>
                      <a:pPr algn="r">
                        <a:defRPr sz="800" b="0">
                          <a:solidFill>
                            <a:srgbClr val="000000"/>
                          </a:solidFill>
                          <a:latin typeface="원신한 Light"/>
                        </a:defRPr>
                      </a:pPr>
                      <a:r>
                        <a:t>7.27</a:t>
                      </a:r>
                    </a:p>
                  </a:txBody>
                  <a:tcPr anchor="ctr" marL="36000" marR="36000" marT="0" marB="0">
                    <a:noFill/>
                  </a:tcPr>
                </a:tc>
              </a:tr>
              <a:tr h="187200">
                <a:tc>
                  <a:txBody>
                    <a:bodyPr/>
                    <a:lstStyle/>
                    <a:p>
                      <a:pPr algn="l">
                        <a:defRPr sz="800" b="0">
                          <a:solidFill>
                            <a:srgbClr val="000000"/>
                          </a:solidFill>
                          <a:latin typeface="원신한 Light"/>
                        </a:defRPr>
                      </a:pPr>
                      <a:r>
                        <a:t>삼성화재</a:t>
                      </a:r>
                    </a:p>
                  </a:txBody>
                  <a:tcPr anchor="ctr" marL="36000" marR="36000" marT="0" marB="0">
                    <a:noFill/>
                  </a:tcPr>
                </a:tc>
                <a:tc>
                  <a:txBody>
                    <a:bodyPr/>
                    <a:lstStyle/>
                    <a:p>
                      <a:pPr algn="r">
                        <a:defRPr sz="800" b="0">
                          <a:solidFill>
                            <a:srgbClr val="000000"/>
                          </a:solidFill>
                          <a:latin typeface="원신한 Light"/>
                        </a:defRPr>
                      </a:pPr>
                      <a:r>
                        <a:t>4.92</a:t>
                      </a:r>
                    </a:p>
                  </a:txBody>
                  <a:tcPr anchor="ctr" marL="36000" marR="36000" marT="0" marB="0">
                    <a:noFill/>
                  </a:tcPr>
                </a:tc>
              </a:tr>
              <a:tr h="187200">
                <a:tc>
                  <a:txBody>
                    <a:bodyPr/>
                    <a:lstStyle/>
                    <a:p>
                      <a:pPr algn="l">
                        <a:defRPr sz="800" b="0">
                          <a:solidFill>
                            <a:srgbClr val="000000"/>
                          </a:solidFill>
                          <a:latin typeface="원신한 Light"/>
                        </a:defRPr>
                      </a:pPr>
                      <a:r>
                        <a:t>삼성생명</a:t>
                      </a:r>
                    </a:p>
                  </a:txBody>
                  <a:tcPr anchor="ctr" marL="36000" marR="36000" marT="0" marB="0">
                    <a:noFill/>
                  </a:tcPr>
                </a:tc>
                <a:tc>
                  <a:txBody>
                    <a:bodyPr/>
                    <a:lstStyle/>
                    <a:p>
                      <a:pPr algn="r">
                        <a:defRPr sz="800" b="0">
                          <a:solidFill>
                            <a:srgbClr val="000000"/>
                          </a:solidFill>
                          <a:latin typeface="원신한 Light"/>
                        </a:defRPr>
                      </a:pPr>
                      <a:r>
                        <a:t>4.10</a:t>
                      </a:r>
                    </a:p>
                  </a:txBody>
                  <a:tcPr anchor="ctr" marL="36000" marR="36000" marT="0" marB="0">
                    <a:noFill/>
                  </a:tcPr>
                </a:tc>
              </a:tr>
              <a:tr h="187200">
                <a:tc>
                  <a:txBody>
                    <a:bodyPr/>
                    <a:lstStyle/>
                    <a:p>
                      <a:pPr algn="l">
                        <a:defRPr sz="800" b="0">
                          <a:solidFill>
                            <a:srgbClr val="000000"/>
                          </a:solidFill>
                          <a:latin typeface="원신한 Light"/>
                        </a:defRPr>
                      </a:pPr>
                      <a:r>
                        <a:t>삼성에스디에스</a:t>
                      </a:r>
                    </a:p>
                  </a:txBody>
                  <a:tcPr anchor="ctr" marL="36000" marR="36000" marT="0" marB="0">
                    <a:noFill/>
                  </a:tcPr>
                </a:tc>
                <a:tc>
                  <a:txBody>
                    <a:bodyPr/>
                    <a:lstStyle/>
                    <a:p>
                      <a:pPr algn="r">
                        <a:defRPr sz="800" b="0">
                          <a:solidFill>
                            <a:srgbClr val="000000"/>
                          </a:solidFill>
                          <a:latin typeface="원신한 Light"/>
                        </a:defRPr>
                      </a:pPr>
                      <a:r>
                        <a:t>3.69</a:t>
                      </a:r>
                    </a:p>
                  </a:txBody>
                  <a:tcPr anchor="ctr" marL="36000" marR="36000" marT="0" marB="0">
                    <a:noFill/>
                  </a:tcPr>
                </a:tc>
              </a:tr>
              <a:tr h="187200">
                <a:tc>
                  <a:txBody>
                    <a:bodyPr/>
                    <a:lstStyle/>
                    <a:p>
                      <a:pPr algn="l">
                        <a:defRPr sz="800" b="0">
                          <a:solidFill>
                            <a:srgbClr val="000000"/>
                          </a:solidFill>
                          <a:latin typeface="원신한 Light"/>
                        </a:defRPr>
                      </a:pPr>
                      <a:r>
                        <a:t>삼성엔지니어링</a:t>
                      </a:r>
                    </a:p>
                  </a:txBody>
                  <a:tcPr anchor="ctr" marL="36000" marR="36000" marT="0" marB="0">
                    <a:noFill/>
                  </a:tcPr>
                </a:tc>
                <a:tc>
                  <a:txBody>
                    <a:bodyPr/>
                    <a:lstStyle/>
                    <a:p>
                      <a:pPr algn="r">
                        <a:defRPr sz="800" b="0">
                          <a:solidFill>
                            <a:srgbClr val="000000"/>
                          </a:solidFill>
                          <a:latin typeface="원신한 Light"/>
                        </a:defRPr>
                      </a:pPr>
                      <a:r>
                        <a:t>2.65</a:t>
                      </a:r>
                    </a:p>
                  </a:txBody>
                  <a:tcPr anchor="ctr" marL="36000" marR="36000" marT="0" marB="0">
                    <a:noFill/>
                  </a:tcPr>
                </a:tc>
              </a:tr>
              <a:tr h="187200">
                <a:tc>
                  <a:txBody>
                    <a:bodyPr/>
                    <a:lstStyle/>
                    <a:p>
                      <a:pPr algn="l">
                        <a:defRPr sz="800" b="0">
                          <a:solidFill>
                            <a:srgbClr val="000000"/>
                          </a:solidFill>
                          <a:latin typeface="원신한 Light"/>
                        </a:defRPr>
                      </a:pPr>
                      <a:r>
                        <a:t>삼성중공업</a:t>
                      </a:r>
                    </a:p>
                  </a:txBody>
                  <a:tcPr anchor="ctr" marL="36000" marR="36000" marT="0" marB="0">
                    <a:noFill/>
                  </a:tcPr>
                </a:tc>
                <a:tc>
                  <a:txBody>
                    <a:bodyPr/>
                    <a:lstStyle/>
                    <a:p>
                      <a:pPr algn="r">
                        <a:defRPr sz="800" b="0">
                          <a:solidFill>
                            <a:srgbClr val="000000"/>
                          </a:solidFill>
                          <a:latin typeface="원신한 Light"/>
                        </a:defRPr>
                      </a:pPr>
                      <a:r>
                        <a:t>2.43</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023" b="2023"/>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삼성그룹</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A325010</a:t>
            </a:r>
          </a:p>
        </p:txBody>
      </p:sp>
      <p:sp>
        <p:nvSpPr>
          <p:cNvPr id="3" name="Text Placeholder 2"/>
          <p:cNvSpPr>
            <a:spLocks noGrp="1"/>
          </p:cNvSpPr>
          <p:nvPr>
            <p:ph type="body" idx="14" sz="quarter"/>
          </p:nvPr>
        </p:nvSpPr>
        <p:spPr/>
        <p:txBody>
          <a:bodyPr/>
          <a:lstStyle/>
          <a:p>
            <a:r>
              <a:t>KODEX Fn성장</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시가총액 기준으로 가치주와 성장주를 5:5로 분류한 후, 대형주를 포함한 성장주 종목에 고르게 분산투자하는 ETF입니다. 성장주 스타일에 유리한 경기 국면에서 빠르게 선별적으로 투자할 수 있습니다.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17,110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19,310원/16,590원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108,991주/1,851백만원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667억원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-3.52%/+2.82%/-9.33%/-9.45%</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2019-05-30/2019-05-31</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0.300%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17.83</a:t>
                      </a:r>
                    </a:p>
                  </a:txBody>
                  <a:tcPr anchor="ctr" marL="36000" marR="36000" marT="0" marB="0">
                    <a:noFill/>
                  </a:tcPr>
                </a:tc>
              </a:tr>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8.98</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6.04</a:t>
                      </a:r>
                    </a:p>
                  </a:txBody>
                  <a:tcPr anchor="ctr" marL="36000" marR="36000" marT="0" marB="0">
                    <a:noFill/>
                  </a:tcPr>
                </a:tc>
              </a:tr>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4.65</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4.28</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4.11</a:t>
                      </a:r>
                    </a:p>
                  </a:txBody>
                  <a:tcPr anchor="ctr" marL="36000" marR="36000" marT="0" marB="0">
                    <a:noFill/>
                  </a:tcPr>
                </a:tc>
              </a:tr>
              <a:tr h="187200">
                <a:tc>
                  <a:txBody>
                    <a:bodyPr/>
                    <a:lstStyle/>
                    <a:p>
                      <a:pPr algn="l">
                        <a:defRPr sz="800" b="0">
                          <a:solidFill>
                            <a:srgbClr val="000000"/>
                          </a:solidFill>
                          <a:latin typeface="원신한 Light"/>
                        </a:defRPr>
                      </a:pPr>
                      <a:r>
                        <a:t>셀트리온</a:t>
                      </a:r>
                    </a:p>
                  </a:txBody>
                  <a:tcPr anchor="ctr" marL="36000" marR="36000" marT="0" marB="0">
                    <a:noFill/>
                  </a:tcPr>
                </a:tc>
                <a:tc>
                  <a:txBody>
                    <a:bodyPr/>
                    <a:lstStyle/>
                    <a:p>
                      <a:pPr algn="r">
                        <a:defRPr sz="800" b="0">
                          <a:solidFill>
                            <a:srgbClr val="000000"/>
                          </a:solidFill>
                          <a:latin typeface="원신한 Light"/>
                        </a:defRPr>
                      </a:pPr>
                      <a:r>
                        <a:t>2.73</a:t>
                      </a:r>
                    </a:p>
                  </a:txBody>
                  <a:tcPr anchor="ctr" marL="36000" marR="36000" marT="0" marB="0">
                    <a:noFill/>
                  </a:tcPr>
                </a:tc>
              </a:tr>
              <a:tr h="187200">
                <a:tc>
                  <a:txBody>
                    <a:bodyPr/>
                    <a:lstStyle/>
                    <a:p>
                      <a:pPr algn="l">
                        <a:defRPr sz="800" b="0">
                          <a:solidFill>
                            <a:srgbClr val="000000"/>
                          </a:solidFill>
                          <a:latin typeface="원신한 Light"/>
                        </a:defRPr>
                      </a:pPr>
                      <a:r>
                        <a:t>삼성바이오로직스</a:t>
                      </a:r>
                    </a:p>
                  </a:txBody>
                  <a:tcPr anchor="ctr" marL="36000" marR="36000" marT="0" marB="0">
                    <a:noFill/>
                  </a:tcPr>
                </a:tc>
                <a:tc>
                  <a:txBody>
                    <a:bodyPr/>
                    <a:lstStyle/>
                    <a:p>
                      <a:pPr algn="r">
                        <a:defRPr sz="800" b="0">
                          <a:solidFill>
                            <a:srgbClr val="000000"/>
                          </a:solidFill>
                          <a:latin typeface="원신한 Light"/>
                        </a:defRPr>
                      </a:pPr>
                      <a:r>
                        <a:t>1.85</a:t>
                      </a:r>
                    </a:p>
                  </a:txBody>
                  <a:tcPr anchor="ctr" marL="36000" marR="36000" marT="0" marB="0">
                    <a:noFill/>
                  </a:tcPr>
                </a:tc>
              </a:tr>
              <a:tr h="187200">
                <a:tc>
                  <a:txBody>
                    <a:bodyPr/>
                    <a:lstStyle/>
                    <a:p>
                      <a:pPr algn="l">
                        <a:defRPr sz="800" b="0">
                          <a:solidFill>
                            <a:srgbClr val="000000"/>
                          </a:solidFill>
                          <a:latin typeface="원신한 Light"/>
                        </a:defRPr>
                      </a:pPr>
                      <a:r>
                        <a:t>엔씨소프트</a:t>
                      </a:r>
                    </a:p>
                  </a:txBody>
                  <a:tcPr anchor="ctr" marL="36000" marR="36000" marT="0" marB="0">
                    <a:noFill/>
                  </a:tcPr>
                </a:tc>
                <a:tc>
                  <a:txBody>
                    <a:bodyPr/>
                    <a:lstStyle/>
                    <a:p>
                      <a:pPr algn="r">
                        <a:defRPr sz="800" b="0">
                          <a:solidFill>
                            <a:srgbClr val="000000"/>
                          </a:solidFill>
                          <a:latin typeface="원신한 Light"/>
                        </a:defRPr>
                      </a:pPr>
                      <a:r>
                        <a:t>1.40</a:t>
                      </a:r>
                    </a:p>
                  </a:txBody>
                  <a:tcPr anchor="ctr" marL="36000" marR="36000" marT="0" marB="0">
                    <a:noFill/>
                  </a:tcPr>
                </a:tc>
              </a:tr>
              <a:tr h="187200">
                <a:tc>
                  <a:txBody>
                    <a:bodyPr/>
                    <a:lstStyle/>
                    <a:p>
                      <a:pPr algn="l">
                        <a:defRPr sz="800" b="0">
                          <a:solidFill>
                            <a:srgbClr val="000000"/>
                          </a:solidFill>
                          <a:latin typeface="원신한 Light"/>
                        </a:defRPr>
                      </a:pPr>
                      <a:r>
                        <a:t>LG전자</a:t>
                      </a:r>
                    </a:p>
                  </a:txBody>
                  <a:tcPr anchor="ctr" marL="36000" marR="36000" marT="0" marB="0">
                    <a:noFill/>
                  </a:tcPr>
                </a:tc>
                <a:tc>
                  <a:txBody>
                    <a:bodyPr/>
                    <a:lstStyle/>
                    <a:p>
                      <a:pPr algn="r">
                        <a:defRPr sz="800" b="0">
                          <a:solidFill>
                            <a:srgbClr val="000000"/>
                          </a:solidFill>
                          <a:latin typeface="원신한 Light"/>
                        </a:defRPr>
                      </a:pPr>
                      <a:r>
                        <a:t>1.35</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MKF성장</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A150460</a:t>
            </a:r>
          </a:p>
        </p:txBody>
      </p:sp>
      <p:sp>
        <p:nvSpPr>
          <p:cNvPr id="3" name="Text Placeholder 2"/>
          <p:cNvSpPr>
            <a:spLocks noGrp="1"/>
          </p:cNvSpPr>
          <p:nvPr>
            <p:ph type="body" idx="14" sz="quarter"/>
          </p:nvPr>
        </p:nvSpPr>
        <p:spPr/>
        <p:txBody>
          <a:bodyPr/>
          <a:lstStyle/>
          <a:p>
            <a:r>
              <a:t>TIGER 중국소비테마</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유가증권시장 및 코스닥 상장종목 중 중국내수성장의 수혜를 받을 수 있는 종목에 투자하는 ETF입니다. 기초지수의 편입 조건으로는 중국에서 매출이 발생하는 경우, 중국에서 중국인을 대상으로 사업을 영위하는 경우, 향후 중국 사업을 위해 투자를 진행하거나 계획이 있는 경우, 기타 중국 내수시장 성장의 수혜를 받는 경우에 해당이 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7,650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9,580원/7,170원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33,779주/264백만원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1,283억원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-2.80%/-8.87%/-15.66%/+0.34%</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2011-12-15/2011-12-16</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0.500%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농심</a:t>
                      </a:r>
                    </a:p>
                  </a:txBody>
                  <a:tcPr anchor="ctr" marL="36000" marR="36000" marT="0" marB="0">
                    <a:noFill/>
                  </a:tcPr>
                </a:tc>
                <a:tc>
                  <a:txBody>
                    <a:bodyPr/>
                    <a:lstStyle/>
                    <a:p>
                      <a:pPr algn="r">
                        <a:defRPr sz="800" b="0">
                          <a:solidFill>
                            <a:srgbClr val="000000"/>
                          </a:solidFill>
                          <a:latin typeface="원신한 Light"/>
                        </a:defRPr>
                      </a:pPr>
                      <a:r>
                        <a:t>3.33</a:t>
                      </a:r>
                    </a:p>
                  </a:txBody>
                  <a:tcPr anchor="ctr" marL="36000" marR="36000" marT="0" marB="0">
                    <a:noFill/>
                  </a:tcPr>
                </a:tc>
              </a:tr>
              <a:tr h="187200">
                <a:tc>
                  <a:txBody>
                    <a:bodyPr/>
                    <a:lstStyle/>
                    <a:p>
                      <a:pPr algn="l">
                        <a:defRPr sz="800" b="0">
                          <a:solidFill>
                            <a:srgbClr val="000000"/>
                          </a:solidFill>
                          <a:latin typeface="원신한 Light"/>
                        </a:defRPr>
                      </a:pPr>
                      <a:r>
                        <a:t>덴티움</a:t>
                      </a:r>
                    </a:p>
                  </a:txBody>
                  <a:tcPr anchor="ctr" marL="36000" marR="36000" marT="0" marB="0">
                    <a:noFill/>
                  </a:tcPr>
                </a:tc>
                <a:tc>
                  <a:txBody>
                    <a:bodyPr/>
                    <a:lstStyle/>
                    <a:p>
                      <a:pPr algn="r">
                        <a:defRPr sz="800" b="0">
                          <a:solidFill>
                            <a:srgbClr val="000000"/>
                          </a:solidFill>
                          <a:latin typeface="원신한 Light"/>
                        </a:defRPr>
                      </a:pPr>
                      <a:r>
                        <a:t>3.25</a:t>
                      </a:r>
                    </a:p>
                  </a:txBody>
                  <a:tcPr anchor="ctr" marL="36000" marR="36000" marT="0" marB="0">
                    <a:noFill/>
                  </a:tcPr>
                </a:tc>
              </a:tr>
              <a:tr h="187200">
                <a:tc>
                  <a:txBody>
                    <a:bodyPr/>
                    <a:lstStyle/>
                    <a:p>
                      <a:pPr algn="l">
                        <a:defRPr sz="800" b="0">
                          <a:solidFill>
                            <a:srgbClr val="000000"/>
                          </a:solidFill>
                          <a:latin typeface="원신한 Light"/>
                        </a:defRPr>
                      </a:pPr>
                      <a:r>
                        <a:t>아이센스</a:t>
                      </a:r>
                    </a:p>
                  </a:txBody>
                  <a:tcPr anchor="ctr" marL="36000" marR="36000" marT="0" marB="0">
                    <a:noFill/>
                  </a:tcPr>
                </a:tc>
                <a:tc>
                  <a:txBody>
                    <a:bodyPr/>
                    <a:lstStyle/>
                    <a:p>
                      <a:pPr algn="r">
                        <a:defRPr sz="800" b="0">
                          <a:solidFill>
                            <a:srgbClr val="000000"/>
                          </a:solidFill>
                          <a:latin typeface="원신한 Light"/>
                        </a:defRPr>
                      </a:pPr>
                      <a:r>
                        <a:t>3.21</a:t>
                      </a:r>
                    </a:p>
                  </a:txBody>
                  <a:tcPr anchor="ctr" marL="36000" marR="36000" marT="0" marB="0">
                    <a:noFill/>
                  </a:tcPr>
                </a:tc>
              </a:tr>
              <a:tr h="187200">
                <a:tc>
                  <a:txBody>
                    <a:bodyPr/>
                    <a:lstStyle/>
                    <a:p>
                      <a:pPr algn="l">
                        <a:defRPr sz="800" b="0">
                          <a:solidFill>
                            <a:srgbClr val="000000"/>
                          </a:solidFill>
                          <a:latin typeface="원신한 Light"/>
                        </a:defRPr>
                      </a:pPr>
                      <a:r>
                        <a:t>CJ제일제당</a:t>
                      </a:r>
                    </a:p>
                  </a:txBody>
                  <a:tcPr anchor="ctr" marL="36000" marR="36000" marT="0" marB="0">
                    <a:noFill/>
                  </a:tcPr>
                </a:tc>
                <a:tc>
                  <a:txBody>
                    <a:bodyPr/>
                    <a:lstStyle/>
                    <a:p>
                      <a:pPr algn="r">
                        <a:defRPr sz="800" b="0">
                          <a:solidFill>
                            <a:srgbClr val="000000"/>
                          </a:solidFill>
                          <a:latin typeface="원신한 Light"/>
                        </a:defRPr>
                      </a:pPr>
                      <a:r>
                        <a:t>3.14</a:t>
                      </a:r>
                    </a:p>
                  </a:txBody>
                  <a:tcPr anchor="ctr" marL="36000" marR="36000" marT="0" marB="0">
                    <a:noFill/>
                  </a:tcPr>
                </a:tc>
              </a:tr>
              <a:tr h="187200">
                <a:tc>
                  <a:txBody>
                    <a:bodyPr/>
                    <a:lstStyle/>
                    <a:p>
                      <a:pPr algn="l">
                        <a:defRPr sz="800" b="0">
                          <a:solidFill>
                            <a:srgbClr val="000000"/>
                          </a:solidFill>
                          <a:latin typeface="원신한 Light"/>
                        </a:defRPr>
                      </a:pPr>
                      <a:r>
                        <a:t>오리온</a:t>
                      </a:r>
                    </a:p>
                  </a:txBody>
                  <a:tcPr anchor="ctr" marL="36000" marR="36000" marT="0" marB="0">
                    <a:noFill/>
                  </a:tcPr>
                </a:tc>
                <a:tc>
                  <a:txBody>
                    <a:bodyPr/>
                    <a:lstStyle/>
                    <a:p>
                      <a:pPr algn="r">
                        <a:defRPr sz="800" b="0">
                          <a:solidFill>
                            <a:srgbClr val="000000"/>
                          </a:solidFill>
                          <a:latin typeface="원신한 Light"/>
                        </a:defRPr>
                      </a:pPr>
                      <a:r>
                        <a:t>3.11</a:t>
                      </a:r>
                    </a:p>
                  </a:txBody>
                  <a:tcPr anchor="ctr" marL="36000" marR="36000" marT="0" marB="0">
                    <a:noFill/>
                  </a:tcPr>
                </a:tc>
              </a:tr>
              <a:tr h="187200">
                <a:tc>
                  <a:txBody>
                    <a:bodyPr/>
                    <a:lstStyle/>
                    <a:p>
                      <a:pPr algn="l">
                        <a:defRPr sz="800" b="0">
                          <a:solidFill>
                            <a:srgbClr val="000000"/>
                          </a:solidFill>
                          <a:latin typeface="원신한 Light"/>
                        </a:defRPr>
                      </a:pPr>
                      <a:r>
                        <a:t>영원무역</a:t>
                      </a:r>
                    </a:p>
                  </a:txBody>
                  <a:tcPr anchor="ctr" marL="36000" marR="36000" marT="0" marB="0">
                    <a:noFill/>
                  </a:tcPr>
                </a:tc>
                <a:tc>
                  <a:txBody>
                    <a:bodyPr/>
                    <a:lstStyle/>
                    <a:p>
                      <a:pPr algn="r">
                        <a:defRPr sz="800" b="0">
                          <a:solidFill>
                            <a:srgbClr val="000000"/>
                          </a:solidFill>
                          <a:latin typeface="원신한 Light"/>
                        </a:defRPr>
                      </a:pPr>
                      <a:r>
                        <a:t>3.10</a:t>
                      </a:r>
                    </a:p>
                  </a:txBody>
                  <a:tcPr anchor="ctr" marL="36000" marR="36000" marT="0" marB="0">
                    <a:noFill/>
                  </a:tcPr>
                </a:tc>
              </a:tr>
              <a:tr h="187200">
                <a:tc>
                  <a:txBody>
                    <a:bodyPr/>
                    <a:lstStyle/>
                    <a:p>
                      <a:pPr algn="l">
                        <a:defRPr sz="800" b="0">
                          <a:solidFill>
                            <a:srgbClr val="000000"/>
                          </a:solidFill>
                          <a:latin typeface="원신한 Light"/>
                        </a:defRPr>
                      </a:pPr>
                      <a:r>
                        <a:t>제이콘텐트리</a:t>
                      </a:r>
                    </a:p>
                  </a:txBody>
                  <a:tcPr anchor="ctr" marL="36000" marR="36000" marT="0" marB="0">
                    <a:noFill/>
                  </a:tcPr>
                </a:tc>
                <a:tc>
                  <a:txBody>
                    <a:bodyPr/>
                    <a:lstStyle/>
                    <a:p>
                      <a:pPr algn="r">
                        <a:defRPr sz="800" b="0">
                          <a:solidFill>
                            <a:srgbClr val="000000"/>
                          </a:solidFill>
                          <a:latin typeface="원신한 Light"/>
                        </a:defRPr>
                      </a:pPr>
                      <a:r>
                        <a:t>3.09</a:t>
                      </a:r>
                    </a:p>
                  </a:txBody>
                  <a:tcPr anchor="ctr" marL="36000" marR="36000" marT="0" marB="0">
                    <a:noFill/>
                  </a:tcPr>
                </a:tc>
              </a:tr>
              <a:tr h="187200">
                <a:tc>
                  <a:txBody>
                    <a:bodyPr/>
                    <a:lstStyle/>
                    <a:p>
                      <a:pPr algn="l">
                        <a:defRPr sz="800" b="0">
                          <a:solidFill>
                            <a:srgbClr val="000000"/>
                          </a:solidFill>
                          <a:latin typeface="원신한 Light"/>
                        </a:defRPr>
                      </a:pPr>
                      <a:r>
                        <a:t>오스템임플란트</a:t>
                      </a:r>
                    </a:p>
                  </a:txBody>
                  <a:tcPr anchor="ctr" marL="36000" marR="36000" marT="0" marB="0">
                    <a:noFill/>
                  </a:tcPr>
                </a:tc>
                <a:tc>
                  <a:txBody>
                    <a:bodyPr/>
                    <a:lstStyle/>
                    <a:p>
                      <a:pPr algn="r">
                        <a:defRPr sz="800" b="0">
                          <a:solidFill>
                            <a:srgbClr val="000000"/>
                          </a:solidFill>
                          <a:latin typeface="원신한 Light"/>
                        </a:defRPr>
                      </a:pPr>
                      <a:r>
                        <a:t>3.08</a:t>
                      </a:r>
                    </a:p>
                  </a:txBody>
                  <a:tcPr anchor="ctr" marL="36000" marR="36000" marT="0" marB="0">
                    <a:noFill/>
                  </a:tcPr>
                </a:tc>
              </a:tr>
              <a:tr h="187200">
                <a:tc>
                  <a:txBody>
                    <a:bodyPr/>
                    <a:lstStyle/>
                    <a:p>
                      <a:pPr algn="l">
                        <a:defRPr sz="800" b="0">
                          <a:solidFill>
                            <a:srgbClr val="000000"/>
                          </a:solidFill>
                          <a:latin typeface="원신한 Light"/>
                        </a:defRPr>
                      </a:pPr>
                      <a:r>
                        <a:t>F&amp;F</a:t>
                      </a:r>
                    </a:p>
                  </a:txBody>
                  <a:tcPr anchor="ctr" marL="36000" marR="36000" marT="0" marB="0">
                    <a:noFill/>
                  </a:tcPr>
                </a:tc>
                <a:tc>
                  <a:txBody>
                    <a:bodyPr/>
                    <a:lstStyle/>
                    <a:p>
                      <a:pPr algn="r">
                        <a:defRPr sz="800" b="0">
                          <a:solidFill>
                            <a:srgbClr val="000000"/>
                          </a:solidFill>
                          <a:latin typeface="원신한 Light"/>
                        </a:defRPr>
                      </a:pPr>
                      <a:r>
                        <a:t>3.06</a:t>
                      </a:r>
                    </a:p>
                  </a:txBody>
                  <a:tcPr anchor="ctr" marL="36000" marR="36000" marT="0" marB="0">
                    <a:noFill/>
                  </a:tcPr>
                </a:tc>
              </a:tr>
              <a:tr h="187200">
                <a:tc>
                  <a:txBody>
                    <a:bodyPr/>
                    <a:lstStyle/>
                    <a:p>
                      <a:pPr algn="l">
                        <a:defRPr sz="800" b="0">
                          <a:solidFill>
                            <a:srgbClr val="000000"/>
                          </a:solidFill>
                          <a:latin typeface="원신한 Light"/>
                        </a:defRPr>
                      </a:pPr>
                      <a:r>
                        <a:t>현대그린푸드</a:t>
                      </a:r>
                    </a:p>
                  </a:txBody>
                  <a:tcPr anchor="ctr" marL="36000" marR="36000" marT="0" marB="0">
                    <a:noFill/>
                  </a:tcPr>
                </a:tc>
                <a:tc>
                  <a:txBody>
                    <a:bodyPr/>
                    <a:lstStyle/>
                    <a:p>
                      <a:pPr algn="r">
                        <a:defRPr sz="800" b="0">
                          <a:solidFill>
                            <a:srgbClr val="000000"/>
                          </a:solidFill>
                          <a:latin typeface="원신한 Light"/>
                        </a:defRPr>
                      </a:pPr>
                      <a:r>
                        <a:t>3.06</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299" b="2299"/>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중국내수테마</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A373790</a:t>
            </a:r>
          </a:p>
        </p:txBody>
      </p:sp>
      <p:sp>
        <p:nvSpPr>
          <p:cNvPr id="3" name="Text Placeholder 2"/>
          <p:cNvSpPr>
            <a:spLocks noGrp="1"/>
          </p:cNvSpPr>
          <p:nvPr>
            <p:ph type="body" idx="14" sz="quarter"/>
          </p:nvPr>
        </p:nvSpPr>
        <p:spPr/>
        <p:txBody>
          <a:bodyPr/>
          <a:lstStyle/>
          <a:p>
            <a:r>
              <a:t>KOSEF 미국방어배당성장나스닥</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미국 시장내 배당 성장률이 우수하고 저변동 종목에 투자하는 상품입니다. NASDAQ US Low Volatility Dividend Achievers Price Return Index를 추종합니다.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12,725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12,730원/9,731원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4,721주/58백만원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76억원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+3.79/+8.57%/+16.00%/+28.48%</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2020-12-23/2020-12-24</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키움투자자산운용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0.86</a:t>
                      </a:r>
                    </a:p>
                  </a:txBody>
                  <a:tcPr anchor="ctr" marL="36000" marR="36000" marT="0" marB="0">
                    <a:noFill/>
                  </a:tcPr>
                </a:tc>
              </a:tr>
              <a:tr h="187200">
                <a:tc>
                  <a:txBody>
                    <a:bodyPr/>
                    <a:lstStyle/>
                    <a:p>
                      <a:pPr algn="l">
                        <a:defRPr sz="800" b="0">
                          <a:solidFill>
                            <a:srgbClr val="000000"/>
                          </a:solidFill>
                          <a:latin typeface="원신한 Light"/>
                        </a:defRPr>
                      </a:pPr>
                      <a:r>
                        <a:t>ABBOTT LABORATORIES</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ALEXANDRIA REAL ESTATE EQUIT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ALLSTATE CORP</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AMERICAN ELECTRIC POWER</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AMERICAN WATER WORKS CO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AMERISOURCEBERGEN CORP</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ARCHER-DANIELS-MIDLAND CO</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ARTHUR J GALLAGHER &amp; CO</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428" b="1428"/>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미국 &gt; MSCI NORTH AMERICA (KRW Unhedged)</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A138540</a:t>
            </a:r>
          </a:p>
        </p:txBody>
      </p:sp>
      <p:sp>
        <p:nvSpPr>
          <p:cNvPr id="3" name="Text Placeholder 2"/>
          <p:cNvSpPr>
            <a:spLocks noGrp="1"/>
          </p:cNvSpPr>
          <p:nvPr>
            <p:ph type="body" idx="14" sz="quarter"/>
          </p:nvPr>
        </p:nvSpPr>
        <p:spPr/>
        <p:txBody>
          <a:bodyPr/>
          <a:lstStyle/>
          <a:p>
            <a:r>
              <a:t>TIGER 현대차그룹+펀더멘털</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공정거래위원회가 매월 발표하는 상호출자제한 기업집단 중 현대차그룹, 현대중공업그룹 소속된 계열회사 중 최대 20종목을 선별하여 투자하는 ETF입니다. 기초지수는 일반적인 시가총액방식이 아닌 매출액, 순자산, 현금흐름 등 내재가치 요소를 가중하는 내재가치가중방식을 사용합니다.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25,320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30,703원/22,220원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32,304주/807백만원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952억원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0.12%</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+3.88/+2.22%/-8.03%/-4.04%</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2011-03-09/2011-03-10</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0.150%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현대차</a:t>
                      </a:r>
                    </a:p>
                  </a:txBody>
                  <a:tcPr anchor="ctr" marL="36000" marR="36000" marT="0" marB="0">
                    <a:noFill/>
                  </a:tcPr>
                </a:tc>
                <a:tc>
                  <a:txBody>
                    <a:bodyPr/>
                    <a:lstStyle/>
                    <a:p>
                      <a:pPr algn="r">
                        <a:defRPr sz="800" b="0">
                          <a:solidFill>
                            <a:srgbClr val="000000"/>
                          </a:solidFill>
                          <a:latin typeface="원신한 Light"/>
                        </a:defRPr>
                      </a:pPr>
                      <a:r>
                        <a:t>24.36</a:t>
                      </a:r>
                    </a:p>
                  </a:txBody>
                  <a:tcPr anchor="ctr" marL="36000" marR="36000" marT="0" marB="0">
                    <a:noFill/>
                  </a:tcPr>
                </a:tc>
              </a:tr>
              <a:tr h="187200">
                <a:tc>
                  <a:txBody>
                    <a:bodyPr/>
                    <a:lstStyle/>
                    <a:p>
                      <a:pPr algn="l">
                        <a:defRPr sz="800" b="0">
                          <a:solidFill>
                            <a:srgbClr val="000000"/>
                          </a:solidFill>
                          <a:latin typeface="원신한 Light"/>
                        </a:defRPr>
                      </a:pPr>
                      <a:r>
                        <a:t>기아</a:t>
                      </a:r>
                    </a:p>
                  </a:txBody>
                  <a:tcPr anchor="ctr" marL="36000" marR="36000" marT="0" marB="0">
                    <a:noFill/>
                  </a:tcPr>
                </a:tc>
                <a:tc>
                  <a:txBody>
                    <a:bodyPr/>
                    <a:lstStyle/>
                    <a:p>
                      <a:pPr algn="r">
                        <a:defRPr sz="800" b="0">
                          <a:solidFill>
                            <a:srgbClr val="000000"/>
                          </a:solidFill>
                          <a:latin typeface="원신한 Light"/>
                        </a:defRPr>
                      </a:pPr>
                      <a:r>
                        <a:t>20.26</a:t>
                      </a:r>
                    </a:p>
                  </a:txBody>
                  <a:tcPr anchor="ctr" marL="36000" marR="36000" marT="0" marB="0">
                    <a:noFill/>
                  </a:tcPr>
                </a:tc>
              </a:tr>
              <a:tr h="187200">
                <a:tc>
                  <a:txBody>
                    <a:bodyPr/>
                    <a:lstStyle/>
                    <a:p>
                      <a:pPr algn="l">
                        <a:defRPr sz="800" b="0">
                          <a:solidFill>
                            <a:srgbClr val="000000"/>
                          </a:solidFill>
                          <a:latin typeface="원신한 Light"/>
                        </a:defRPr>
                      </a:pPr>
                      <a:r>
                        <a:t>현대모비스</a:t>
                      </a:r>
                    </a:p>
                  </a:txBody>
                  <a:tcPr anchor="ctr" marL="36000" marR="36000" marT="0" marB="0">
                    <a:noFill/>
                  </a:tcPr>
                </a:tc>
                <a:tc>
                  <a:txBody>
                    <a:bodyPr/>
                    <a:lstStyle/>
                    <a:p>
                      <a:pPr algn="r">
                        <a:defRPr sz="800" b="0">
                          <a:solidFill>
                            <a:srgbClr val="000000"/>
                          </a:solidFill>
                          <a:latin typeface="원신한 Light"/>
                        </a:defRPr>
                      </a:pPr>
                      <a:r>
                        <a:t>17.64</a:t>
                      </a:r>
                    </a:p>
                  </a:txBody>
                  <a:tcPr anchor="ctr" marL="36000" marR="36000" marT="0" marB="0">
                    <a:noFill/>
                  </a:tcPr>
                </a:tc>
              </a:tr>
              <a:tr h="187200">
                <a:tc>
                  <a:txBody>
                    <a:bodyPr/>
                    <a:lstStyle/>
                    <a:p>
                      <a:pPr algn="l">
                        <a:defRPr sz="800" b="0">
                          <a:solidFill>
                            <a:srgbClr val="000000"/>
                          </a:solidFill>
                          <a:latin typeface="원신한 Light"/>
                        </a:defRPr>
                      </a:pPr>
                      <a:r>
                        <a:t>현대제철</a:t>
                      </a:r>
                    </a:p>
                  </a:txBody>
                  <a:tcPr anchor="ctr" marL="36000" marR="36000" marT="0" marB="0">
                    <a:noFill/>
                  </a:tcPr>
                </a:tc>
                <a:tc>
                  <a:txBody>
                    <a:bodyPr/>
                    <a:lstStyle/>
                    <a:p>
                      <a:pPr algn="r">
                        <a:defRPr sz="800" b="0">
                          <a:solidFill>
                            <a:srgbClr val="000000"/>
                          </a:solidFill>
                          <a:latin typeface="원신한 Light"/>
                        </a:defRPr>
                      </a:pPr>
                      <a:r>
                        <a:t>11.09</a:t>
                      </a:r>
                    </a:p>
                  </a:txBody>
                  <a:tcPr anchor="ctr" marL="36000" marR="36000" marT="0" marB="0">
                    <a:noFill/>
                  </a:tcPr>
                </a:tc>
              </a:tr>
              <a:tr h="187200">
                <a:tc>
                  <a:txBody>
                    <a:bodyPr/>
                    <a:lstStyle/>
                    <a:p>
                      <a:pPr algn="l">
                        <a:defRPr sz="800" b="0">
                          <a:solidFill>
                            <a:srgbClr val="000000"/>
                          </a:solidFill>
                          <a:latin typeface="원신한 Light"/>
                        </a:defRPr>
                      </a:pPr>
                      <a:r>
                        <a:t>현대글로비스</a:t>
                      </a:r>
                    </a:p>
                  </a:txBody>
                  <a:tcPr anchor="ctr" marL="36000" marR="36000" marT="0" marB="0">
                    <a:noFill/>
                  </a:tcPr>
                </a:tc>
                <a:tc>
                  <a:txBody>
                    <a:bodyPr/>
                    <a:lstStyle/>
                    <a:p>
                      <a:pPr algn="r">
                        <a:defRPr sz="800" b="0">
                          <a:solidFill>
                            <a:srgbClr val="000000"/>
                          </a:solidFill>
                          <a:latin typeface="원신한 Light"/>
                        </a:defRPr>
                      </a:pPr>
                      <a:r>
                        <a:t>5.13</a:t>
                      </a:r>
                    </a:p>
                  </a:txBody>
                  <a:tcPr anchor="ctr" marL="36000" marR="36000" marT="0" marB="0">
                    <a:noFill/>
                  </a:tcPr>
                </a:tc>
              </a:tr>
              <a:tr h="187200">
                <a:tc>
                  <a:txBody>
                    <a:bodyPr/>
                    <a:lstStyle/>
                    <a:p>
                      <a:pPr algn="l">
                        <a:defRPr sz="800" b="0">
                          <a:solidFill>
                            <a:srgbClr val="000000"/>
                          </a:solidFill>
                          <a:latin typeface="원신한 Light"/>
                        </a:defRPr>
                      </a:pPr>
                      <a:r>
                        <a:t>한국조선해양</a:t>
                      </a:r>
                    </a:p>
                  </a:txBody>
                  <a:tcPr anchor="ctr" marL="36000" marR="36000" marT="0" marB="0">
                    <a:noFill/>
                  </a:tcPr>
                </a:tc>
                <a:tc>
                  <a:txBody>
                    <a:bodyPr/>
                    <a:lstStyle/>
                    <a:p>
                      <a:pPr algn="r">
                        <a:defRPr sz="800" b="0">
                          <a:solidFill>
                            <a:srgbClr val="000000"/>
                          </a:solidFill>
                          <a:latin typeface="원신한 Light"/>
                        </a:defRPr>
                      </a:pPr>
                      <a:r>
                        <a:t>4.35</a:t>
                      </a:r>
                    </a:p>
                  </a:txBody>
                  <a:tcPr anchor="ctr" marL="36000" marR="36000" marT="0" marB="0">
                    <a:noFill/>
                  </a:tcPr>
                </a:tc>
              </a:tr>
              <a:tr h="187200">
                <a:tc>
                  <a:txBody>
                    <a:bodyPr/>
                    <a:lstStyle/>
                    <a:p>
                      <a:pPr algn="l">
                        <a:defRPr sz="800" b="0">
                          <a:solidFill>
                            <a:srgbClr val="000000"/>
                          </a:solidFill>
                          <a:latin typeface="원신한 Light"/>
                        </a:defRPr>
                      </a:pPr>
                      <a:r>
                        <a:t>현대건설</a:t>
                      </a:r>
                    </a:p>
                  </a:txBody>
                  <a:tcPr anchor="ctr" marL="36000" marR="36000" marT="0" marB="0">
                    <a:noFill/>
                  </a:tcPr>
                </a:tc>
                <a:tc>
                  <a:txBody>
                    <a:bodyPr/>
                    <a:lstStyle/>
                    <a:p>
                      <a:pPr algn="r">
                        <a:defRPr sz="800" b="0">
                          <a:solidFill>
                            <a:srgbClr val="000000"/>
                          </a:solidFill>
                          <a:latin typeface="원신한 Light"/>
                        </a:defRPr>
                      </a:pPr>
                      <a:r>
                        <a:t>4.05</a:t>
                      </a:r>
                    </a:p>
                  </a:txBody>
                  <a:tcPr anchor="ctr" marL="36000" marR="36000" marT="0" marB="0">
                    <a:noFill/>
                  </a:tcPr>
                </a:tc>
              </a:tr>
              <a:tr h="187200">
                <a:tc>
                  <a:txBody>
                    <a:bodyPr/>
                    <a:lstStyle/>
                    <a:p>
                      <a:pPr algn="l">
                        <a:defRPr sz="800" b="0">
                          <a:solidFill>
                            <a:srgbClr val="000000"/>
                          </a:solidFill>
                          <a:latin typeface="원신한 Light"/>
                        </a:defRPr>
                      </a:pPr>
                      <a:r>
                        <a:t>현대중공업지주</a:t>
                      </a:r>
                    </a:p>
                  </a:txBody>
                  <a:tcPr anchor="ctr" marL="36000" marR="36000" marT="0" marB="0">
                    <a:noFill/>
                  </a:tcPr>
                </a:tc>
                <a:tc>
                  <a:txBody>
                    <a:bodyPr/>
                    <a:lstStyle/>
                    <a:p>
                      <a:pPr algn="r">
                        <a:defRPr sz="800" b="0">
                          <a:solidFill>
                            <a:srgbClr val="000000"/>
                          </a:solidFill>
                          <a:latin typeface="원신한 Light"/>
                        </a:defRPr>
                      </a:pPr>
                      <a:r>
                        <a:t>2.91</a:t>
                      </a:r>
                    </a:p>
                  </a:txBody>
                  <a:tcPr anchor="ctr" marL="36000" marR="36000" marT="0" marB="0">
                    <a:noFill/>
                  </a:tcPr>
                </a:tc>
              </a:tr>
              <a:tr h="187200">
                <a:tc>
                  <a:txBody>
                    <a:bodyPr/>
                    <a:lstStyle/>
                    <a:p>
                      <a:pPr algn="l">
                        <a:defRPr sz="800" b="0">
                          <a:solidFill>
                            <a:srgbClr val="000000"/>
                          </a:solidFill>
                          <a:latin typeface="원신한 Light"/>
                        </a:defRPr>
                      </a:pPr>
                      <a:r>
                        <a:t>현대위아</a:t>
                      </a:r>
                    </a:p>
                  </a:txBody>
                  <a:tcPr anchor="ctr" marL="36000" marR="36000" marT="0" marB="0">
                    <a:noFill/>
                  </a:tcPr>
                </a:tc>
                <a:tc>
                  <a:txBody>
                    <a:bodyPr/>
                    <a:lstStyle/>
                    <a:p>
                      <a:pPr algn="r">
                        <a:defRPr sz="800" b="0">
                          <a:solidFill>
                            <a:srgbClr val="000000"/>
                          </a:solidFill>
                          <a:latin typeface="원신한 Light"/>
                        </a:defRPr>
                      </a:pPr>
                      <a:r>
                        <a:t>2.18</a:t>
                      </a:r>
                    </a:p>
                  </a:txBody>
                  <a:tcPr anchor="ctr" marL="36000" marR="36000" marT="0" marB="0">
                    <a:noFill/>
                  </a:tcPr>
                </a:tc>
              </a:tr>
              <a:tr h="187200">
                <a:tc>
                  <a:txBody>
                    <a:bodyPr/>
                    <a:lstStyle/>
                    <a:p>
                      <a:pPr algn="l">
                        <a:defRPr sz="800" b="0">
                          <a:solidFill>
                            <a:srgbClr val="000000"/>
                          </a:solidFill>
                          <a:latin typeface="원신한 Light"/>
                        </a:defRPr>
                      </a:pPr>
                      <a:r>
                        <a:t>현대두산인프라코어</a:t>
                      </a:r>
                    </a:p>
                  </a:txBody>
                  <a:tcPr anchor="ctr" marL="36000" marR="36000" marT="0" marB="0">
                    <a:noFill/>
                  </a:tcPr>
                </a:tc>
                <a:tc>
                  <a:txBody>
                    <a:bodyPr/>
                    <a:lstStyle/>
                    <a:p>
                      <a:pPr algn="r">
                        <a:defRPr sz="800" b="0">
                          <a:solidFill>
                            <a:srgbClr val="000000"/>
                          </a:solidFill>
                          <a:latin typeface="원신한 Light"/>
                        </a:defRPr>
                      </a:pPr>
                      <a:r>
                        <a:t>1.29</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MKF 현대차그룹+FW</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A228790</a:t>
            </a:r>
          </a:p>
        </p:txBody>
      </p:sp>
      <p:sp>
        <p:nvSpPr>
          <p:cNvPr id="3" name="Text Placeholder 2"/>
          <p:cNvSpPr>
            <a:spLocks noGrp="1"/>
          </p:cNvSpPr>
          <p:nvPr>
            <p:ph type="body" idx="14" sz="quarter"/>
          </p:nvPr>
        </p:nvSpPr>
        <p:spPr/>
        <p:txBody>
          <a:bodyPr/>
          <a:lstStyle/>
          <a:p>
            <a:r>
              <a:t>TIGER 화장품</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유가증권시장 및 코스닥 상장종목 중 화장품 관련 사업을 영위하는 종목으로 구성된 WISE 화장품 지수를 추종하는 ETF입니다. 해당 기초지수는 연 4회 구성종목 정기변경을 실시하는 것이 특징입니다.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2,685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4,265원/2,565원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247,391주/687백만원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447억원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0.04%</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-6.77%/-13.11%/-31.07%/-22.11%</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2015-10-06/2015-10-07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0.500%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콜마비앤에이치</a:t>
                      </a:r>
                    </a:p>
                  </a:txBody>
                  <a:tcPr anchor="ctr" marL="36000" marR="36000" marT="0" marB="0">
                    <a:noFill/>
                  </a:tcPr>
                </a:tc>
                <a:tc>
                  <a:txBody>
                    <a:bodyPr/>
                    <a:lstStyle/>
                    <a:p>
                      <a:pPr algn="r">
                        <a:defRPr sz="800" b="0">
                          <a:solidFill>
                            <a:srgbClr val="000000"/>
                          </a:solidFill>
                          <a:latin typeface="원신한 Light"/>
                        </a:defRPr>
                      </a:pPr>
                      <a:r>
                        <a:t>10.84</a:t>
                      </a:r>
                    </a:p>
                  </a:txBody>
                  <a:tcPr anchor="ctr" marL="36000" marR="36000" marT="0" marB="0">
                    <a:noFill/>
                  </a:tcPr>
                </a:tc>
              </a:tr>
              <a:tr h="187200">
                <a:tc>
                  <a:txBody>
                    <a:bodyPr/>
                    <a:lstStyle/>
                    <a:p>
                      <a:pPr algn="l">
                        <a:defRPr sz="800" b="0">
                          <a:solidFill>
                            <a:srgbClr val="000000"/>
                          </a:solidFill>
                          <a:latin typeface="원신한 Light"/>
                        </a:defRPr>
                      </a:pPr>
                      <a:r>
                        <a:t>아모레G</a:t>
                      </a:r>
                    </a:p>
                  </a:txBody>
                  <a:tcPr anchor="ctr" marL="36000" marR="36000" marT="0" marB="0">
                    <a:noFill/>
                  </a:tcPr>
                </a:tc>
                <a:tc>
                  <a:txBody>
                    <a:bodyPr/>
                    <a:lstStyle/>
                    <a:p>
                      <a:pPr algn="r">
                        <a:defRPr sz="800" b="0">
                          <a:solidFill>
                            <a:srgbClr val="000000"/>
                          </a:solidFill>
                          <a:latin typeface="원신한 Light"/>
                        </a:defRPr>
                      </a:pPr>
                      <a:r>
                        <a:t>10.21</a:t>
                      </a:r>
                    </a:p>
                  </a:txBody>
                  <a:tcPr anchor="ctr" marL="36000" marR="36000" marT="0" marB="0">
                    <a:noFill/>
                  </a:tcPr>
                </a:tc>
              </a:tr>
              <a:tr h="187200">
                <a:tc>
                  <a:txBody>
                    <a:bodyPr/>
                    <a:lstStyle/>
                    <a:p>
                      <a:pPr algn="l">
                        <a:defRPr sz="800" b="0">
                          <a:solidFill>
                            <a:srgbClr val="000000"/>
                          </a:solidFill>
                          <a:latin typeface="원신한 Light"/>
                        </a:defRPr>
                      </a:pPr>
                      <a:r>
                        <a:t>아모레퍼시픽</a:t>
                      </a:r>
                    </a:p>
                  </a:txBody>
                  <a:tcPr anchor="ctr" marL="36000" marR="36000" marT="0" marB="0">
                    <a:noFill/>
                  </a:tcPr>
                </a:tc>
                <a:tc>
                  <a:txBody>
                    <a:bodyPr/>
                    <a:lstStyle/>
                    <a:p>
                      <a:pPr algn="r">
                        <a:defRPr sz="800" b="0">
                          <a:solidFill>
                            <a:srgbClr val="000000"/>
                          </a:solidFill>
                          <a:latin typeface="원신한 Light"/>
                        </a:defRPr>
                      </a:pPr>
                      <a:r>
                        <a:t>10.17</a:t>
                      </a:r>
                    </a:p>
                  </a:txBody>
                  <a:tcPr anchor="ctr" marL="36000" marR="36000" marT="0" marB="0">
                    <a:noFill/>
                  </a:tcPr>
                </a:tc>
              </a:tr>
              <a:tr h="187200">
                <a:tc>
                  <a:txBody>
                    <a:bodyPr/>
                    <a:lstStyle/>
                    <a:p>
                      <a:pPr algn="l">
                        <a:defRPr sz="800" b="0">
                          <a:solidFill>
                            <a:srgbClr val="000000"/>
                          </a:solidFill>
                          <a:latin typeface="원신한 Light"/>
                        </a:defRPr>
                      </a:pPr>
                      <a:r>
                        <a:t>한국콜마</a:t>
                      </a:r>
                    </a:p>
                  </a:txBody>
                  <a:tcPr anchor="ctr" marL="36000" marR="36000" marT="0" marB="0">
                    <a:noFill/>
                  </a:tcPr>
                </a:tc>
                <a:tc>
                  <a:txBody>
                    <a:bodyPr/>
                    <a:lstStyle/>
                    <a:p>
                      <a:pPr algn="r">
                        <a:defRPr sz="800" b="0">
                          <a:solidFill>
                            <a:srgbClr val="000000"/>
                          </a:solidFill>
                          <a:latin typeface="원신한 Light"/>
                        </a:defRPr>
                      </a:pPr>
                      <a:r>
                        <a:t>10.11</a:t>
                      </a:r>
                    </a:p>
                  </a:txBody>
                  <a:tcPr anchor="ctr" marL="36000" marR="36000" marT="0" marB="0">
                    <a:noFill/>
                  </a:tcPr>
                </a:tc>
              </a:tr>
              <a:tr h="187200">
                <a:tc>
                  <a:txBody>
                    <a:bodyPr/>
                    <a:lstStyle/>
                    <a:p>
                      <a:pPr algn="l">
                        <a:defRPr sz="800" b="0">
                          <a:solidFill>
                            <a:srgbClr val="000000"/>
                          </a:solidFill>
                          <a:latin typeface="원신한 Light"/>
                        </a:defRPr>
                      </a:pPr>
                      <a:r>
                        <a:t>LG생활건강</a:t>
                      </a:r>
                    </a:p>
                  </a:txBody>
                  <a:tcPr anchor="ctr" marL="36000" marR="36000" marT="0" marB="0">
                    <a:noFill/>
                  </a:tcPr>
                </a:tc>
                <a:tc>
                  <a:txBody>
                    <a:bodyPr/>
                    <a:lstStyle/>
                    <a:p>
                      <a:pPr algn="r">
                        <a:defRPr sz="800" b="0">
                          <a:solidFill>
                            <a:srgbClr val="000000"/>
                          </a:solidFill>
                          <a:latin typeface="원신한 Light"/>
                        </a:defRPr>
                      </a:pPr>
                      <a:r>
                        <a:t>8.22</a:t>
                      </a:r>
                    </a:p>
                  </a:txBody>
                  <a:tcPr anchor="ctr" marL="36000" marR="36000" marT="0" marB="0">
                    <a:noFill/>
                  </a:tcPr>
                </a:tc>
              </a:tr>
              <a:tr h="187200">
                <a:tc>
                  <a:txBody>
                    <a:bodyPr/>
                    <a:lstStyle/>
                    <a:p>
                      <a:pPr algn="l">
                        <a:defRPr sz="800" b="0">
                          <a:solidFill>
                            <a:srgbClr val="000000"/>
                          </a:solidFill>
                          <a:latin typeface="원신한 Light"/>
                        </a:defRPr>
                      </a:pPr>
                      <a:r>
                        <a:t>코스맥스</a:t>
                      </a:r>
                    </a:p>
                  </a:txBody>
                  <a:tcPr anchor="ctr" marL="36000" marR="36000" marT="0" marB="0">
                    <a:noFill/>
                  </a:tcPr>
                </a:tc>
                <a:tc>
                  <a:txBody>
                    <a:bodyPr/>
                    <a:lstStyle/>
                    <a:p>
                      <a:pPr algn="r">
                        <a:defRPr sz="800" b="0">
                          <a:solidFill>
                            <a:srgbClr val="000000"/>
                          </a:solidFill>
                          <a:latin typeface="원신한 Light"/>
                        </a:defRPr>
                      </a:pPr>
                      <a:r>
                        <a:t>7.42</a:t>
                      </a:r>
                    </a:p>
                  </a:txBody>
                  <a:tcPr anchor="ctr" marL="36000" marR="36000" marT="0" marB="0">
                    <a:noFill/>
                  </a:tcPr>
                </a:tc>
              </a:tr>
              <a:tr h="187200">
                <a:tc>
                  <a:txBody>
                    <a:bodyPr/>
                    <a:lstStyle/>
                    <a:p>
                      <a:pPr algn="l">
                        <a:defRPr sz="800" b="0">
                          <a:solidFill>
                            <a:srgbClr val="000000"/>
                          </a:solidFill>
                          <a:latin typeface="원신한 Light"/>
                        </a:defRPr>
                      </a:pPr>
                      <a:r>
                        <a:t>한국콜마홀딩스</a:t>
                      </a:r>
                    </a:p>
                  </a:txBody>
                  <a:tcPr anchor="ctr" marL="36000" marR="36000" marT="0" marB="0">
                    <a:noFill/>
                  </a:tcPr>
                </a:tc>
                <a:tc>
                  <a:txBody>
                    <a:bodyPr/>
                    <a:lstStyle/>
                    <a:p>
                      <a:pPr algn="r">
                        <a:defRPr sz="800" b="0">
                          <a:solidFill>
                            <a:srgbClr val="000000"/>
                          </a:solidFill>
                          <a:latin typeface="원신한 Light"/>
                        </a:defRPr>
                      </a:pPr>
                      <a:r>
                        <a:t>6.43</a:t>
                      </a:r>
                    </a:p>
                  </a:txBody>
                  <a:tcPr anchor="ctr" marL="36000" marR="36000" marT="0" marB="0">
                    <a:noFill/>
                  </a:tcPr>
                </a:tc>
              </a:tr>
              <a:tr h="187200">
                <a:tc>
                  <a:txBody>
                    <a:bodyPr/>
                    <a:lstStyle/>
                    <a:p>
                      <a:pPr algn="l">
                        <a:defRPr sz="800" b="0">
                          <a:solidFill>
                            <a:srgbClr val="000000"/>
                          </a:solidFill>
                          <a:latin typeface="원신한 Light"/>
                        </a:defRPr>
                      </a:pPr>
                      <a:r>
                        <a:t>현대바이오랜드</a:t>
                      </a:r>
                    </a:p>
                  </a:txBody>
                  <a:tcPr anchor="ctr" marL="36000" marR="36000" marT="0" marB="0">
                    <a:noFill/>
                  </a:tcPr>
                </a:tc>
                <a:tc>
                  <a:txBody>
                    <a:bodyPr/>
                    <a:lstStyle/>
                    <a:p>
                      <a:pPr algn="r">
                        <a:defRPr sz="800" b="0">
                          <a:solidFill>
                            <a:srgbClr val="000000"/>
                          </a:solidFill>
                          <a:latin typeface="원신한 Light"/>
                        </a:defRPr>
                      </a:pPr>
                      <a:r>
                        <a:t>5.92</a:t>
                      </a:r>
                    </a:p>
                  </a:txBody>
                  <a:tcPr anchor="ctr" marL="36000" marR="36000" marT="0" marB="0">
                    <a:noFill/>
                  </a:tcPr>
                </a:tc>
              </a:tr>
              <a:tr h="187200">
                <a:tc>
                  <a:txBody>
                    <a:bodyPr/>
                    <a:lstStyle/>
                    <a:p>
                      <a:pPr algn="l">
                        <a:defRPr sz="800" b="0">
                          <a:solidFill>
                            <a:srgbClr val="000000"/>
                          </a:solidFill>
                          <a:latin typeface="원신한 Light"/>
                        </a:defRPr>
                      </a:pPr>
                      <a:r>
                        <a:t>네오팜</a:t>
                      </a:r>
                    </a:p>
                  </a:txBody>
                  <a:tcPr anchor="ctr" marL="36000" marR="36000" marT="0" marB="0">
                    <a:noFill/>
                  </a:tcPr>
                </a:tc>
                <a:tc>
                  <a:txBody>
                    <a:bodyPr/>
                    <a:lstStyle/>
                    <a:p>
                      <a:pPr algn="r">
                        <a:defRPr sz="800" b="0">
                          <a:solidFill>
                            <a:srgbClr val="000000"/>
                          </a:solidFill>
                          <a:latin typeface="원신한 Light"/>
                        </a:defRPr>
                      </a:pPr>
                      <a:r>
                        <a:t>3.51</a:t>
                      </a:r>
                    </a:p>
                  </a:txBody>
                  <a:tcPr anchor="ctr" marL="36000" marR="36000" marT="0" marB="0">
                    <a:noFill/>
                  </a:tcPr>
                </a:tc>
              </a:tr>
              <a:tr h="187200">
                <a:tc>
                  <a:txBody>
                    <a:bodyPr/>
                    <a:lstStyle/>
                    <a:p>
                      <a:pPr algn="l">
                        <a:defRPr sz="800" b="0">
                          <a:solidFill>
                            <a:srgbClr val="000000"/>
                          </a:solidFill>
                          <a:latin typeface="원신한 Light"/>
                        </a:defRPr>
                      </a:pPr>
                      <a:r>
                        <a:t>코리아나</a:t>
                      </a:r>
                    </a:p>
                  </a:txBody>
                  <a:tcPr anchor="ctr" marL="36000" marR="36000" marT="0" marB="0">
                    <a:noFill/>
                  </a:tcPr>
                </a:tc>
                <a:tc>
                  <a:txBody>
                    <a:bodyPr/>
                    <a:lstStyle/>
                    <a:p>
                      <a:pPr algn="r">
                        <a:defRPr sz="800" b="0">
                          <a:solidFill>
                            <a:srgbClr val="000000"/>
                          </a:solidFill>
                          <a:latin typeface="원신한 Light"/>
                        </a:defRPr>
                      </a:pPr>
                      <a:r>
                        <a:t>3.27</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713" b="2713"/>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KOSPI TR</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A290130</a:t>
            </a:r>
          </a:p>
        </p:txBody>
      </p:sp>
      <p:sp>
        <p:nvSpPr>
          <p:cNvPr id="3" name="Text Placeholder 2"/>
          <p:cNvSpPr>
            <a:spLocks noGrp="1"/>
          </p:cNvSpPr>
          <p:nvPr>
            <p:ph type="body" idx="14" sz="quarter"/>
          </p:nvPr>
        </p:nvSpPr>
        <p:spPr/>
        <p:txBody>
          <a:bodyPr/>
          <a:lstStyle/>
          <a:p>
            <a:r>
              <a:t>KBSTAR ESG사회책임투자</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유가증권 및 코스닥 상장 기업 중 기업지배구조원 ESG 평가 대상 기업을 유니버스로 하여 사회책임평가항목 점수 상위기업에 선별투자하는 ESG 테마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13,230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14,453원/12,120원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16,323주/215백만원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3,208억원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0.06%</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+1.15/+8.13%/-5.77%/-4.41%</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2018-02-26/2018-02-27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0.300%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케이비자산운용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28.51</a:t>
                      </a:r>
                    </a:p>
                  </a:txBody>
                  <a:tcPr anchor="ctr" marL="36000" marR="36000" marT="0" marB="0">
                    <a:noFill/>
                  </a:tcPr>
                </a:tc>
              </a:tr>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15.18</a:t>
                      </a:r>
                    </a:p>
                  </a:txBody>
                  <a:tcPr anchor="ctr" marL="36000" marR="36000" marT="0" marB="0">
                    <a:noFill/>
                  </a:tcPr>
                </a:tc>
              </a:tr>
              <a:tr h="187200">
                <a:tc>
                  <a:txBody>
                    <a:bodyPr/>
                    <a:lstStyle/>
                    <a:p>
                      <a:pPr algn="l">
                        <a:defRPr sz="800" b="0">
                          <a:solidFill>
                            <a:srgbClr val="000000"/>
                          </a:solidFill>
                          <a:latin typeface="원신한 Light"/>
                        </a:defRPr>
                      </a:pPr>
                      <a:r>
                        <a:t>기아</a:t>
                      </a:r>
                    </a:p>
                  </a:txBody>
                  <a:tcPr anchor="ctr" marL="36000" marR="36000" marT="0" marB="0">
                    <a:noFill/>
                  </a:tcPr>
                </a:tc>
                <a:tc>
                  <a:txBody>
                    <a:bodyPr/>
                    <a:lstStyle/>
                    <a:p>
                      <a:pPr algn="r">
                        <a:defRPr sz="800" b="0">
                          <a:solidFill>
                            <a:srgbClr val="000000"/>
                          </a:solidFill>
                          <a:latin typeface="원신한 Light"/>
                        </a:defRPr>
                      </a:pPr>
                      <a:r>
                        <a:t>4.51</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4.41</a:t>
                      </a:r>
                    </a:p>
                  </a:txBody>
                  <a:tcPr anchor="ctr" marL="36000" marR="36000" marT="0" marB="0">
                    <a:noFill/>
                  </a:tcPr>
                </a:tc>
              </a:tr>
              <a:tr h="187200">
                <a:tc>
                  <a:txBody>
                    <a:bodyPr/>
                    <a:lstStyle/>
                    <a:p>
                      <a:pPr algn="l">
                        <a:defRPr sz="800" b="0">
                          <a:solidFill>
                            <a:srgbClr val="000000"/>
                          </a:solidFill>
                          <a:latin typeface="원신한 Light"/>
                        </a:defRPr>
                      </a:pPr>
                      <a:r>
                        <a:t>현대모비스</a:t>
                      </a:r>
                    </a:p>
                  </a:txBody>
                  <a:tcPr anchor="ctr" marL="36000" marR="36000" marT="0" marB="0">
                    <a:noFill/>
                  </a:tcPr>
                </a:tc>
                <a:tc>
                  <a:txBody>
                    <a:bodyPr/>
                    <a:lstStyle/>
                    <a:p>
                      <a:pPr algn="r">
                        <a:defRPr sz="800" b="0">
                          <a:solidFill>
                            <a:srgbClr val="000000"/>
                          </a:solidFill>
                          <a:latin typeface="원신한 Light"/>
                        </a:defRPr>
                      </a:pPr>
                      <a:r>
                        <a:t>3.55</a:t>
                      </a:r>
                    </a:p>
                  </a:txBody>
                  <a:tcPr anchor="ctr" marL="36000" marR="36000" marT="0" marB="0">
                    <a:noFill/>
                  </a:tcPr>
                </a:tc>
              </a:tr>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3.13</a:t>
                      </a:r>
                    </a:p>
                  </a:txBody>
                  <a:tcPr anchor="ctr" marL="36000" marR="36000" marT="0" marB="0">
                    <a:noFill/>
                  </a:tcPr>
                </a:tc>
              </a:tr>
              <a:tr h="187200">
                <a:tc>
                  <a:txBody>
                    <a:bodyPr/>
                    <a:lstStyle/>
                    <a:p>
                      <a:pPr algn="l">
                        <a:defRPr sz="800" b="0">
                          <a:solidFill>
                            <a:srgbClr val="000000"/>
                          </a:solidFill>
                          <a:latin typeface="원신한 Light"/>
                        </a:defRPr>
                      </a:pPr>
                      <a:r>
                        <a:t>SK이노베이션</a:t>
                      </a:r>
                    </a:p>
                  </a:txBody>
                  <a:tcPr anchor="ctr" marL="36000" marR="36000" marT="0" marB="0">
                    <a:noFill/>
                  </a:tcPr>
                </a:tc>
                <a:tc>
                  <a:txBody>
                    <a:bodyPr/>
                    <a:lstStyle/>
                    <a:p>
                      <a:pPr algn="r">
                        <a:defRPr sz="800" b="0">
                          <a:solidFill>
                            <a:srgbClr val="000000"/>
                          </a:solidFill>
                          <a:latin typeface="원신한 Light"/>
                        </a:defRPr>
                      </a:pPr>
                      <a:r>
                        <a:t>2.87</a:t>
                      </a:r>
                    </a:p>
                  </a:txBody>
                  <a:tcPr anchor="ctr" marL="36000" marR="36000" marT="0" marB="0">
                    <a:noFill/>
                  </a:tcPr>
                </a:tc>
              </a:tr>
              <a:tr h="187200">
                <a:tc>
                  <a:txBody>
                    <a:bodyPr/>
                    <a:lstStyle/>
                    <a:p>
                      <a:pPr algn="l">
                        <a:defRPr sz="800" b="0">
                          <a:solidFill>
                            <a:srgbClr val="000000"/>
                          </a:solidFill>
                          <a:latin typeface="원신한 Light"/>
                        </a:defRPr>
                      </a:pPr>
                      <a:r>
                        <a:t>POSCO</a:t>
                      </a:r>
                    </a:p>
                  </a:txBody>
                  <a:tcPr anchor="ctr" marL="36000" marR="36000" marT="0" marB="0">
                    <a:noFill/>
                  </a:tcPr>
                </a:tc>
                <a:tc>
                  <a:txBody>
                    <a:bodyPr/>
                    <a:lstStyle/>
                    <a:p>
                      <a:pPr algn="r">
                        <a:defRPr sz="800" b="0">
                          <a:solidFill>
                            <a:srgbClr val="000000"/>
                          </a:solidFill>
                          <a:latin typeface="원신한 Light"/>
                        </a:defRPr>
                      </a:pPr>
                      <a:r>
                        <a:t>2.81</a:t>
                      </a:r>
                    </a:p>
                  </a:txBody>
                  <a:tcPr anchor="ctr" marL="36000" marR="36000" marT="0" marB="0">
                    <a:noFill/>
                  </a:tcPr>
                </a:tc>
              </a:tr>
              <a:tr h="187200">
                <a:tc>
                  <a:txBody>
                    <a:bodyPr/>
                    <a:lstStyle/>
                    <a:p>
                      <a:pPr algn="l">
                        <a:defRPr sz="800" b="0">
                          <a:solidFill>
                            <a:srgbClr val="000000"/>
                          </a:solidFill>
                          <a:latin typeface="원신한 Light"/>
                        </a:defRPr>
                      </a:pPr>
                      <a:r>
                        <a:t>엔씨소프트</a:t>
                      </a:r>
                    </a:p>
                  </a:txBody>
                  <a:tcPr anchor="ctr" marL="36000" marR="36000" marT="0" marB="0">
                    <a:noFill/>
                  </a:tcPr>
                </a:tc>
                <a:tc>
                  <a:txBody>
                    <a:bodyPr/>
                    <a:lstStyle/>
                    <a:p>
                      <a:pPr algn="r">
                        <a:defRPr sz="800" b="0">
                          <a:solidFill>
                            <a:srgbClr val="000000"/>
                          </a:solidFill>
                          <a:latin typeface="원신한 Light"/>
                        </a:defRPr>
                      </a:pPr>
                      <a:r>
                        <a:t>2.41</a:t>
                      </a:r>
                    </a:p>
                  </a:txBody>
                  <a:tcPr anchor="ctr" marL="36000" marR="36000" marT="0" marB="0">
                    <a:noFill/>
                  </a:tcPr>
                </a:tc>
              </a:tr>
              <a:tr h="187200">
                <a:tc>
                  <a:txBody>
                    <a:bodyPr/>
                    <a:lstStyle/>
                    <a:p>
                      <a:pPr algn="l">
                        <a:defRPr sz="800" b="0">
                          <a:solidFill>
                            <a:srgbClr val="000000"/>
                          </a:solidFill>
                          <a:latin typeface="원신한 Light"/>
                        </a:defRPr>
                      </a:pPr>
                      <a:r>
                        <a:t>신한지주</a:t>
                      </a:r>
                    </a:p>
                  </a:txBody>
                  <a:tcPr anchor="ctr" marL="36000" marR="36000" marT="0" marB="0">
                    <a:noFill/>
                  </a:tcPr>
                </a:tc>
                <a:tc>
                  <a:txBody>
                    <a:bodyPr/>
                    <a:lstStyle/>
                    <a:p>
                      <a:pPr algn="r">
                        <a:defRPr sz="800" b="0">
                          <a:solidFill>
                            <a:srgbClr val="000000"/>
                          </a:solidFill>
                          <a:latin typeface="원신한 Light"/>
                        </a:defRPr>
                      </a:pPr>
                      <a:r>
                        <a:t>2.32</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659" b="659"/>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KOSPI TR</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A278420</a:t>
            </a:r>
          </a:p>
        </p:txBody>
      </p:sp>
      <p:sp>
        <p:nvSpPr>
          <p:cNvPr id="3" name="Text Placeholder 2"/>
          <p:cNvSpPr>
            <a:spLocks noGrp="1"/>
          </p:cNvSpPr>
          <p:nvPr>
            <p:ph type="body" idx="14" sz="quarter"/>
          </p:nvPr>
        </p:nvSpPr>
        <p:spPr/>
        <p:txBody>
          <a:bodyPr/>
          <a:lstStyle/>
          <a:p>
            <a:r>
              <a:t>ARIRANG ESG우수기업</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환경/사회/기업지배구조 측면에서 저조한 평가를 받는 종목을 제외하고, 밸류에이션/가격모멘텀/재무건전성/저변동성 측면에서 높은 평가를 받는 종목에 선별 투자하는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9,435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10,145원/8,320원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3,006주/28백만원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38억원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+2.78/-1.46%/-3.68%/+8.54%</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2017-08-30/2017-08-31</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0.230%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한화자산운용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삼양패키징</a:t>
                      </a:r>
                    </a:p>
                  </a:txBody>
                  <a:tcPr anchor="ctr" marL="36000" marR="36000" marT="0" marB="0">
                    <a:noFill/>
                  </a:tcPr>
                </a:tc>
                <a:tc>
                  <a:txBody>
                    <a:bodyPr/>
                    <a:lstStyle/>
                    <a:p>
                      <a:pPr algn="r">
                        <a:defRPr sz="800" b="0">
                          <a:solidFill>
                            <a:srgbClr val="000000"/>
                          </a:solidFill>
                          <a:latin typeface="원신한 Light"/>
                        </a:defRPr>
                      </a:pPr>
                      <a:r>
                        <a:t>3.76</a:t>
                      </a:r>
                    </a:p>
                  </a:txBody>
                  <a:tcPr anchor="ctr" marL="36000" marR="36000" marT="0" marB="0">
                    <a:noFill/>
                  </a:tcPr>
                </a:tc>
              </a:tr>
              <a:tr h="187200">
                <a:tc>
                  <a:txBody>
                    <a:bodyPr/>
                    <a:lstStyle/>
                    <a:p>
                      <a:pPr algn="l">
                        <a:defRPr sz="800" b="0">
                          <a:solidFill>
                            <a:srgbClr val="000000"/>
                          </a:solidFill>
                          <a:latin typeface="원신한 Light"/>
                        </a:defRPr>
                      </a:pPr>
                      <a:r>
                        <a:t>광주신세계</a:t>
                      </a:r>
                    </a:p>
                  </a:txBody>
                  <a:tcPr anchor="ctr" marL="36000" marR="36000" marT="0" marB="0">
                    <a:noFill/>
                  </a:tcPr>
                </a:tc>
                <a:tc>
                  <a:txBody>
                    <a:bodyPr/>
                    <a:lstStyle/>
                    <a:p>
                      <a:pPr algn="r">
                        <a:defRPr sz="800" b="0">
                          <a:solidFill>
                            <a:srgbClr val="000000"/>
                          </a:solidFill>
                          <a:latin typeface="원신한 Light"/>
                        </a:defRPr>
                      </a:pPr>
                      <a:r>
                        <a:t>3.73</a:t>
                      </a:r>
                    </a:p>
                  </a:txBody>
                  <a:tcPr anchor="ctr" marL="36000" marR="36000" marT="0" marB="0">
                    <a:noFill/>
                  </a:tcPr>
                </a:tc>
              </a:tr>
              <a:tr h="187200">
                <a:tc>
                  <a:txBody>
                    <a:bodyPr/>
                    <a:lstStyle/>
                    <a:p>
                      <a:pPr algn="l">
                        <a:defRPr sz="800" b="0">
                          <a:solidFill>
                            <a:srgbClr val="000000"/>
                          </a:solidFill>
                          <a:latin typeface="원신한 Light"/>
                        </a:defRPr>
                      </a:pPr>
                      <a:r>
                        <a:t>한솔제지</a:t>
                      </a:r>
                    </a:p>
                  </a:txBody>
                  <a:tcPr anchor="ctr" marL="36000" marR="36000" marT="0" marB="0">
                    <a:noFill/>
                  </a:tcPr>
                </a:tc>
                <a:tc>
                  <a:txBody>
                    <a:bodyPr/>
                    <a:lstStyle/>
                    <a:p>
                      <a:pPr algn="r">
                        <a:defRPr sz="800" b="0">
                          <a:solidFill>
                            <a:srgbClr val="000000"/>
                          </a:solidFill>
                          <a:latin typeface="원신한 Light"/>
                        </a:defRPr>
                      </a:pPr>
                      <a:r>
                        <a:t>3.67</a:t>
                      </a:r>
                    </a:p>
                  </a:txBody>
                  <a:tcPr anchor="ctr" marL="36000" marR="36000" marT="0" marB="0">
                    <a:noFill/>
                  </a:tcPr>
                </a:tc>
              </a:tr>
              <a:tr h="187200">
                <a:tc>
                  <a:txBody>
                    <a:bodyPr/>
                    <a:lstStyle/>
                    <a:p>
                      <a:pPr algn="l">
                        <a:defRPr sz="800" b="0">
                          <a:solidFill>
                            <a:srgbClr val="000000"/>
                          </a:solidFill>
                          <a:latin typeface="원신한 Light"/>
                        </a:defRPr>
                      </a:pPr>
                      <a:r>
                        <a:t>삼성화재</a:t>
                      </a:r>
                    </a:p>
                  </a:txBody>
                  <a:tcPr anchor="ctr" marL="36000" marR="36000" marT="0" marB="0">
                    <a:noFill/>
                  </a:tcPr>
                </a:tc>
                <a:tc>
                  <a:txBody>
                    <a:bodyPr/>
                    <a:lstStyle/>
                    <a:p>
                      <a:pPr algn="r">
                        <a:defRPr sz="800" b="0">
                          <a:solidFill>
                            <a:srgbClr val="000000"/>
                          </a:solidFill>
                          <a:latin typeface="원신한 Light"/>
                        </a:defRPr>
                      </a:pPr>
                      <a:r>
                        <a:t>3.56</a:t>
                      </a:r>
                    </a:p>
                  </a:txBody>
                  <a:tcPr anchor="ctr" marL="36000" marR="36000" marT="0" marB="0">
                    <a:noFill/>
                  </a:tcPr>
                </a:tc>
              </a:tr>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3.30</a:t>
                      </a:r>
                    </a:p>
                  </a:txBody>
                  <a:tcPr anchor="ctr" marL="36000" marR="36000" marT="0" marB="0">
                    <a:noFill/>
                  </a:tcPr>
                </a:tc>
              </a:tr>
              <a:tr h="187200">
                <a:tc>
                  <a:txBody>
                    <a:bodyPr/>
                    <a:lstStyle/>
                    <a:p>
                      <a:pPr algn="l">
                        <a:defRPr sz="800" b="0">
                          <a:solidFill>
                            <a:srgbClr val="000000"/>
                          </a:solidFill>
                          <a:latin typeface="원신한 Light"/>
                        </a:defRPr>
                      </a:pPr>
                      <a:r>
                        <a:t>SK</a:t>
                      </a:r>
                    </a:p>
                  </a:txBody>
                  <a:tcPr anchor="ctr" marL="36000" marR="36000" marT="0" marB="0">
                    <a:noFill/>
                  </a:tcPr>
                </a:tc>
                <a:tc>
                  <a:txBody>
                    <a:bodyPr/>
                    <a:lstStyle/>
                    <a:p>
                      <a:pPr algn="r">
                        <a:defRPr sz="800" b="0">
                          <a:solidFill>
                            <a:srgbClr val="000000"/>
                          </a:solidFill>
                          <a:latin typeface="원신한 Light"/>
                        </a:defRPr>
                      </a:pPr>
                      <a:r>
                        <a:t>3.01</a:t>
                      </a:r>
                    </a:p>
                  </a:txBody>
                  <a:tcPr anchor="ctr" marL="36000" marR="36000" marT="0" marB="0">
                    <a:noFill/>
                  </a:tcPr>
                </a:tc>
              </a:tr>
              <a:tr h="187200">
                <a:tc>
                  <a:txBody>
                    <a:bodyPr/>
                    <a:lstStyle/>
                    <a:p>
                      <a:pPr algn="l">
                        <a:defRPr sz="800" b="0">
                          <a:solidFill>
                            <a:srgbClr val="000000"/>
                          </a:solidFill>
                          <a:latin typeface="원신한 Light"/>
                        </a:defRPr>
                      </a:pPr>
                      <a:r>
                        <a:t>현대홈쇼핑</a:t>
                      </a:r>
                    </a:p>
                  </a:txBody>
                  <a:tcPr anchor="ctr" marL="36000" marR="36000" marT="0" marB="0">
                    <a:noFill/>
                  </a:tcPr>
                </a:tc>
                <a:tc>
                  <a:txBody>
                    <a:bodyPr/>
                    <a:lstStyle/>
                    <a:p>
                      <a:pPr algn="r">
                        <a:defRPr sz="800" b="0">
                          <a:solidFill>
                            <a:srgbClr val="000000"/>
                          </a:solidFill>
                          <a:latin typeface="원신한 Light"/>
                        </a:defRPr>
                      </a:pPr>
                      <a:r>
                        <a:t>2.96</a:t>
                      </a:r>
                    </a:p>
                  </a:txBody>
                  <a:tcPr anchor="ctr" marL="36000" marR="36000" marT="0" marB="0">
                    <a:noFill/>
                  </a:tcPr>
                </a:tc>
              </a:tr>
              <a:tr h="187200">
                <a:tc>
                  <a:txBody>
                    <a:bodyPr/>
                    <a:lstStyle/>
                    <a:p>
                      <a:pPr algn="l">
                        <a:defRPr sz="800" b="0">
                          <a:solidFill>
                            <a:srgbClr val="000000"/>
                          </a:solidFill>
                          <a:latin typeface="원신한 Light"/>
                        </a:defRPr>
                      </a:pPr>
                      <a:r>
                        <a:t>코리안리</a:t>
                      </a:r>
                    </a:p>
                  </a:txBody>
                  <a:tcPr anchor="ctr" marL="36000" marR="36000" marT="0" marB="0">
                    <a:noFill/>
                  </a:tcPr>
                </a:tc>
                <a:tc>
                  <a:txBody>
                    <a:bodyPr/>
                    <a:lstStyle/>
                    <a:p>
                      <a:pPr algn="r">
                        <a:defRPr sz="800" b="0">
                          <a:solidFill>
                            <a:srgbClr val="000000"/>
                          </a:solidFill>
                          <a:latin typeface="원신한 Light"/>
                        </a:defRPr>
                      </a:pPr>
                      <a:r>
                        <a:t>2.92</a:t>
                      </a:r>
                    </a:p>
                  </a:txBody>
                  <a:tcPr anchor="ctr" marL="36000" marR="36000" marT="0" marB="0">
                    <a:noFill/>
                  </a:tcPr>
                </a:tc>
              </a:tr>
              <a:tr h="187200">
                <a:tc>
                  <a:txBody>
                    <a:bodyPr/>
                    <a:lstStyle/>
                    <a:p>
                      <a:pPr algn="l">
                        <a:defRPr sz="800" b="0">
                          <a:solidFill>
                            <a:srgbClr val="000000"/>
                          </a:solidFill>
                          <a:latin typeface="원신한 Light"/>
                        </a:defRPr>
                      </a:pPr>
                      <a:r>
                        <a:t>KT</a:t>
                      </a:r>
                    </a:p>
                  </a:txBody>
                  <a:tcPr anchor="ctr" marL="36000" marR="36000" marT="0" marB="0">
                    <a:noFill/>
                  </a:tcPr>
                </a:tc>
                <a:tc>
                  <a:txBody>
                    <a:bodyPr/>
                    <a:lstStyle/>
                    <a:p>
                      <a:pPr algn="r">
                        <a:defRPr sz="800" b="0">
                          <a:solidFill>
                            <a:srgbClr val="000000"/>
                          </a:solidFill>
                          <a:latin typeface="원신한 Light"/>
                        </a:defRPr>
                      </a:pPr>
                      <a:r>
                        <a:t>2.91</a:t>
                      </a:r>
                    </a:p>
                  </a:txBody>
                  <a:tcPr anchor="ctr" marL="36000" marR="36000" marT="0" marB="0">
                    <a:noFill/>
                  </a:tcPr>
                </a:tc>
              </a:tr>
              <a:tr h="187200">
                <a:tc>
                  <a:txBody>
                    <a:bodyPr/>
                    <a:lstStyle/>
                    <a:p>
                      <a:pPr algn="l">
                        <a:defRPr sz="800" b="0">
                          <a:solidFill>
                            <a:srgbClr val="000000"/>
                          </a:solidFill>
                          <a:latin typeface="원신한 Light"/>
                        </a:defRPr>
                      </a:pPr>
                      <a:r>
                        <a:t>현대두산인프라코어</a:t>
                      </a:r>
                    </a:p>
                  </a:txBody>
                  <a:tcPr anchor="ctr" marL="36000" marR="36000" marT="0" marB="0">
                    <a:noFill/>
                  </a:tcPr>
                </a:tc>
                <a:tc>
                  <a:txBody>
                    <a:bodyPr/>
                    <a:lstStyle/>
                    <a:p>
                      <a:pPr algn="r">
                        <a:defRPr sz="800" b="0">
                          <a:solidFill>
                            <a:srgbClr val="000000"/>
                          </a:solidFill>
                          <a:latin typeface="원신한 Light"/>
                        </a:defRPr>
                      </a:pPr>
                      <a:r>
                        <a:t>2.83</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KOSPI TR</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A285690</a:t>
            </a:r>
          </a:p>
        </p:txBody>
      </p:sp>
      <p:sp>
        <p:nvSpPr>
          <p:cNvPr id="3" name="Text Placeholder 2"/>
          <p:cNvSpPr>
            <a:spLocks noGrp="1"/>
          </p:cNvSpPr>
          <p:nvPr>
            <p:ph type="body" idx="14" sz="quarter"/>
          </p:nvPr>
        </p:nvSpPr>
        <p:spPr/>
        <p:txBody>
          <a:bodyPr/>
          <a:lstStyle/>
          <a:p>
            <a:r>
              <a:t>FOCUS ESG리더스</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한국거래소가 발표하는 ESG Leaders 150 지수를 추종하는 ETF입니다. 해당 기초지수는 유가증권 및 코스닥시장 상장종목 중에서 한국기업지배구조원의 ESG평가기준에 따라 우수종목으로 평가된 150개 종목을 구성종목으로 두고 있습니다.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11,235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12,390원/10,102원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149주/2백만원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152억원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+1.81/+0.90%/-7.38%/+7.70%</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2017-12-12/2017-12-13</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0.100%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브이아이자산운용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1.51</a:t>
                      </a:r>
                    </a:p>
                  </a:txBody>
                  <a:tcPr anchor="ctr" marL="36000" marR="36000" marT="0" marB="0">
                    <a:noFill/>
                  </a:tcPr>
                </a:tc>
              </a:tr>
              <a:tr h="187200">
                <a:tc>
                  <a:txBody>
                    <a:bodyPr/>
                    <a:lstStyle/>
                    <a:p>
                      <a:pPr algn="l">
                        <a:defRPr sz="800" b="0">
                          <a:solidFill>
                            <a:srgbClr val="000000"/>
                          </a:solidFill>
                          <a:latin typeface="원신한 Light"/>
                        </a:defRPr>
                      </a:pPr>
                      <a:r>
                        <a:t>SK이노베이션</a:t>
                      </a:r>
                    </a:p>
                  </a:txBody>
                  <a:tcPr anchor="ctr" marL="36000" marR="36000" marT="0" marB="0">
                    <a:noFill/>
                  </a:tcPr>
                </a:tc>
                <a:tc>
                  <a:txBody>
                    <a:bodyPr/>
                    <a:lstStyle/>
                    <a:p>
                      <a:pPr algn="r">
                        <a:defRPr sz="800" b="0">
                          <a:solidFill>
                            <a:srgbClr val="000000"/>
                          </a:solidFill>
                          <a:latin typeface="원신한 Light"/>
                        </a:defRPr>
                      </a:pPr>
                      <a:r>
                        <a:t>1.50</a:t>
                      </a:r>
                    </a:p>
                  </a:txBody>
                  <a:tcPr anchor="ctr" marL="36000" marR="36000" marT="0" marB="0">
                    <a:noFill/>
                  </a:tcPr>
                </a:tc>
              </a:tr>
              <a:tr h="187200">
                <a:tc>
                  <a:txBody>
                    <a:bodyPr/>
                    <a:lstStyle/>
                    <a:p>
                      <a:pPr algn="l">
                        <a:defRPr sz="800" b="0">
                          <a:solidFill>
                            <a:srgbClr val="000000"/>
                          </a:solidFill>
                          <a:latin typeface="원신한 Light"/>
                        </a:defRPr>
                      </a:pPr>
                      <a:r>
                        <a:t>우리금융지주</a:t>
                      </a:r>
                    </a:p>
                  </a:txBody>
                  <a:tcPr anchor="ctr" marL="36000" marR="36000" marT="0" marB="0">
                    <a:noFill/>
                  </a:tcPr>
                </a:tc>
                <a:tc>
                  <a:txBody>
                    <a:bodyPr/>
                    <a:lstStyle/>
                    <a:p>
                      <a:pPr algn="r">
                        <a:defRPr sz="800" b="0">
                          <a:solidFill>
                            <a:srgbClr val="000000"/>
                          </a:solidFill>
                          <a:latin typeface="원신한 Light"/>
                        </a:defRPr>
                      </a:pPr>
                      <a:r>
                        <a:t>1.47</a:t>
                      </a:r>
                    </a:p>
                  </a:txBody>
                  <a:tcPr anchor="ctr" marL="36000" marR="36000" marT="0" marB="0">
                    <a:noFill/>
                  </a:tcPr>
                </a:tc>
              </a:tr>
              <a:tr h="187200">
                <a:tc>
                  <a:txBody>
                    <a:bodyPr/>
                    <a:lstStyle/>
                    <a:p>
                      <a:pPr algn="l">
                        <a:defRPr sz="800" b="0">
                          <a:solidFill>
                            <a:srgbClr val="000000"/>
                          </a:solidFill>
                          <a:latin typeface="원신한 Light"/>
                        </a:defRPr>
                      </a:pPr>
                      <a:r>
                        <a:t>신한지주</a:t>
                      </a:r>
                    </a:p>
                  </a:txBody>
                  <a:tcPr anchor="ctr" marL="36000" marR="36000" marT="0" marB="0">
                    <a:noFill/>
                  </a:tcPr>
                </a:tc>
                <a:tc>
                  <a:txBody>
                    <a:bodyPr/>
                    <a:lstStyle/>
                    <a:p>
                      <a:pPr algn="r">
                        <a:defRPr sz="800" b="0">
                          <a:solidFill>
                            <a:srgbClr val="000000"/>
                          </a:solidFill>
                          <a:latin typeface="원신한 Light"/>
                        </a:defRPr>
                      </a:pPr>
                      <a:r>
                        <a:t>1.45</a:t>
                      </a:r>
                    </a:p>
                  </a:txBody>
                  <a:tcPr anchor="ctr" marL="36000" marR="36000" marT="0" marB="0">
                    <a:noFill/>
                  </a:tcPr>
                </a:tc>
              </a:tr>
              <a:tr h="187200">
                <a:tc>
                  <a:txBody>
                    <a:bodyPr/>
                    <a:lstStyle/>
                    <a:p>
                      <a:pPr algn="l">
                        <a:defRPr sz="800" b="0">
                          <a:solidFill>
                            <a:srgbClr val="000000"/>
                          </a:solidFill>
                          <a:latin typeface="원신한 Light"/>
                        </a:defRPr>
                      </a:pPr>
                      <a:r>
                        <a:t>LG이노텍</a:t>
                      </a:r>
                    </a:p>
                  </a:txBody>
                  <a:tcPr anchor="ctr" marL="36000" marR="36000" marT="0" marB="0">
                    <a:noFill/>
                  </a:tcPr>
                </a:tc>
                <a:tc>
                  <a:txBody>
                    <a:bodyPr/>
                    <a:lstStyle/>
                    <a:p>
                      <a:pPr algn="r">
                        <a:defRPr sz="800" b="0">
                          <a:solidFill>
                            <a:srgbClr val="000000"/>
                          </a:solidFill>
                          <a:latin typeface="원신한 Light"/>
                        </a:defRPr>
                      </a:pPr>
                      <a:r>
                        <a:t>1.34</a:t>
                      </a:r>
                    </a:p>
                  </a:txBody>
                  <a:tcPr anchor="ctr" marL="36000" marR="36000" marT="0" marB="0">
                    <a:noFill/>
                  </a:tcPr>
                </a:tc>
              </a:tr>
              <a:tr h="187200">
                <a:tc>
                  <a:txBody>
                    <a:bodyPr/>
                    <a:lstStyle/>
                    <a:p>
                      <a:pPr algn="l">
                        <a:defRPr sz="800" b="0">
                          <a:solidFill>
                            <a:srgbClr val="000000"/>
                          </a:solidFill>
                          <a:latin typeface="원신한 Light"/>
                        </a:defRPr>
                      </a:pPr>
                      <a:r>
                        <a:t>현대글로비스</a:t>
                      </a:r>
                    </a:p>
                  </a:txBody>
                  <a:tcPr anchor="ctr" marL="36000" marR="36000" marT="0" marB="0">
                    <a:noFill/>
                  </a:tcPr>
                </a:tc>
                <a:tc>
                  <a:txBody>
                    <a:bodyPr/>
                    <a:lstStyle/>
                    <a:p>
                      <a:pPr algn="r">
                        <a:defRPr sz="800" b="0">
                          <a:solidFill>
                            <a:srgbClr val="000000"/>
                          </a:solidFill>
                          <a:latin typeface="원신한 Light"/>
                        </a:defRPr>
                      </a:pPr>
                      <a:r>
                        <a:t>1.33</a:t>
                      </a:r>
                    </a:p>
                  </a:txBody>
                  <a:tcPr anchor="ctr" marL="36000" marR="36000" marT="0" marB="0">
                    <a:noFill/>
                  </a:tcPr>
                </a:tc>
              </a:tr>
              <a:tr h="187200">
                <a:tc>
                  <a:txBody>
                    <a:bodyPr/>
                    <a:lstStyle/>
                    <a:p>
                      <a:pPr algn="l">
                        <a:defRPr sz="800" b="0">
                          <a:solidFill>
                            <a:srgbClr val="000000"/>
                          </a:solidFill>
                          <a:latin typeface="원신한 Light"/>
                        </a:defRPr>
                      </a:pPr>
                      <a:r>
                        <a:t>POSCO</a:t>
                      </a:r>
                    </a:p>
                  </a:txBody>
                  <a:tcPr anchor="ctr" marL="36000" marR="36000" marT="0" marB="0">
                    <a:noFill/>
                  </a:tcPr>
                </a:tc>
                <a:tc>
                  <a:txBody>
                    <a:bodyPr/>
                    <a:lstStyle/>
                    <a:p>
                      <a:pPr algn="r">
                        <a:defRPr sz="800" b="0">
                          <a:solidFill>
                            <a:srgbClr val="000000"/>
                          </a:solidFill>
                          <a:latin typeface="원신한 Light"/>
                        </a:defRPr>
                      </a:pPr>
                      <a:r>
                        <a:t>1.30</a:t>
                      </a:r>
                    </a:p>
                  </a:txBody>
                  <a:tcPr anchor="ctr" marL="36000" marR="36000" marT="0" marB="0">
                    <a:noFill/>
                  </a:tcPr>
                </a:tc>
              </a:tr>
              <a:tr h="187200">
                <a:tc>
                  <a:txBody>
                    <a:bodyPr/>
                    <a:lstStyle/>
                    <a:p>
                      <a:pPr algn="l">
                        <a:defRPr sz="800" b="0">
                          <a:solidFill>
                            <a:srgbClr val="000000"/>
                          </a:solidFill>
                          <a:latin typeface="원신한 Light"/>
                        </a:defRPr>
                      </a:pPr>
                      <a:r>
                        <a:t>하나금융지주</a:t>
                      </a:r>
                    </a:p>
                  </a:txBody>
                  <a:tcPr anchor="ctr" marL="36000" marR="36000" marT="0" marB="0">
                    <a:noFill/>
                  </a:tcPr>
                </a:tc>
                <a:tc>
                  <a:txBody>
                    <a:bodyPr/>
                    <a:lstStyle/>
                    <a:p>
                      <a:pPr algn="r">
                        <a:defRPr sz="800" b="0">
                          <a:solidFill>
                            <a:srgbClr val="000000"/>
                          </a:solidFill>
                          <a:latin typeface="원신한 Light"/>
                        </a:defRPr>
                      </a:pPr>
                      <a:r>
                        <a:t>1.30</a:t>
                      </a:r>
                    </a:p>
                  </a:txBody>
                  <a:tcPr anchor="ctr" marL="36000" marR="36000" marT="0" marB="0">
                    <a:noFill/>
                  </a:tcPr>
                </a:tc>
              </a:tr>
              <a:tr h="187200">
                <a:tc>
                  <a:txBody>
                    <a:bodyPr/>
                    <a:lstStyle/>
                    <a:p>
                      <a:pPr algn="l">
                        <a:defRPr sz="800" b="0">
                          <a:solidFill>
                            <a:srgbClr val="000000"/>
                          </a:solidFill>
                          <a:latin typeface="원신한 Light"/>
                        </a:defRPr>
                      </a:pPr>
                      <a:r>
                        <a:t>현대모비스</a:t>
                      </a:r>
                    </a:p>
                  </a:txBody>
                  <a:tcPr anchor="ctr" marL="36000" marR="36000" marT="0" marB="0">
                    <a:noFill/>
                  </a:tcPr>
                </a:tc>
                <a:tc>
                  <a:txBody>
                    <a:bodyPr/>
                    <a:lstStyle/>
                    <a:p>
                      <a:pPr algn="r">
                        <a:defRPr sz="800" b="0">
                          <a:solidFill>
                            <a:srgbClr val="000000"/>
                          </a:solidFill>
                          <a:latin typeface="원신한 Light"/>
                        </a:defRPr>
                      </a:pPr>
                      <a:r>
                        <a:t>1.30</a:t>
                      </a:r>
                    </a:p>
                  </a:txBody>
                  <a:tcPr anchor="ctr" marL="36000" marR="36000" marT="0" marB="0">
                    <a:noFill/>
                  </a:tcPr>
                </a:tc>
              </a:tr>
              <a:tr h="187200">
                <a:tc>
                  <a:txBody>
                    <a:bodyPr/>
                    <a:lstStyle/>
                    <a:p>
                      <a:pPr algn="l">
                        <a:defRPr sz="800" b="0">
                          <a:solidFill>
                            <a:srgbClr val="000000"/>
                          </a:solidFill>
                          <a:latin typeface="원신한 Light"/>
                        </a:defRPr>
                      </a:pPr>
                      <a:r>
                        <a:t>삼성화재</a:t>
                      </a:r>
                    </a:p>
                  </a:txBody>
                  <a:tcPr anchor="ctr" marL="36000" marR="36000" marT="0" marB="0">
                    <a:noFill/>
                  </a:tcPr>
                </a:tc>
                <a:tc>
                  <a:txBody>
                    <a:bodyPr/>
                    <a:lstStyle/>
                    <a:p>
                      <a:pPr algn="r">
                        <a:defRPr sz="800" b="0">
                          <a:solidFill>
                            <a:srgbClr val="000000"/>
                          </a:solidFill>
                          <a:latin typeface="원신한 Light"/>
                        </a:defRPr>
                      </a:pPr>
                      <a:r>
                        <a:t>1.28</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l="834" r="834"/>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KOSPI TR</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A376410</a:t>
            </a:r>
          </a:p>
        </p:txBody>
      </p:sp>
      <p:sp>
        <p:nvSpPr>
          <p:cNvPr id="3" name="Text Placeholder 2"/>
          <p:cNvSpPr>
            <a:spLocks noGrp="1"/>
          </p:cNvSpPr>
          <p:nvPr>
            <p:ph type="body" idx="14" sz="quarter"/>
          </p:nvPr>
        </p:nvSpPr>
        <p:spPr/>
        <p:txBody>
          <a:bodyPr/>
          <a:lstStyle/>
          <a:p>
            <a:r>
              <a:t>TIGER 탄소효율그린뉴딜</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KRX/S&amp;P 탄소효율그린뉴딜 지수를 추종하는 ETF입니다. 해당 기초지수는 한국거래소에서 발표하며 S&amp;P Korea BMI 구성종목 중 탄소배출량 및 정보공개여부, 유동성, 투자위험성을 고려하여 종목을 선정하고, 매출액 대비 탄소배출량(Carbon-to-Revenue Footprint)의 산업군 내 비교를 통해 종목별 가중치를 적용하는 지수입니다.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9,820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10,553원/9,065원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9,222주/90백만원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638억원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0.02%</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+0.87/+5.86%/-4.96%/%</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2021-02-04/2021-02-05</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0.090%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28.99</a:t>
                      </a:r>
                    </a:p>
                  </a:txBody>
                  <a:tcPr anchor="ctr" marL="36000" marR="36000" marT="0" marB="0">
                    <a:noFill/>
                  </a:tcPr>
                </a:tc>
              </a:tr>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3.62</a:t>
                      </a:r>
                    </a:p>
                  </a:txBody>
                  <a:tcPr anchor="ctr" marL="36000" marR="36000" marT="0" marB="0">
                    <a:noFill/>
                  </a:tcPr>
                </a:tc>
              </a:tr>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3.54</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3.20</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2.68</a:t>
                      </a:r>
                    </a:p>
                  </a:txBody>
                  <a:tcPr anchor="ctr" marL="36000" marR="36000" marT="0" marB="0">
                    <a:noFill/>
                  </a:tcPr>
                </a:tc>
              </a:tr>
              <a:tr h="187200">
                <a:tc>
                  <a:txBody>
                    <a:bodyPr/>
                    <a:lstStyle/>
                    <a:p>
                      <a:pPr algn="l">
                        <a:defRPr sz="800" b="0">
                          <a:solidFill>
                            <a:srgbClr val="000000"/>
                          </a:solidFill>
                          <a:latin typeface="원신한 Light"/>
                        </a:defRPr>
                      </a:pPr>
                      <a:r>
                        <a:t>현대차</a:t>
                      </a:r>
                    </a:p>
                  </a:txBody>
                  <a:tcPr anchor="ctr" marL="36000" marR="36000" marT="0" marB="0">
                    <a:noFill/>
                  </a:tcPr>
                </a:tc>
                <a:tc>
                  <a:txBody>
                    <a:bodyPr/>
                    <a:lstStyle/>
                    <a:p>
                      <a:pPr algn="r">
                        <a:defRPr sz="800" b="0">
                          <a:solidFill>
                            <a:srgbClr val="000000"/>
                          </a:solidFill>
                          <a:latin typeface="원신한 Light"/>
                        </a:defRPr>
                      </a:pPr>
                      <a:r>
                        <a:t>2.39</a:t>
                      </a:r>
                    </a:p>
                  </a:txBody>
                  <a:tcPr anchor="ctr" marL="36000" marR="36000" marT="0" marB="0">
                    <a:noFill/>
                  </a:tcPr>
                </a:tc>
              </a:tr>
              <a:tr h="187200">
                <a:tc>
                  <a:txBody>
                    <a:bodyPr/>
                    <a:lstStyle/>
                    <a:p>
                      <a:pPr algn="l">
                        <a:defRPr sz="800" b="0">
                          <a:solidFill>
                            <a:srgbClr val="000000"/>
                          </a:solidFill>
                          <a:latin typeface="원신한 Light"/>
                        </a:defRPr>
                      </a:pPr>
                      <a:r>
                        <a:t>기아</a:t>
                      </a:r>
                    </a:p>
                  </a:txBody>
                  <a:tcPr anchor="ctr" marL="36000" marR="36000" marT="0" marB="0">
                    <a:noFill/>
                  </a:tcPr>
                </a:tc>
                <a:tc>
                  <a:txBody>
                    <a:bodyPr/>
                    <a:lstStyle/>
                    <a:p>
                      <a:pPr algn="r">
                        <a:defRPr sz="800" b="0">
                          <a:solidFill>
                            <a:srgbClr val="000000"/>
                          </a:solidFill>
                          <a:latin typeface="원신한 Light"/>
                        </a:defRPr>
                      </a:pPr>
                      <a:r>
                        <a:t>2.24</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1.92</a:t>
                      </a:r>
                    </a:p>
                  </a:txBody>
                  <a:tcPr anchor="ctr" marL="36000" marR="36000" marT="0" marB="0">
                    <a:noFill/>
                  </a:tcPr>
                </a:tc>
              </a:tr>
              <a:tr h="187200">
                <a:tc>
                  <a:txBody>
                    <a:bodyPr/>
                    <a:lstStyle/>
                    <a:p>
                      <a:pPr algn="l">
                        <a:defRPr sz="800" b="0">
                          <a:solidFill>
                            <a:srgbClr val="000000"/>
                          </a:solidFill>
                          <a:latin typeface="원신한 Light"/>
                        </a:defRPr>
                      </a:pPr>
                      <a:r>
                        <a:t>KB금융</a:t>
                      </a:r>
                    </a:p>
                  </a:txBody>
                  <a:tcPr anchor="ctr" marL="36000" marR="36000" marT="0" marB="0">
                    <a:noFill/>
                  </a:tcPr>
                </a:tc>
                <a:tc>
                  <a:txBody>
                    <a:bodyPr/>
                    <a:lstStyle/>
                    <a:p>
                      <a:pPr algn="r">
                        <a:defRPr sz="800" b="0">
                          <a:solidFill>
                            <a:srgbClr val="000000"/>
                          </a:solidFill>
                          <a:latin typeface="원신한 Light"/>
                        </a:defRPr>
                      </a:pPr>
                      <a:r>
                        <a:t>1.66</a:t>
                      </a:r>
                    </a:p>
                  </a:txBody>
                  <a:tcPr anchor="ctr" marL="36000" marR="36000" marT="0" marB="0">
                    <a:noFill/>
                  </a:tcPr>
                </a:tc>
              </a:tr>
              <a:tr h="187200">
                <a:tc>
                  <a:txBody>
                    <a:bodyPr/>
                    <a:lstStyle/>
                    <a:p>
                      <a:pPr algn="l">
                        <a:defRPr sz="800" b="0">
                          <a:solidFill>
                            <a:srgbClr val="000000"/>
                          </a:solidFill>
                          <a:latin typeface="원신한 Light"/>
                        </a:defRPr>
                      </a:pPr>
                      <a:r>
                        <a:t>셀트리온</a:t>
                      </a:r>
                    </a:p>
                  </a:txBody>
                  <a:tcPr anchor="ctr" marL="36000" marR="36000" marT="0" marB="0">
                    <a:noFill/>
                  </a:tcPr>
                </a:tc>
                <a:tc>
                  <a:txBody>
                    <a:bodyPr/>
                    <a:lstStyle/>
                    <a:p>
                      <a:pPr algn="r">
                        <a:defRPr sz="800" b="0">
                          <a:solidFill>
                            <a:srgbClr val="000000"/>
                          </a:solidFill>
                          <a:latin typeface="원신한 Light"/>
                        </a:defRPr>
                      </a:pPr>
                      <a:r>
                        <a:t>1.44</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265" b="265"/>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KOSPI TR</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A377990</a:t>
            </a:r>
          </a:p>
        </p:txBody>
      </p:sp>
      <p:sp>
        <p:nvSpPr>
          <p:cNvPr id="3" name="Text Placeholder 2"/>
          <p:cNvSpPr>
            <a:spLocks noGrp="1"/>
          </p:cNvSpPr>
          <p:nvPr>
            <p:ph type="body" idx="14" sz="quarter"/>
          </p:nvPr>
        </p:nvSpPr>
        <p:spPr/>
        <p:txBody>
          <a:bodyPr/>
          <a:lstStyle/>
          <a:p>
            <a:r>
              <a:t>TIGER Fn신재생에너지</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FnGuide 신재생에너지 지수를 추종하는 ETF입니다. 해당 기초지수는 코스피 및  코스닥 상장 종목의 과거 2년 리포트 및 공시보고서에 텍스트 마이닝 기술을 적용하여 신재생에너지 키워드와의 유사도 점수를 산출한 후 재무건전성 기준까지 통과한 종목으로 구성됩니다.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9,445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11,390원/8,770원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17,521주/167백만원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222억원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-2.23%/-6.95%/-8.92%/%</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2021-03-04/2021-03-05</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0.500%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한화솔루션</a:t>
                      </a:r>
                    </a:p>
                  </a:txBody>
                  <a:tcPr anchor="ctr" marL="36000" marR="36000" marT="0" marB="0">
                    <a:noFill/>
                  </a:tcPr>
                </a:tc>
                <a:tc>
                  <a:txBody>
                    <a:bodyPr/>
                    <a:lstStyle/>
                    <a:p>
                      <a:pPr algn="r">
                        <a:defRPr sz="800" b="0">
                          <a:solidFill>
                            <a:srgbClr val="000000"/>
                          </a:solidFill>
                          <a:latin typeface="원신한 Light"/>
                        </a:defRPr>
                      </a:pPr>
                      <a:r>
                        <a:t>10.73</a:t>
                      </a:r>
                    </a:p>
                  </a:txBody>
                  <a:tcPr anchor="ctr" marL="36000" marR="36000" marT="0" marB="0">
                    <a:noFill/>
                  </a:tcPr>
                </a:tc>
              </a:tr>
              <a:tr h="187200">
                <a:tc>
                  <a:txBody>
                    <a:bodyPr/>
                    <a:lstStyle/>
                    <a:p>
                      <a:pPr algn="l">
                        <a:defRPr sz="800" b="0">
                          <a:solidFill>
                            <a:srgbClr val="000000"/>
                          </a:solidFill>
                          <a:latin typeface="원신한 Light"/>
                        </a:defRPr>
                      </a:pPr>
                      <a:r>
                        <a:t>씨에스윈드</a:t>
                      </a:r>
                    </a:p>
                  </a:txBody>
                  <a:tcPr anchor="ctr" marL="36000" marR="36000" marT="0" marB="0">
                    <a:noFill/>
                  </a:tcPr>
                </a:tc>
                <a:tc>
                  <a:txBody>
                    <a:bodyPr/>
                    <a:lstStyle/>
                    <a:p>
                      <a:pPr algn="r">
                        <a:defRPr sz="800" b="0">
                          <a:solidFill>
                            <a:srgbClr val="000000"/>
                          </a:solidFill>
                          <a:latin typeface="원신한 Light"/>
                        </a:defRPr>
                      </a:pPr>
                      <a:r>
                        <a:t>10.54</a:t>
                      </a:r>
                    </a:p>
                  </a:txBody>
                  <a:tcPr anchor="ctr" marL="36000" marR="36000" marT="0" marB="0">
                    <a:noFill/>
                  </a:tcPr>
                </a:tc>
              </a:tr>
              <a:tr h="187200">
                <a:tc>
                  <a:txBody>
                    <a:bodyPr/>
                    <a:lstStyle/>
                    <a:p>
                      <a:pPr algn="l">
                        <a:defRPr sz="800" b="0">
                          <a:solidFill>
                            <a:srgbClr val="000000"/>
                          </a:solidFill>
                          <a:latin typeface="원신한 Light"/>
                        </a:defRPr>
                      </a:pPr>
                      <a:r>
                        <a:t>LS</a:t>
                      </a:r>
                    </a:p>
                  </a:txBody>
                  <a:tcPr anchor="ctr" marL="36000" marR="36000" marT="0" marB="0">
                    <a:noFill/>
                  </a:tcPr>
                </a:tc>
                <a:tc>
                  <a:txBody>
                    <a:bodyPr/>
                    <a:lstStyle/>
                    <a:p>
                      <a:pPr algn="r">
                        <a:defRPr sz="800" b="0">
                          <a:solidFill>
                            <a:srgbClr val="000000"/>
                          </a:solidFill>
                          <a:latin typeface="원신한 Light"/>
                        </a:defRPr>
                      </a:pPr>
                      <a:r>
                        <a:t>10.40</a:t>
                      </a:r>
                    </a:p>
                  </a:txBody>
                  <a:tcPr anchor="ctr" marL="36000" marR="36000" marT="0" marB="0">
                    <a:noFill/>
                  </a:tcPr>
                </a:tc>
              </a:tr>
              <a:tr h="187200">
                <a:tc>
                  <a:txBody>
                    <a:bodyPr/>
                    <a:lstStyle/>
                    <a:p>
                      <a:pPr algn="l">
                        <a:defRPr sz="800" b="0">
                          <a:solidFill>
                            <a:srgbClr val="000000"/>
                          </a:solidFill>
                          <a:latin typeface="원신한 Light"/>
                        </a:defRPr>
                      </a:pPr>
                      <a:r>
                        <a:t>두산중공업</a:t>
                      </a:r>
                    </a:p>
                  </a:txBody>
                  <a:tcPr anchor="ctr" marL="36000" marR="36000" marT="0" marB="0">
                    <a:noFill/>
                  </a:tcPr>
                </a:tc>
                <a:tc>
                  <a:txBody>
                    <a:bodyPr/>
                    <a:lstStyle/>
                    <a:p>
                      <a:pPr algn="r">
                        <a:defRPr sz="800" b="0">
                          <a:solidFill>
                            <a:srgbClr val="000000"/>
                          </a:solidFill>
                          <a:latin typeface="원신한 Light"/>
                        </a:defRPr>
                      </a:pPr>
                      <a:r>
                        <a:t>10.16</a:t>
                      </a:r>
                    </a:p>
                  </a:txBody>
                  <a:tcPr anchor="ctr" marL="36000" marR="36000" marT="0" marB="0">
                    <a:noFill/>
                  </a:tcPr>
                </a:tc>
              </a:tr>
              <a:tr h="187200">
                <a:tc>
                  <a:txBody>
                    <a:bodyPr/>
                    <a:lstStyle/>
                    <a:p>
                      <a:pPr algn="l">
                        <a:defRPr sz="800" b="0">
                          <a:solidFill>
                            <a:srgbClr val="000000"/>
                          </a:solidFill>
                          <a:latin typeface="원신한 Light"/>
                        </a:defRPr>
                      </a:pPr>
                      <a:r>
                        <a:t>OCI</a:t>
                      </a:r>
                    </a:p>
                  </a:txBody>
                  <a:tcPr anchor="ctr" marL="36000" marR="36000" marT="0" marB="0">
                    <a:noFill/>
                  </a:tcPr>
                </a:tc>
                <a:tc>
                  <a:txBody>
                    <a:bodyPr/>
                    <a:lstStyle/>
                    <a:p>
                      <a:pPr algn="r">
                        <a:defRPr sz="800" b="0">
                          <a:solidFill>
                            <a:srgbClr val="000000"/>
                          </a:solidFill>
                          <a:latin typeface="원신한 Light"/>
                        </a:defRPr>
                      </a:pPr>
                      <a:r>
                        <a:t>9.52</a:t>
                      </a:r>
                    </a:p>
                  </a:txBody>
                  <a:tcPr anchor="ctr" marL="36000" marR="36000" marT="0" marB="0">
                    <a:noFill/>
                  </a:tcPr>
                </a:tc>
              </a:tr>
              <a:tr h="187200">
                <a:tc>
                  <a:txBody>
                    <a:bodyPr/>
                    <a:lstStyle/>
                    <a:p>
                      <a:pPr algn="l">
                        <a:defRPr sz="800" b="0">
                          <a:solidFill>
                            <a:srgbClr val="000000"/>
                          </a:solidFill>
                          <a:latin typeface="원신한 Light"/>
                        </a:defRPr>
                      </a:pPr>
                      <a:r>
                        <a:t>두산퓨얼셀</a:t>
                      </a:r>
                    </a:p>
                  </a:txBody>
                  <a:tcPr anchor="ctr" marL="36000" marR="36000" marT="0" marB="0">
                    <a:noFill/>
                  </a:tcPr>
                </a:tc>
                <a:tc>
                  <a:txBody>
                    <a:bodyPr/>
                    <a:lstStyle/>
                    <a:p>
                      <a:pPr algn="r">
                        <a:defRPr sz="800" b="0">
                          <a:solidFill>
                            <a:srgbClr val="000000"/>
                          </a:solidFill>
                          <a:latin typeface="원신한 Light"/>
                        </a:defRPr>
                      </a:pPr>
                      <a:r>
                        <a:t>8.81</a:t>
                      </a:r>
                    </a:p>
                  </a:txBody>
                  <a:tcPr anchor="ctr" marL="36000" marR="36000" marT="0" marB="0">
                    <a:noFill/>
                  </a:tcPr>
                </a:tc>
              </a:tr>
              <a:tr h="187200">
                <a:tc>
                  <a:txBody>
                    <a:bodyPr/>
                    <a:lstStyle/>
                    <a:p>
                      <a:pPr algn="l">
                        <a:defRPr sz="800" b="0">
                          <a:solidFill>
                            <a:srgbClr val="000000"/>
                          </a:solidFill>
                          <a:latin typeface="원신한 Light"/>
                        </a:defRPr>
                      </a:pPr>
                      <a:r>
                        <a:t>유니테스트</a:t>
                      </a:r>
                    </a:p>
                  </a:txBody>
                  <a:tcPr anchor="ctr" marL="36000" marR="36000" marT="0" marB="0">
                    <a:noFill/>
                  </a:tcPr>
                </a:tc>
                <a:tc>
                  <a:txBody>
                    <a:bodyPr/>
                    <a:lstStyle/>
                    <a:p>
                      <a:pPr algn="r">
                        <a:defRPr sz="800" b="0">
                          <a:solidFill>
                            <a:srgbClr val="000000"/>
                          </a:solidFill>
                          <a:latin typeface="원신한 Light"/>
                        </a:defRPr>
                      </a:pPr>
                      <a:r>
                        <a:t>5.17</a:t>
                      </a:r>
                    </a:p>
                  </a:txBody>
                  <a:tcPr anchor="ctr" marL="36000" marR="36000" marT="0" marB="0">
                    <a:noFill/>
                  </a:tcPr>
                </a:tc>
              </a:tr>
              <a:tr h="187200">
                <a:tc>
                  <a:txBody>
                    <a:bodyPr/>
                    <a:lstStyle/>
                    <a:p>
                      <a:pPr algn="l">
                        <a:defRPr sz="800" b="0">
                          <a:solidFill>
                            <a:srgbClr val="000000"/>
                          </a:solidFill>
                          <a:latin typeface="원신한 Light"/>
                        </a:defRPr>
                      </a:pPr>
                      <a:r>
                        <a:t>삼강엠앤티</a:t>
                      </a:r>
                    </a:p>
                  </a:txBody>
                  <a:tcPr anchor="ctr" marL="36000" marR="36000" marT="0" marB="0">
                    <a:noFill/>
                  </a:tcPr>
                </a:tc>
                <a:tc>
                  <a:txBody>
                    <a:bodyPr/>
                    <a:lstStyle/>
                    <a:p>
                      <a:pPr algn="r">
                        <a:defRPr sz="800" b="0">
                          <a:solidFill>
                            <a:srgbClr val="000000"/>
                          </a:solidFill>
                          <a:latin typeface="원신한 Light"/>
                        </a:defRPr>
                      </a:pPr>
                      <a:r>
                        <a:t>4.85</a:t>
                      </a:r>
                    </a:p>
                  </a:txBody>
                  <a:tcPr anchor="ctr" marL="36000" marR="36000" marT="0" marB="0">
                    <a:noFill/>
                  </a:tcPr>
                </a:tc>
              </a:tr>
              <a:tr h="187200">
                <a:tc>
                  <a:txBody>
                    <a:bodyPr/>
                    <a:lstStyle/>
                    <a:p>
                      <a:pPr algn="l">
                        <a:defRPr sz="800" b="0">
                          <a:solidFill>
                            <a:srgbClr val="000000"/>
                          </a:solidFill>
                          <a:latin typeface="원신한 Light"/>
                        </a:defRPr>
                      </a:pPr>
                      <a:r>
                        <a:t>나노신소재</a:t>
                      </a:r>
                    </a:p>
                  </a:txBody>
                  <a:tcPr anchor="ctr" marL="36000" marR="36000" marT="0" marB="0">
                    <a:noFill/>
                  </a:tcPr>
                </a:tc>
                <a:tc>
                  <a:txBody>
                    <a:bodyPr/>
                    <a:lstStyle/>
                    <a:p>
                      <a:pPr algn="r">
                        <a:defRPr sz="800" b="0">
                          <a:solidFill>
                            <a:srgbClr val="000000"/>
                          </a:solidFill>
                          <a:latin typeface="원신한 Light"/>
                        </a:defRPr>
                      </a:pPr>
                      <a:r>
                        <a:t>4.68</a:t>
                      </a:r>
                    </a:p>
                  </a:txBody>
                  <a:tcPr anchor="ctr" marL="36000" marR="36000" marT="0" marB="0">
                    <a:noFill/>
                  </a:tcPr>
                </a:tc>
              </a:tr>
              <a:tr h="187200">
                <a:tc>
                  <a:txBody>
                    <a:bodyPr/>
                    <a:lstStyle/>
                    <a:p>
                      <a:pPr algn="l">
                        <a:defRPr sz="800" b="0">
                          <a:solidFill>
                            <a:srgbClr val="000000"/>
                          </a:solidFill>
                          <a:latin typeface="원신한 Light"/>
                        </a:defRPr>
                      </a:pPr>
                      <a:r>
                        <a:t>일진하이솔루스</a:t>
                      </a:r>
                    </a:p>
                  </a:txBody>
                  <a:tcPr anchor="ctr" marL="36000" marR="36000" marT="0" marB="0">
                    <a:noFill/>
                  </a:tcPr>
                </a:tc>
                <a:tc>
                  <a:txBody>
                    <a:bodyPr/>
                    <a:lstStyle/>
                    <a:p>
                      <a:pPr algn="r">
                        <a:defRPr sz="800" b="0">
                          <a:solidFill>
                            <a:srgbClr val="000000"/>
                          </a:solidFill>
                          <a:latin typeface="원신한 Light"/>
                        </a:defRPr>
                      </a:pPr>
                      <a:r>
                        <a:t>4.09</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FnGuide 신재생에너지 지수</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A368680</a:t>
            </a:r>
          </a:p>
        </p:txBody>
      </p:sp>
      <p:sp>
        <p:nvSpPr>
          <p:cNvPr id="3" name="Text Placeholder 2"/>
          <p:cNvSpPr>
            <a:spLocks noGrp="1"/>
          </p:cNvSpPr>
          <p:nvPr>
            <p:ph type="body" idx="14" sz="quarter"/>
          </p:nvPr>
        </p:nvSpPr>
        <p:spPr/>
        <p:txBody>
          <a:bodyPr/>
          <a:lstStyle/>
          <a:p>
            <a:r>
              <a:t>KODEX Fn K-뉴딜디지털플러스</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FnGuide K-뉴딜 디지털 플러스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11,260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14,307원/10,795원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4,452주/51백만원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169억원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0.16%</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-7.36%/-3.80%/-17.02%/-16.46%</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2020-11-09/2020-11-10</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0.090%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11.24</a:t>
                      </a:r>
                    </a:p>
                  </a:txBody>
                  <a:tcPr anchor="ctr" marL="36000" marR="36000" marT="0" marB="0">
                    <a:noFill/>
                  </a:tcPr>
                </a:tc>
              </a:tr>
              <a:tr h="187200">
                <a:tc>
                  <a:txBody>
                    <a:bodyPr/>
                    <a:lstStyle/>
                    <a:p>
                      <a:pPr algn="l">
                        <a:defRPr sz="800" b="0">
                          <a:solidFill>
                            <a:srgbClr val="000000"/>
                          </a:solidFill>
                          <a:latin typeface="원신한 Light"/>
                        </a:defRPr>
                      </a:pPr>
                      <a:r>
                        <a:t>셀트리온</a:t>
                      </a:r>
                    </a:p>
                  </a:txBody>
                  <a:tcPr anchor="ctr" marL="36000" marR="36000" marT="0" marB="0">
                    <a:noFill/>
                  </a:tcPr>
                </a:tc>
                <a:tc>
                  <a:txBody>
                    <a:bodyPr/>
                    <a:lstStyle/>
                    <a:p>
                      <a:pPr algn="r">
                        <a:defRPr sz="800" b="0">
                          <a:solidFill>
                            <a:srgbClr val="000000"/>
                          </a:solidFill>
                          <a:latin typeface="원신한 Light"/>
                        </a:defRPr>
                      </a:pPr>
                      <a:r>
                        <a:t>10.34</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10.11</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9.37</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8.61</a:t>
                      </a:r>
                    </a:p>
                  </a:txBody>
                  <a:tcPr anchor="ctr" marL="36000" marR="36000" marT="0" marB="0">
                    <a:noFill/>
                  </a:tcPr>
                </a:tc>
              </a:tr>
              <a:tr h="187200">
                <a:tc>
                  <a:txBody>
                    <a:bodyPr/>
                    <a:lstStyle/>
                    <a:p>
                      <a:pPr algn="l">
                        <a:defRPr sz="800" b="0">
                          <a:solidFill>
                            <a:srgbClr val="000000"/>
                          </a:solidFill>
                          <a:latin typeface="원신한 Light"/>
                        </a:defRPr>
                      </a:pPr>
                      <a:r>
                        <a:t>삼성바이오로직스</a:t>
                      </a:r>
                    </a:p>
                  </a:txBody>
                  <a:tcPr anchor="ctr" marL="36000" marR="36000" marT="0" marB="0">
                    <a:noFill/>
                  </a:tcPr>
                </a:tc>
                <a:tc>
                  <a:txBody>
                    <a:bodyPr/>
                    <a:lstStyle/>
                    <a:p>
                      <a:pPr algn="r">
                        <a:defRPr sz="800" b="0">
                          <a:solidFill>
                            <a:srgbClr val="000000"/>
                          </a:solidFill>
                          <a:latin typeface="원신한 Light"/>
                        </a:defRPr>
                      </a:pPr>
                      <a:r>
                        <a:t>8.43</a:t>
                      </a:r>
                    </a:p>
                  </a:txBody>
                  <a:tcPr anchor="ctr" marL="36000" marR="36000" marT="0" marB="0">
                    <a:noFill/>
                  </a:tcPr>
                </a:tc>
              </a:tr>
              <a:tr h="187200">
                <a:tc>
                  <a:txBody>
                    <a:bodyPr/>
                    <a:lstStyle/>
                    <a:p>
                      <a:pPr algn="l">
                        <a:defRPr sz="800" b="0">
                          <a:solidFill>
                            <a:srgbClr val="000000"/>
                          </a:solidFill>
                          <a:latin typeface="원신한 Light"/>
                        </a:defRPr>
                      </a:pPr>
                      <a:r>
                        <a:t>SK이노베이션</a:t>
                      </a:r>
                    </a:p>
                  </a:txBody>
                  <a:tcPr anchor="ctr" marL="36000" marR="36000" marT="0" marB="0">
                    <a:noFill/>
                  </a:tcPr>
                </a:tc>
                <a:tc>
                  <a:txBody>
                    <a:bodyPr/>
                    <a:lstStyle/>
                    <a:p>
                      <a:pPr algn="r">
                        <a:defRPr sz="800" b="0">
                          <a:solidFill>
                            <a:srgbClr val="000000"/>
                          </a:solidFill>
                          <a:latin typeface="원신한 Light"/>
                        </a:defRPr>
                      </a:pPr>
                      <a:r>
                        <a:t>8.16</a:t>
                      </a:r>
                    </a:p>
                  </a:txBody>
                  <a:tcPr anchor="ctr" marL="36000" marR="36000" marT="0" marB="0">
                    <a:noFill/>
                  </a:tcPr>
                </a:tc>
              </a:tr>
              <a:tr h="187200">
                <a:tc>
                  <a:txBody>
                    <a:bodyPr/>
                    <a:lstStyle/>
                    <a:p>
                      <a:pPr algn="l">
                        <a:defRPr sz="800" b="0">
                          <a:solidFill>
                            <a:srgbClr val="000000"/>
                          </a:solidFill>
                          <a:latin typeface="원신한 Light"/>
                        </a:defRPr>
                      </a:pPr>
                      <a:r>
                        <a:t>엔씨소프트</a:t>
                      </a:r>
                    </a:p>
                  </a:txBody>
                  <a:tcPr anchor="ctr" marL="36000" marR="36000" marT="0" marB="0">
                    <a:noFill/>
                  </a:tcPr>
                </a:tc>
                <a:tc>
                  <a:txBody>
                    <a:bodyPr/>
                    <a:lstStyle/>
                    <a:p>
                      <a:pPr algn="r">
                        <a:defRPr sz="800" b="0">
                          <a:solidFill>
                            <a:srgbClr val="000000"/>
                          </a:solidFill>
                          <a:latin typeface="원신한 Light"/>
                        </a:defRPr>
                      </a:pPr>
                      <a:r>
                        <a:t>6.50</a:t>
                      </a:r>
                    </a:p>
                  </a:txBody>
                  <a:tcPr anchor="ctr" marL="36000" marR="36000" marT="0" marB="0">
                    <a:noFill/>
                  </a:tcPr>
                </a:tc>
              </a:tr>
              <a:tr h="187200">
                <a:tc>
                  <a:txBody>
                    <a:bodyPr/>
                    <a:lstStyle/>
                    <a:p>
                      <a:pPr algn="l">
                        <a:defRPr sz="800" b="0">
                          <a:solidFill>
                            <a:srgbClr val="000000"/>
                          </a:solidFill>
                          <a:latin typeface="원신한 Light"/>
                        </a:defRPr>
                      </a:pPr>
                      <a:r>
                        <a:t>크래프톤</a:t>
                      </a:r>
                    </a:p>
                  </a:txBody>
                  <a:tcPr anchor="ctr" marL="36000" marR="36000" marT="0" marB="0">
                    <a:noFill/>
                  </a:tcPr>
                </a:tc>
                <a:tc>
                  <a:txBody>
                    <a:bodyPr/>
                    <a:lstStyle/>
                    <a:p>
                      <a:pPr algn="r">
                        <a:defRPr sz="800" b="0">
                          <a:solidFill>
                            <a:srgbClr val="000000"/>
                          </a:solidFill>
                          <a:latin typeface="원신한 Light"/>
                        </a:defRPr>
                      </a:pPr>
                      <a:r>
                        <a:t>5.57</a:t>
                      </a:r>
                    </a:p>
                  </a:txBody>
                  <a:tcPr anchor="ctr" marL="36000" marR="36000" marT="0" marB="0">
                    <a:noFill/>
                  </a:tcPr>
                </a:tc>
              </a:tr>
              <a:tr h="187200">
                <a:tc>
                  <a:txBody>
                    <a:bodyPr/>
                    <a:lstStyle/>
                    <a:p>
                      <a:pPr algn="l">
                        <a:defRPr sz="800" b="0">
                          <a:solidFill>
                            <a:srgbClr val="000000"/>
                          </a:solidFill>
                          <a:latin typeface="원신한 Light"/>
                        </a:defRPr>
                      </a:pPr>
                      <a:r>
                        <a:t>셀트리온헬스케어</a:t>
                      </a:r>
                    </a:p>
                  </a:txBody>
                  <a:tcPr anchor="ctr" marL="36000" marR="36000" marT="0" marB="0">
                    <a:noFill/>
                  </a:tcPr>
                </a:tc>
                <a:tc>
                  <a:txBody>
                    <a:bodyPr/>
                    <a:lstStyle/>
                    <a:p>
                      <a:pPr algn="r">
                        <a:defRPr sz="800" b="0">
                          <a:solidFill>
                            <a:srgbClr val="000000"/>
                          </a:solidFill>
                          <a:latin typeface="원신한 Light"/>
                        </a:defRPr>
                      </a:pPr>
                      <a:r>
                        <a:t>4.67</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FnGuide K-뉴딜 디지털 플러스 지수</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A367770</a:t>
            </a:r>
          </a:p>
        </p:txBody>
      </p:sp>
      <p:sp>
        <p:nvSpPr>
          <p:cNvPr id="3" name="Text Placeholder 2"/>
          <p:cNvSpPr>
            <a:spLocks noGrp="1"/>
          </p:cNvSpPr>
          <p:nvPr>
            <p:ph type="body" idx="14" sz="quarter"/>
          </p:nvPr>
        </p:nvSpPr>
        <p:spPr/>
        <p:txBody>
          <a:bodyPr/>
          <a:lstStyle/>
          <a:p>
            <a:r>
              <a:t>KBSTAR Fn수소경제테마</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코스피 및 코스닥시장 종목 중 수소경제 Value Chain에 해당되는 종목을 유동 시가총액 가중 방식으로 구성한 수소테마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11,510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14,067원/10,515원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141,209주/1,615백만원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3,355억원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0.05%</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+0.17/-7.55%/-8.51%/-12.50%</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2020-10-28/2020-10-29</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케이비자산운용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현대모비스</a:t>
                      </a:r>
                    </a:p>
                  </a:txBody>
                  <a:tcPr anchor="ctr" marL="36000" marR="36000" marT="0" marB="0">
                    <a:noFill/>
                  </a:tcPr>
                </a:tc>
                <a:tc>
                  <a:txBody>
                    <a:bodyPr/>
                    <a:lstStyle/>
                    <a:p>
                      <a:pPr algn="r">
                        <a:defRPr sz="800" b="0">
                          <a:solidFill>
                            <a:srgbClr val="000000"/>
                          </a:solidFill>
                          <a:latin typeface="원신한 Light"/>
                        </a:defRPr>
                      </a:pPr>
                      <a:r>
                        <a:t>16.16</a:t>
                      </a:r>
                    </a:p>
                  </a:txBody>
                  <a:tcPr anchor="ctr" marL="36000" marR="36000" marT="0" marB="0">
                    <a:noFill/>
                  </a:tcPr>
                </a:tc>
              </a:tr>
              <a:tr h="187200">
                <a:tc>
                  <a:txBody>
                    <a:bodyPr/>
                    <a:lstStyle/>
                    <a:p>
                      <a:pPr algn="l">
                        <a:defRPr sz="800" b="0">
                          <a:solidFill>
                            <a:srgbClr val="000000"/>
                          </a:solidFill>
                          <a:latin typeface="원신한 Light"/>
                        </a:defRPr>
                      </a:pPr>
                      <a:r>
                        <a:t>한화솔루션</a:t>
                      </a:r>
                    </a:p>
                  </a:txBody>
                  <a:tcPr anchor="ctr" marL="36000" marR="36000" marT="0" marB="0">
                    <a:noFill/>
                  </a:tcPr>
                </a:tc>
                <a:tc>
                  <a:txBody>
                    <a:bodyPr/>
                    <a:lstStyle/>
                    <a:p>
                      <a:pPr algn="r">
                        <a:defRPr sz="800" b="0">
                          <a:solidFill>
                            <a:srgbClr val="000000"/>
                          </a:solidFill>
                          <a:latin typeface="원신한 Light"/>
                        </a:defRPr>
                      </a:pPr>
                      <a:r>
                        <a:t>15.59</a:t>
                      </a:r>
                    </a:p>
                  </a:txBody>
                  <a:tcPr anchor="ctr" marL="36000" marR="36000" marT="0" marB="0">
                    <a:noFill/>
                  </a:tcPr>
                </a:tc>
              </a:tr>
              <a:tr h="187200">
                <a:tc>
                  <a:txBody>
                    <a:bodyPr/>
                    <a:lstStyle/>
                    <a:p>
                      <a:pPr algn="l">
                        <a:defRPr sz="800" b="0">
                          <a:solidFill>
                            <a:srgbClr val="000000"/>
                          </a:solidFill>
                          <a:latin typeface="원신한 Light"/>
                        </a:defRPr>
                      </a:pPr>
                      <a:r>
                        <a:t>현대차</a:t>
                      </a:r>
                    </a:p>
                  </a:txBody>
                  <a:tcPr anchor="ctr" marL="36000" marR="36000" marT="0" marB="0">
                    <a:noFill/>
                  </a:tcPr>
                </a:tc>
                <a:tc>
                  <a:txBody>
                    <a:bodyPr/>
                    <a:lstStyle/>
                    <a:p>
                      <a:pPr algn="r">
                        <a:defRPr sz="800" b="0">
                          <a:solidFill>
                            <a:srgbClr val="000000"/>
                          </a:solidFill>
                          <a:latin typeface="원신한 Light"/>
                        </a:defRPr>
                      </a:pPr>
                      <a:r>
                        <a:t>15.21</a:t>
                      </a:r>
                    </a:p>
                  </a:txBody>
                  <a:tcPr anchor="ctr" marL="36000" marR="36000" marT="0" marB="0">
                    <a:noFill/>
                  </a:tcPr>
                </a:tc>
              </a:tr>
              <a:tr h="187200">
                <a:tc>
                  <a:txBody>
                    <a:bodyPr/>
                    <a:lstStyle/>
                    <a:p>
                      <a:pPr algn="l">
                        <a:defRPr sz="800" b="0">
                          <a:solidFill>
                            <a:srgbClr val="000000"/>
                          </a:solidFill>
                          <a:latin typeface="원신한 Light"/>
                        </a:defRPr>
                      </a:pPr>
                      <a:r>
                        <a:t>현대제철</a:t>
                      </a:r>
                    </a:p>
                  </a:txBody>
                  <a:tcPr anchor="ctr" marL="36000" marR="36000" marT="0" marB="0">
                    <a:noFill/>
                  </a:tcPr>
                </a:tc>
                <a:tc>
                  <a:txBody>
                    <a:bodyPr/>
                    <a:lstStyle/>
                    <a:p>
                      <a:pPr algn="r">
                        <a:defRPr sz="800" b="0">
                          <a:solidFill>
                            <a:srgbClr val="000000"/>
                          </a:solidFill>
                          <a:latin typeface="원신한 Light"/>
                        </a:defRPr>
                      </a:pPr>
                      <a:r>
                        <a:t>12.49</a:t>
                      </a:r>
                    </a:p>
                  </a:txBody>
                  <a:tcPr anchor="ctr" marL="36000" marR="36000" marT="0" marB="0">
                    <a:noFill/>
                  </a:tcPr>
                </a:tc>
              </a:tr>
              <a:tr h="187200">
                <a:tc>
                  <a:txBody>
                    <a:bodyPr/>
                    <a:lstStyle/>
                    <a:p>
                      <a:pPr algn="l">
                        <a:defRPr sz="800" b="0">
                          <a:solidFill>
                            <a:srgbClr val="000000"/>
                          </a:solidFill>
                          <a:latin typeface="원신한 Light"/>
                        </a:defRPr>
                      </a:pPr>
                      <a:r>
                        <a:t>한온시스템</a:t>
                      </a:r>
                    </a:p>
                  </a:txBody>
                  <a:tcPr anchor="ctr" marL="36000" marR="36000" marT="0" marB="0">
                    <a:noFill/>
                  </a:tcPr>
                </a:tc>
                <a:tc>
                  <a:txBody>
                    <a:bodyPr/>
                    <a:lstStyle/>
                    <a:p>
                      <a:pPr algn="r">
                        <a:defRPr sz="800" b="0">
                          <a:solidFill>
                            <a:srgbClr val="000000"/>
                          </a:solidFill>
                          <a:latin typeface="원신한 Light"/>
                        </a:defRPr>
                      </a:pPr>
                      <a:r>
                        <a:t>6.74</a:t>
                      </a:r>
                    </a:p>
                  </a:txBody>
                  <a:tcPr anchor="ctr" marL="36000" marR="36000" marT="0" marB="0">
                    <a:noFill/>
                  </a:tcPr>
                </a:tc>
              </a:tr>
              <a:tr h="187200">
                <a:tc>
                  <a:txBody>
                    <a:bodyPr/>
                    <a:lstStyle/>
                    <a:p>
                      <a:pPr algn="l">
                        <a:defRPr sz="800" b="0">
                          <a:solidFill>
                            <a:srgbClr val="000000"/>
                          </a:solidFill>
                          <a:latin typeface="원신한 Light"/>
                        </a:defRPr>
                      </a:pPr>
                      <a:r>
                        <a:t>두산퓨얼셀</a:t>
                      </a:r>
                    </a:p>
                  </a:txBody>
                  <a:tcPr anchor="ctr" marL="36000" marR="36000" marT="0" marB="0">
                    <a:noFill/>
                  </a:tcPr>
                </a:tc>
                <a:tc>
                  <a:txBody>
                    <a:bodyPr/>
                    <a:lstStyle/>
                    <a:p>
                      <a:pPr algn="r">
                        <a:defRPr sz="800" b="0">
                          <a:solidFill>
                            <a:srgbClr val="000000"/>
                          </a:solidFill>
                          <a:latin typeface="원신한 Light"/>
                        </a:defRPr>
                      </a:pPr>
                      <a:r>
                        <a:t>5.54</a:t>
                      </a:r>
                    </a:p>
                  </a:txBody>
                  <a:tcPr anchor="ctr" marL="36000" marR="36000" marT="0" marB="0">
                    <a:noFill/>
                  </a:tcPr>
                </a:tc>
              </a:tr>
              <a:tr h="187200">
                <a:tc>
                  <a:txBody>
                    <a:bodyPr/>
                    <a:lstStyle/>
                    <a:p>
                      <a:pPr algn="l">
                        <a:defRPr sz="800" b="0">
                          <a:solidFill>
                            <a:srgbClr val="000000"/>
                          </a:solidFill>
                          <a:latin typeface="원신한 Light"/>
                        </a:defRPr>
                      </a:pPr>
                      <a:r>
                        <a:t>한국가스공사</a:t>
                      </a:r>
                    </a:p>
                  </a:txBody>
                  <a:tcPr anchor="ctr" marL="36000" marR="36000" marT="0" marB="0">
                    <a:noFill/>
                  </a:tcPr>
                </a:tc>
                <a:tc>
                  <a:txBody>
                    <a:bodyPr/>
                    <a:lstStyle/>
                    <a:p>
                      <a:pPr algn="r">
                        <a:defRPr sz="800" b="0">
                          <a:solidFill>
                            <a:srgbClr val="000000"/>
                          </a:solidFill>
                          <a:latin typeface="원신한 Light"/>
                        </a:defRPr>
                      </a:pPr>
                      <a:r>
                        <a:t>4.97</a:t>
                      </a:r>
                    </a:p>
                  </a:txBody>
                  <a:tcPr anchor="ctr" marL="36000" marR="36000" marT="0" marB="0">
                    <a:noFill/>
                  </a:tcPr>
                </a:tc>
              </a:tr>
              <a:tr h="187200">
                <a:tc>
                  <a:txBody>
                    <a:bodyPr/>
                    <a:lstStyle/>
                    <a:p>
                      <a:pPr algn="l">
                        <a:defRPr sz="800" b="0">
                          <a:solidFill>
                            <a:srgbClr val="000000"/>
                          </a:solidFill>
                          <a:latin typeface="원신한 Light"/>
                        </a:defRPr>
                      </a:pPr>
                      <a:r>
                        <a:t>효성첨단소재</a:t>
                      </a:r>
                    </a:p>
                  </a:txBody>
                  <a:tcPr anchor="ctr" marL="36000" marR="36000" marT="0" marB="0">
                    <a:noFill/>
                  </a:tcPr>
                </a:tc>
                <a:tc>
                  <a:txBody>
                    <a:bodyPr/>
                    <a:lstStyle/>
                    <a:p>
                      <a:pPr algn="r">
                        <a:defRPr sz="800" b="0">
                          <a:solidFill>
                            <a:srgbClr val="000000"/>
                          </a:solidFill>
                          <a:latin typeface="원신한 Light"/>
                        </a:defRPr>
                      </a:pPr>
                      <a:r>
                        <a:t>4.42</a:t>
                      </a:r>
                    </a:p>
                  </a:txBody>
                  <a:tcPr anchor="ctr" marL="36000" marR="36000" marT="0" marB="0">
                    <a:noFill/>
                  </a:tcPr>
                </a:tc>
              </a:tr>
              <a:tr h="187200">
                <a:tc>
                  <a:txBody>
                    <a:bodyPr/>
                    <a:lstStyle/>
                    <a:p>
                      <a:pPr algn="l">
                        <a:defRPr sz="800" b="0">
                          <a:solidFill>
                            <a:srgbClr val="000000"/>
                          </a:solidFill>
                          <a:latin typeface="원신한 Light"/>
                        </a:defRPr>
                      </a:pPr>
                      <a:r>
                        <a:t>코오롱인더</a:t>
                      </a:r>
                    </a:p>
                  </a:txBody>
                  <a:tcPr anchor="ctr" marL="36000" marR="36000" marT="0" marB="0">
                    <a:noFill/>
                  </a:tcPr>
                </a:tc>
                <a:tc>
                  <a:txBody>
                    <a:bodyPr/>
                    <a:lstStyle/>
                    <a:p>
                      <a:pPr algn="r">
                        <a:defRPr sz="800" b="0">
                          <a:solidFill>
                            <a:srgbClr val="000000"/>
                          </a:solidFill>
                          <a:latin typeface="원신한 Light"/>
                        </a:defRPr>
                      </a:pPr>
                      <a:r>
                        <a:t>3.94</a:t>
                      </a:r>
                    </a:p>
                  </a:txBody>
                  <a:tcPr anchor="ctr" marL="36000" marR="36000" marT="0" marB="0">
                    <a:noFill/>
                  </a:tcPr>
                </a:tc>
              </a:tr>
              <a:tr h="187200">
                <a:tc>
                  <a:txBody>
                    <a:bodyPr/>
                    <a:lstStyle/>
                    <a:p>
                      <a:pPr algn="l">
                        <a:defRPr sz="800" b="0">
                          <a:solidFill>
                            <a:srgbClr val="000000"/>
                          </a:solidFill>
                          <a:latin typeface="원신한 Light"/>
                        </a:defRPr>
                      </a:pPr>
                      <a:r>
                        <a:t>삼화콘덴서</a:t>
                      </a:r>
                    </a:p>
                  </a:txBody>
                  <a:tcPr anchor="ctr" marL="36000" marR="36000" marT="0" marB="0">
                    <a:noFill/>
                  </a:tcPr>
                </a:tc>
                <a:tc>
                  <a:txBody>
                    <a:bodyPr/>
                    <a:lstStyle/>
                    <a:p>
                      <a:pPr algn="r">
                        <a:defRPr sz="800" b="0">
                          <a:solidFill>
                            <a:srgbClr val="000000"/>
                          </a:solidFill>
                          <a:latin typeface="원신한 Light"/>
                        </a:defRPr>
                      </a:pPr>
                      <a:r>
                        <a:t>1.67</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FnGuide 수소 경제 테마 지수</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A364980</a:t>
            </a:r>
          </a:p>
        </p:txBody>
      </p:sp>
      <p:sp>
        <p:nvSpPr>
          <p:cNvPr id="3" name="Text Placeholder 2"/>
          <p:cNvSpPr>
            <a:spLocks noGrp="1"/>
          </p:cNvSpPr>
          <p:nvPr>
            <p:ph type="body" idx="14" sz="quarter"/>
          </p:nvPr>
        </p:nvSpPr>
        <p:spPr/>
        <p:txBody>
          <a:bodyPr/>
          <a:lstStyle/>
          <a:p>
            <a:r>
              <a:t>TIGER KRX2차전지K-뉴딜</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2차전지 K-뉴딜 지수는 유가증권시장 및 코스닥시장 상장종목 중 2차전지 산업군 내 대표기업 10종목을 구성종목으로 하는 지수입니다.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17,435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18,645원/14,081원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876,250주/14,516백만원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5,509억원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0.28%</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+1.31/-0.31%/+0.87%/+1.31%</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2020-10-06/2020-10-07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SK이노베이션</a:t>
                      </a:r>
                    </a:p>
                  </a:txBody>
                  <a:tcPr anchor="ctr" marL="36000" marR="36000" marT="0" marB="0">
                    <a:noFill/>
                  </a:tcPr>
                </a:tc>
                <a:tc>
                  <a:txBody>
                    <a:bodyPr/>
                    <a:lstStyle/>
                    <a:p>
                      <a:pPr algn="r">
                        <a:defRPr sz="800" b="0">
                          <a:solidFill>
                            <a:srgbClr val="000000"/>
                          </a:solidFill>
                          <a:latin typeface="원신한 Light"/>
                        </a:defRPr>
                      </a:pPr>
                      <a:r>
                        <a:t>26.21</a:t>
                      </a:r>
                    </a:p>
                  </a:txBody>
                  <a:tcPr anchor="ctr" marL="36000" marR="36000" marT="0" marB="0">
                    <a:noFill/>
                  </a:tcPr>
                </a:tc>
              </a:tr>
              <a:tr h="187200">
                <a:tc>
                  <a:txBody>
                    <a:bodyPr/>
                    <a:lstStyle/>
                    <a:p>
                      <a:pPr algn="l">
                        <a:defRPr sz="800" b="0">
                          <a:solidFill>
                            <a:srgbClr val="000000"/>
                          </a:solidFill>
                          <a:latin typeface="원신한 Light"/>
                        </a:defRPr>
                      </a:pPr>
                      <a:r>
                        <a:t>LG화학</a:t>
                      </a:r>
                    </a:p>
                  </a:txBody>
                  <a:tcPr anchor="ctr" marL="36000" marR="36000" marT="0" marB="0">
                    <a:noFill/>
                  </a:tcPr>
                </a:tc>
                <a:tc>
                  <a:txBody>
                    <a:bodyPr/>
                    <a:lstStyle/>
                    <a:p>
                      <a:pPr algn="r">
                        <a:defRPr sz="800" b="0">
                          <a:solidFill>
                            <a:srgbClr val="000000"/>
                          </a:solidFill>
                          <a:latin typeface="원신한 Light"/>
                        </a:defRPr>
                      </a:pPr>
                      <a:r>
                        <a:t>25.27</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21.54</a:t>
                      </a:r>
                    </a:p>
                  </a:txBody>
                  <a:tcPr anchor="ctr" marL="36000" marR="36000" marT="0" marB="0">
                    <a:noFill/>
                  </a:tcPr>
                </a:tc>
              </a:tr>
              <a:tr h="187200">
                <a:tc>
                  <a:txBody>
                    <a:bodyPr/>
                    <a:lstStyle/>
                    <a:p>
                      <a:pPr algn="l">
                        <a:defRPr sz="800" b="0">
                          <a:solidFill>
                            <a:srgbClr val="000000"/>
                          </a:solidFill>
                          <a:latin typeface="원신한 Light"/>
                        </a:defRPr>
                      </a:pPr>
                      <a:r>
                        <a:t>에코프로비엠</a:t>
                      </a:r>
                    </a:p>
                  </a:txBody>
                  <a:tcPr anchor="ctr" marL="36000" marR="36000" marT="0" marB="0">
                    <a:noFill/>
                  </a:tcPr>
                </a:tc>
                <a:tc>
                  <a:txBody>
                    <a:bodyPr/>
                    <a:lstStyle/>
                    <a:p>
                      <a:pPr algn="r">
                        <a:defRPr sz="800" b="0">
                          <a:solidFill>
                            <a:srgbClr val="000000"/>
                          </a:solidFill>
                          <a:latin typeface="원신한 Light"/>
                        </a:defRPr>
                      </a:pPr>
                      <a:r>
                        <a:t>5.95</a:t>
                      </a:r>
                    </a:p>
                  </a:txBody>
                  <a:tcPr anchor="ctr" marL="36000" marR="36000" marT="0" marB="0">
                    <a:noFill/>
                  </a:tcPr>
                </a:tc>
              </a:tr>
              <a:tr h="187200">
                <a:tc>
                  <a:txBody>
                    <a:bodyPr/>
                    <a:lstStyle/>
                    <a:p>
                      <a:pPr algn="l">
                        <a:defRPr sz="800" b="0">
                          <a:solidFill>
                            <a:srgbClr val="000000"/>
                          </a:solidFill>
                          <a:latin typeface="원신한 Light"/>
                        </a:defRPr>
                      </a:pPr>
                      <a:r>
                        <a:t>엘앤에프</a:t>
                      </a:r>
                    </a:p>
                  </a:txBody>
                  <a:tcPr anchor="ctr" marL="36000" marR="36000" marT="0" marB="0">
                    <a:noFill/>
                  </a:tcPr>
                </a:tc>
                <a:tc>
                  <a:txBody>
                    <a:bodyPr/>
                    <a:lstStyle/>
                    <a:p>
                      <a:pPr algn="r">
                        <a:defRPr sz="800" b="0">
                          <a:solidFill>
                            <a:srgbClr val="000000"/>
                          </a:solidFill>
                          <a:latin typeface="원신한 Light"/>
                        </a:defRPr>
                      </a:pPr>
                      <a:r>
                        <a:t>4.90</a:t>
                      </a:r>
                    </a:p>
                  </a:txBody>
                  <a:tcPr anchor="ctr" marL="36000" marR="36000" marT="0" marB="0">
                    <a:noFill/>
                  </a:tcPr>
                </a:tc>
              </a:tr>
              <a:tr h="187200">
                <a:tc>
                  <a:txBody>
                    <a:bodyPr/>
                    <a:lstStyle/>
                    <a:p>
                      <a:pPr algn="l">
                        <a:defRPr sz="800" b="0">
                          <a:solidFill>
                            <a:srgbClr val="000000"/>
                          </a:solidFill>
                          <a:latin typeface="원신한 Light"/>
                        </a:defRPr>
                      </a:pPr>
                      <a:r>
                        <a:t>포스코케미칼</a:t>
                      </a:r>
                    </a:p>
                  </a:txBody>
                  <a:tcPr anchor="ctr" marL="36000" marR="36000" marT="0" marB="0">
                    <a:noFill/>
                  </a:tcPr>
                </a:tc>
                <a:tc>
                  <a:txBody>
                    <a:bodyPr/>
                    <a:lstStyle/>
                    <a:p>
                      <a:pPr algn="r">
                        <a:defRPr sz="800" b="0">
                          <a:solidFill>
                            <a:srgbClr val="000000"/>
                          </a:solidFill>
                          <a:latin typeface="원신한 Light"/>
                        </a:defRPr>
                      </a:pPr>
                      <a:r>
                        <a:t>4.77</a:t>
                      </a:r>
                    </a:p>
                  </a:txBody>
                  <a:tcPr anchor="ctr" marL="36000" marR="36000" marT="0" marB="0">
                    <a:noFill/>
                  </a:tcPr>
                </a:tc>
              </a:tr>
              <a:tr h="187200">
                <a:tc>
                  <a:txBody>
                    <a:bodyPr/>
                    <a:lstStyle/>
                    <a:p>
                      <a:pPr algn="l">
                        <a:defRPr sz="800" b="0">
                          <a:solidFill>
                            <a:srgbClr val="000000"/>
                          </a:solidFill>
                          <a:latin typeface="원신한 Light"/>
                        </a:defRPr>
                      </a:pPr>
                      <a:r>
                        <a:t>SKC</a:t>
                      </a:r>
                    </a:p>
                  </a:txBody>
                  <a:tcPr anchor="ctr" marL="36000" marR="36000" marT="0" marB="0">
                    <a:noFill/>
                  </a:tcPr>
                </a:tc>
                <a:tc>
                  <a:txBody>
                    <a:bodyPr/>
                    <a:lstStyle/>
                    <a:p>
                      <a:pPr algn="r">
                        <a:defRPr sz="800" b="0">
                          <a:solidFill>
                            <a:srgbClr val="000000"/>
                          </a:solidFill>
                          <a:latin typeface="원신한 Light"/>
                        </a:defRPr>
                      </a:pPr>
                      <a:r>
                        <a:t>4.18</a:t>
                      </a:r>
                    </a:p>
                  </a:txBody>
                  <a:tcPr anchor="ctr" marL="36000" marR="36000" marT="0" marB="0">
                    <a:noFill/>
                  </a:tcPr>
                </a:tc>
              </a:tr>
              <a:tr h="187200">
                <a:tc>
                  <a:txBody>
                    <a:bodyPr/>
                    <a:lstStyle/>
                    <a:p>
                      <a:pPr algn="l">
                        <a:defRPr sz="800" b="0">
                          <a:solidFill>
                            <a:srgbClr val="000000"/>
                          </a:solidFill>
                          <a:latin typeface="원신한 Light"/>
                        </a:defRPr>
                      </a:pPr>
                      <a:r>
                        <a:t>일진머티리얼즈</a:t>
                      </a:r>
                    </a:p>
                  </a:txBody>
                  <a:tcPr anchor="ctr" marL="36000" marR="36000" marT="0" marB="0">
                    <a:noFill/>
                  </a:tcPr>
                </a:tc>
                <a:tc>
                  <a:txBody>
                    <a:bodyPr/>
                    <a:lstStyle/>
                    <a:p>
                      <a:pPr algn="r">
                        <a:defRPr sz="800" b="0">
                          <a:solidFill>
                            <a:srgbClr val="000000"/>
                          </a:solidFill>
                          <a:latin typeface="원신한 Light"/>
                        </a:defRPr>
                      </a:pPr>
                      <a:r>
                        <a:t>3.03</a:t>
                      </a:r>
                    </a:p>
                  </a:txBody>
                  <a:tcPr anchor="ctr" marL="36000" marR="36000" marT="0" marB="0">
                    <a:noFill/>
                  </a:tcPr>
                </a:tc>
              </a:tr>
              <a:tr h="187200">
                <a:tc>
                  <a:txBody>
                    <a:bodyPr/>
                    <a:lstStyle/>
                    <a:p>
                      <a:pPr algn="l">
                        <a:defRPr sz="800" b="0">
                          <a:solidFill>
                            <a:srgbClr val="000000"/>
                          </a:solidFill>
                          <a:latin typeface="원신한 Light"/>
                        </a:defRPr>
                      </a:pPr>
                      <a:r>
                        <a:t>SK아이이테크놀로지</a:t>
                      </a:r>
                    </a:p>
                  </a:txBody>
                  <a:tcPr anchor="ctr" marL="36000" marR="36000" marT="0" marB="0">
                    <a:noFill/>
                  </a:tcPr>
                </a:tc>
                <a:tc>
                  <a:txBody>
                    <a:bodyPr/>
                    <a:lstStyle/>
                    <a:p>
                      <a:pPr algn="r">
                        <a:defRPr sz="800" b="0">
                          <a:solidFill>
                            <a:srgbClr val="000000"/>
                          </a:solidFill>
                          <a:latin typeface="원신한 Light"/>
                        </a:defRPr>
                      </a:pPr>
                      <a:r>
                        <a:t>2.28</a:t>
                      </a:r>
                    </a:p>
                  </a:txBody>
                  <a:tcPr anchor="ctr" marL="36000" marR="36000" marT="0" marB="0">
                    <a:noFill/>
                  </a:tcPr>
                </a:tc>
              </a:tr>
              <a:tr h="187200">
                <a:tc>
                  <a:txBody>
                    <a:bodyPr/>
                    <a:lstStyle/>
                    <a:p>
                      <a:pPr algn="l">
                        <a:defRPr sz="800" b="0">
                          <a:solidFill>
                            <a:srgbClr val="000000"/>
                          </a:solidFill>
                          <a:latin typeface="원신한 Light"/>
                        </a:defRPr>
                      </a:pPr>
                      <a:r>
                        <a:t>솔브레인</a:t>
                      </a:r>
                    </a:p>
                  </a:txBody>
                  <a:tcPr anchor="ctr" marL="36000" marR="36000" marT="0" marB="0">
                    <a:noFill/>
                  </a:tcPr>
                </a:tc>
                <a:tc>
                  <a:txBody>
                    <a:bodyPr/>
                    <a:lstStyle/>
                    <a:p>
                      <a:pPr algn="r">
                        <a:defRPr sz="800" b="0">
                          <a:solidFill>
                            <a:srgbClr val="000000"/>
                          </a:solidFill>
                          <a:latin typeface="원신한 Light"/>
                        </a:defRPr>
                      </a:pPr>
                      <a:r>
                        <a:t>1.40</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KOSPI TR</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A381170</a:t>
            </a:r>
          </a:p>
        </p:txBody>
      </p:sp>
      <p:sp>
        <p:nvSpPr>
          <p:cNvPr id="3" name="Text Placeholder 2"/>
          <p:cNvSpPr>
            <a:spLocks noGrp="1"/>
          </p:cNvSpPr>
          <p:nvPr>
            <p:ph type="body" idx="14" sz="quarter"/>
          </p:nvPr>
        </p:nvSpPr>
        <p:spPr/>
        <p:txBody>
          <a:bodyPr/>
          <a:lstStyle/>
          <a:p>
            <a:r>
              <a:t>TIGER 미국테크TOP10 INDXX</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미국 나스닥 상장 거대 멀티플랫폼 상위 10종목에 투자하는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13,300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13,395원/9,400원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1,429,394주/18,416백만원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12,628억원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0.72%</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+0.72/+12.19%/+26.01%/%</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2021-04-08/2021-04-09</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0.490%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0.44</a:t>
                      </a:r>
                    </a:p>
                  </a:txBody>
                  <a:tcPr anchor="ctr" marL="36000" marR="36000" marT="0" marB="0">
                    <a:noFill/>
                  </a:tcPr>
                </a:tc>
              </a:tr>
              <a:tr h="187200">
                <a:tc>
                  <a:txBody>
                    <a:bodyPr/>
                    <a:lstStyle/>
                    <a:p>
                      <a:pPr algn="l">
                        <a:defRPr sz="800" b="0">
                          <a:solidFill>
                            <a:srgbClr val="000000"/>
                          </a:solidFill>
                          <a:latin typeface="원신한 Light"/>
                        </a:defRPr>
                      </a:pPr>
                      <a:r>
                        <a:t>ADOBE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ALPHABET INC-CL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AMAZON.COM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APPLE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COMCAST CORP-CLASS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META PLATFORMS INC-CLASS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MICROSOFT CORP</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NVIDIA CORP</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254" b="1254"/>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265" b="265"/>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미국 테마형 &gt; MSCI NORTH AMERICA (KRW Unhedged)</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A364990</a:t>
            </a:r>
          </a:p>
        </p:txBody>
      </p:sp>
      <p:sp>
        <p:nvSpPr>
          <p:cNvPr id="3" name="Text Placeholder 2"/>
          <p:cNvSpPr>
            <a:spLocks noGrp="1"/>
          </p:cNvSpPr>
          <p:nvPr>
            <p:ph type="body" idx="14" sz="quarter"/>
          </p:nvPr>
        </p:nvSpPr>
        <p:spPr/>
        <p:txBody>
          <a:bodyPr/>
          <a:lstStyle/>
          <a:p>
            <a:r>
              <a:t>TIGER KRX게임K-뉴딜</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게임 K-뉴딜 지수는 유가증권시장 및 코스닥시장 상장종목 중 게임 산업군 내 대표기업 10종목을 구성종목으로 하는 지수입니다.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11,105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14,390원/10,350원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98,633주/1,185백만원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250억원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0.50%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-13.21%/-0.72%/-10.26%/+0.36%</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2020-10-06/2020-10-07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엔씨소프트</a:t>
                      </a:r>
                    </a:p>
                  </a:txBody>
                  <a:tcPr anchor="ctr" marL="36000" marR="36000" marT="0" marB="0">
                    <a:noFill/>
                  </a:tcPr>
                </a:tc>
                <a:tc>
                  <a:txBody>
                    <a:bodyPr/>
                    <a:lstStyle/>
                    <a:p>
                      <a:pPr algn="r">
                        <a:defRPr sz="800" b="0">
                          <a:solidFill>
                            <a:srgbClr val="000000"/>
                          </a:solidFill>
                          <a:latin typeface="원신한 Light"/>
                        </a:defRPr>
                      </a:pPr>
                      <a:r>
                        <a:t>25.75</a:t>
                      </a:r>
                    </a:p>
                  </a:txBody>
                  <a:tcPr anchor="ctr" marL="36000" marR="36000" marT="0" marB="0">
                    <a:noFill/>
                  </a:tcPr>
                </a:tc>
              </a:tr>
              <a:tr h="187200">
                <a:tc>
                  <a:txBody>
                    <a:bodyPr/>
                    <a:lstStyle/>
                    <a:p>
                      <a:pPr algn="l">
                        <a:defRPr sz="800" b="0">
                          <a:solidFill>
                            <a:srgbClr val="000000"/>
                          </a:solidFill>
                          <a:latin typeface="원신한 Light"/>
                        </a:defRPr>
                      </a:pPr>
                      <a:r>
                        <a:t>넷마블</a:t>
                      </a:r>
                    </a:p>
                  </a:txBody>
                  <a:tcPr anchor="ctr" marL="36000" marR="36000" marT="0" marB="0">
                    <a:noFill/>
                  </a:tcPr>
                </a:tc>
                <a:tc>
                  <a:txBody>
                    <a:bodyPr/>
                    <a:lstStyle/>
                    <a:p>
                      <a:pPr algn="r">
                        <a:defRPr sz="800" b="0">
                          <a:solidFill>
                            <a:srgbClr val="000000"/>
                          </a:solidFill>
                          <a:latin typeface="원신한 Light"/>
                        </a:defRPr>
                      </a:pPr>
                      <a:r>
                        <a:t>23.75</a:t>
                      </a:r>
                    </a:p>
                  </a:txBody>
                  <a:tcPr anchor="ctr" marL="36000" marR="36000" marT="0" marB="0">
                    <a:noFill/>
                  </a:tcPr>
                </a:tc>
              </a:tr>
              <a:tr h="187200">
                <a:tc>
                  <a:txBody>
                    <a:bodyPr/>
                    <a:lstStyle/>
                    <a:p>
                      <a:pPr algn="l">
                        <a:defRPr sz="800" b="0">
                          <a:solidFill>
                            <a:srgbClr val="000000"/>
                          </a:solidFill>
                          <a:latin typeface="원신한 Light"/>
                        </a:defRPr>
                      </a:pPr>
                      <a:r>
                        <a:t>크래프톤</a:t>
                      </a:r>
                    </a:p>
                  </a:txBody>
                  <a:tcPr anchor="ctr" marL="36000" marR="36000" marT="0" marB="0">
                    <a:noFill/>
                  </a:tcPr>
                </a:tc>
                <a:tc>
                  <a:txBody>
                    <a:bodyPr/>
                    <a:lstStyle/>
                    <a:p>
                      <a:pPr algn="r">
                        <a:defRPr sz="800" b="0">
                          <a:solidFill>
                            <a:srgbClr val="000000"/>
                          </a:solidFill>
                          <a:latin typeface="원신한 Light"/>
                        </a:defRPr>
                      </a:pPr>
                      <a:r>
                        <a:t>19.73</a:t>
                      </a:r>
                    </a:p>
                  </a:txBody>
                  <a:tcPr anchor="ctr" marL="36000" marR="36000" marT="0" marB="0">
                    <a:noFill/>
                  </a:tcPr>
                </a:tc>
              </a:tr>
              <a:tr h="187200">
                <a:tc>
                  <a:txBody>
                    <a:bodyPr/>
                    <a:lstStyle/>
                    <a:p>
                      <a:pPr algn="l">
                        <a:defRPr sz="800" b="0">
                          <a:solidFill>
                            <a:srgbClr val="000000"/>
                          </a:solidFill>
                          <a:latin typeface="원신한 Light"/>
                        </a:defRPr>
                      </a:pPr>
                      <a:r>
                        <a:t>펄어비스</a:t>
                      </a:r>
                    </a:p>
                  </a:txBody>
                  <a:tcPr anchor="ctr" marL="36000" marR="36000" marT="0" marB="0">
                    <a:noFill/>
                  </a:tcPr>
                </a:tc>
                <a:tc>
                  <a:txBody>
                    <a:bodyPr/>
                    <a:lstStyle/>
                    <a:p>
                      <a:pPr algn="r">
                        <a:defRPr sz="800" b="0">
                          <a:solidFill>
                            <a:srgbClr val="000000"/>
                          </a:solidFill>
                          <a:latin typeface="원신한 Light"/>
                        </a:defRPr>
                      </a:pPr>
                      <a:r>
                        <a:t>10.99</a:t>
                      </a:r>
                    </a:p>
                  </a:txBody>
                  <a:tcPr anchor="ctr" marL="36000" marR="36000" marT="0" marB="0">
                    <a:noFill/>
                  </a:tcPr>
                </a:tc>
              </a:tr>
              <a:tr h="187200">
                <a:tc>
                  <a:txBody>
                    <a:bodyPr/>
                    <a:lstStyle/>
                    <a:p>
                      <a:pPr algn="l">
                        <a:defRPr sz="800" b="0">
                          <a:solidFill>
                            <a:srgbClr val="000000"/>
                          </a:solidFill>
                          <a:latin typeface="원신한 Light"/>
                        </a:defRPr>
                      </a:pPr>
                      <a:r>
                        <a:t>카카오게임즈</a:t>
                      </a:r>
                    </a:p>
                  </a:txBody>
                  <a:tcPr anchor="ctr" marL="36000" marR="36000" marT="0" marB="0">
                    <a:noFill/>
                  </a:tcPr>
                </a:tc>
                <a:tc>
                  <a:txBody>
                    <a:bodyPr/>
                    <a:lstStyle/>
                    <a:p>
                      <a:pPr algn="r">
                        <a:defRPr sz="800" b="0">
                          <a:solidFill>
                            <a:srgbClr val="000000"/>
                          </a:solidFill>
                          <a:latin typeface="원신한 Light"/>
                        </a:defRPr>
                      </a:pPr>
                      <a:r>
                        <a:t>7.95</a:t>
                      </a:r>
                    </a:p>
                  </a:txBody>
                  <a:tcPr anchor="ctr" marL="36000" marR="36000" marT="0" marB="0">
                    <a:noFill/>
                  </a:tcPr>
                </a:tc>
              </a:tr>
              <a:tr h="187200">
                <a:tc>
                  <a:txBody>
                    <a:bodyPr/>
                    <a:lstStyle/>
                    <a:p>
                      <a:pPr algn="l">
                        <a:defRPr sz="800" b="0">
                          <a:solidFill>
                            <a:srgbClr val="000000"/>
                          </a:solidFill>
                          <a:latin typeface="원신한 Light"/>
                        </a:defRPr>
                      </a:pPr>
                      <a:r>
                        <a:t>컴투스</a:t>
                      </a:r>
                    </a:p>
                  </a:txBody>
                  <a:tcPr anchor="ctr" marL="36000" marR="36000" marT="0" marB="0">
                    <a:noFill/>
                  </a:tcPr>
                </a:tc>
                <a:tc>
                  <a:txBody>
                    <a:bodyPr/>
                    <a:lstStyle/>
                    <a:p>
                      <a:pPr algn="r">
                        <a:defRPr sz="800" b="0">
                          <a:solidFill>
                            <a:srgbClr val="000000"/>
                          </a:solidFill>
                          <a:latin typeface="원신한 Light"/>
                        </a:defRPr>
                      </a:pPr>
                      <a:r>
                        <a:t>3.50</a:t>
                      </a:r>
                    </a:p>
                  </a:txBody>
                  <a:tcPr anchor="ctr" marL="36000" marR="36000" marT="0" marB="0">
                    <a:noFill/>
                  </a:tcPr>
                </a:tc>
              </a:tr>
              <a:tr h="187200">
                <a:tc>
                  <a:txBody>
                    <a:bodyPr/>
                    <a:lstStyle/>
                    <a:p>
                      <a:pPr algn="l">
                        <a:defRPr sz="800" b="0">
                          <a:solidFill>
                            <a:srgbClr val="000000"/>
                          </a:solidFill>
                          <a:latin typeface="원신한 Light"/>
                        </a:defRPr>
                      </a:pPr>
                      <a:r>
                        <a:t>NHN</a:t>
                      </a:r>
                    </a:p>
                  </a:txBody>
                  <a:tcPr anchor="ctr" marL="36000" marR="36000" marT="0" marB="0">
                    <a:noFill/>
                  </a:tcPr>
                </a:tc>
                <a:tc>
                  <a:txBody>
                    <a:bodyPr/>
                    <a:lstStyle/>
                    <a:p>
                      <a:pPr algn="r">
                        <a:defRPr sz="800" b="0">
                          <a:solidFill>
                            <a:srgbClr val="000000"/>
                          </a:solidFill>
                          <a:latin typeface="원신한 Light"/>
                        </a:defRPr>
                      </a:pPr>
                      <a:r>
                        <a:t>2.55</a:t>
                      </a:r>
                    </a:p>
                  </a:txBody>
                  <a:tcPr anchor="ctr" marL="36000" marR="36000" marT="0" marB="0">
                    <a:noFill/>
                  </a:tcPr>
                </a:tc>
              </a:tr>
              <a:tr h="187200">
                <a:tc>
                  <a:txBody>
                    <a:bodyPr/>
                    <a:lstStyle/>
                    <a:p>
                      <a:pPr algn="l">
                        <a:defRPr sz="800" b="0">
                          <a:solidFill>
                            <a:srgbClr val="000000"/>
                          </a:solidFill>
                          <a:latin typeface="원신한 Light"/>
                        </a:defRPr>
                      </a:pPr>
                      <a:r>
                        <a:t>데브시스터즈</a:t>
                      </a:r>
                    </a:p>
                  </a:txBody>
                  <a:tcPr anchor="ctr" marL="36000" marR="36000" marT="0" marB="0">
                    <a:noFill/>
                  </a:tcPr>
                </a:tc>
                <a:tc>
                  <a:txBody>
                    <a:bodyPr/>
                    <a:lstStyle/>
                    <a:p>
                      <a:pPr algn="r">
                        <a:defRPr sz="800" b="0">
                          <a:solidFill>
                            <a:srgbClr val="000000"/>
                          </a:solidFill>
                          <a:latin typeface="원신한 Light"/>
                        </a:defRPr>
                      </a:pPr>
                      <a:r>
                        <a:t>1.94</a:t>
                      </a:r>
                    </a:p>
                  </a:txBody>
                  <a:tcPr anchor="ctr" marL="36000" marR="36000" marT="0" marB="0">
                    <a:noFill/>
                  </a:tcPr>
                </a:tc>
              </a:tr>
              <a:tr h="187200">
                <a:tc>
                  <a:txBody>
                    <a:bodyPr/>
                    <a:lstStyle/>
                    <a:p>
                      <a:pPr algn="l">
                        <a:defRPr sz="800" b="0">
                          <a:solidFill>
                            <a:srgbClr val="000000"/>
                          </a:solidFill>
                          <a:latin typeface="원신한 Light"/>
                        </a:defRPr>
                      </a:pPr>
                      <a:r>
                        <a:t>웹젠</a:t>
                      </a:r>
                    </a:p>
                  </a:txBody>
                  <a:tcPr anchor="ctr" marL="36000" marR="36000" marT="0" marB="0">
                    <a:noFill/>
                  </a:tcPr>
                </a:tc>
                <a:tc>
                  <a:txBody>
                    <a:bodyPr/>
                    <a:lstStyle/>
                    <a:p>
                      <a:pPr algn="r">
                        <a:defRPr sz="800" b="0">
                          <a:solidFill>
                            <a:srgbClr val="000000"/>
                          </a:solidFill>
                          <a:latin typeface="원신한 Light"/>
                        </a:defRPr>
                      </a:pPr>
                      <a:r>
                        <a:t>1.71</a:t>
                      </a:r>
                    </a:p>
                  </a:txBody>
                  <a:tcPr anchor="ctr" marL="36000" marR="36000" marT="0" marB="0">
                    <a:noFill/>
                  </a:tcPr>
                </a:tc>
              </a:tr>
              <a:tr h="187200">
                <a:tc>
                  <a:txBody>
                    <a:bodyPr/>
                    <a:lstStyle/>
                    <a:p>
                      <a:pPr algn="l">
                        <a:defRPr sz="800" b="0">
                          <a:solidFill>
                            <a:srgbClr val="000000"/>
                          </a:solidFill>
                          <a:latin typeface="원신한 Light"/>
                        </a:defRPr>
                      </a:pPr>
                      <a:r>
                        <a:t>더블유게임즈</a:t>
                      </a:r>
                    </a:p>
                  </a:txBody>
                  <a:tcPr anchor="ctr" marL="36000" marR="36000" marT="0" marB="0">
                    <a:noFill/>
                  </a:tcPr>
                </a:tc>
                <a:tc>
                  <a:txBody>
                    <a:bodyPr/>
                    <a:lstStyle/>
                    <a:p>
                      <a:pPr algn="r">
                        <a:defRPr sz="800" b="0">
                          <a:solidFill>
                            <a:srgbClr val="000000"/>
                          </a:solidFill>
                          <a:latin typeface="원신한 Light"/>
                        </a:defRPr>
                      </a:pPr>
                      <a:r>
                        <a:t>1.47</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image.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KOSPI TR</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A364970</a:t>
            </a:r>
          </a:p>
        </p:txBody>
      </p:sp>
      <p:sp>
        <p:nvSpPr>
          <p:cNvPr id="3" name="Text Placeholder 2"/>
          <p:cNvSpPr>
            <a:spLocks noGrp="1"/>
          </p:cNvSpPr>
          <p:nvPr>
            <p:ph type="body" idx="14" sz="quarter"/>
          </p:nvPr>
        </p:nvSpPr>
        <p:spPr/>
        <p:txBody>
          <a:bodyPr/>
          <a:lstStyle/>
          <a:p>
            <a:r>
              <a:t>TIGER KRX바이오K-뉴딜</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바이오 K-뉴딜 지수는 유가증권시장 및 코스닥시장 상장종목 중 바이오 산업군 내 대표기업 10종목을 구성종목으로 하는 지수입니다.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8,365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13,029원/7,880원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532,830주/4,576백만원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949억원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0.09%</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-6.12%/-3.41%/-21.09%/-35.28%</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2020-10-06/2020-10-07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삼성바이오로직스</a:t>
                      </a:r>
                    </a:p>
                  </a:txBody>
                  <a:tcPr anchor="ctr" marL="36000" marR="36000" marT="0" marB="0">
                    <a:noFill/>
                  </a:tcPr>
                </a:tc>
                <a:tc>
                  <a:txBody>
                    <a:bodyPr/>
                    <a:lstStyle/>
                    <a:p>
                      <a:pPr algn="r">
                        <a:defRPr sz="800" b="0">
                          <a:solidFill>
                            <a:srgbClr val="000000"/>
                          </a:solidFill>
                          <a:latin typeface="원신한 Light"/>
                        </a:defRPr>
                      </a:pPr>
                      <a:r>
                        <a:t>29.28</a:t>
                      </a:r>
                    </a:p>
                  </a:txBody>
                  <a:tcPr anchor="ctr" marL="36000" marR="36000" marT="0" marB="0">
                    <a:noFill/>
                  </a:tcPr>
                </a:tc>
              </a:tr>
              <a:tr h="187200">
                <a:tc>
                  <a:txBody>
                    <a:bodyPr/>
                    <a:lstStyle/>
                    <a:p>
                      <a:pPr algn="l">
                        <a:defRPr sz="800" b="0">
                          <a:solidFill>
                            <a:srgbClr val="000000"/>
                          </a:solidFill>
                          <a:latin typeface="원신한 Light"/>
                        </a:defRPr>
                      </a:pPr>
                      <a:r>
                        <a:t>셀트리온</a:t>
                      </a:r>
                    </a:p>
                  </a:txBody>
                  <a:tcPr anchor="ctr" marL="36000" marR="36000" marT="0" marB="0">
                    <a:noFill/>
                  </a:tcPr>
                </a:tc>
                <a:tc>
                  <a:txBody>
                    <a:bodyPr/>
                    <a:lstStyle/>
                    <a:p>
                      <a:pPr algn="r">
                        <a:defRPr sz="800" b="0">
                          <a:solidFill>
                            <a:srgbClr val="000000"/>
                          </a:solidFill>
                          <a:latin typeface="원신한 Light"/>
                        </a:defRPr>
                      </a:pPr>
                      <a:r>
                        <a:t>23.39</a:t>
                      </a:r>
                    </a:p>
                  </a:txBody>
                  <a:tcPr anchor="ctr" marL="36000" marR="36000" marT="0" marB="0">
                    <a:noFill/>
                  </a:tcPr>
                </a:tc>
              </a:tr>
              <a:tr h="187200">
                <a:tc>
                  <a:txBody>
                    <a:bodyPr/>
                    <a:lstStyle/>
                    <a:p>
                      <a:pPr algn="l">
                        <a:defRPr sz="800" b="0">
                          <a:solidFill>
                            <a:srgbClr val="000000"/>
                          </a:solidFill>
                          <a:latin typeface="원신한 Light"/>
                        </a:defRPr>
                      </a:pPr>
                      <a:r>
                        <a:t>SK바이오사이언스</a:t>
                      </a:r>
                    </a:p>
                  </a:txBody>
                  <a:tcPr anchor="ctr" marL="36000" marR="36000" marT="0" marB="0">
                    <a:noFill/>
                  </a:tcPr>
                </a:tc>
                <a:tc>
                  <a:txBody>
                    <a:bodyPr/>
                    <a:lstStyle/>
                    <a:p>
                      <a:pPr algn="r">
                        <a:defRPr sz="800" b="0">
                          <a:solidFill>
                            <a:srgbClr val="000000"/>
                          </a:solidFill>
                          <a:latin typeface="원신한 Light"/>
                        </a:defRPr>
                      </a:pPr>
                      <a:r>
                        <a:t>22.76</a:t>
                      </a:r>
                    </a:p>
                  </a:txBody>
                  <a:tcPr anchor="ctr" marL="36000" marR="36000" marT="0" marB="0">
                    <a:noFill/>
                  </a:tcPr>
                </a:tc>
              </a:tr>
              <a:tr h="187200">
                <a:tc>
                  <a:txBody>
                    <a:bodyPr/>
                    <a:lstStyle/>
                    <a:p>
                      <a:pPr algn="l">
                        <a:defRPr sz="800" b="0">
                          <a:solidFill>
                            <a:srgbClr val="000000"/>
                          </a:solidFill>
                          <a:latin typeface="원신한 Light"/>
                        </a:defRPr>
                      </a:pPr>
                      <a:r>
                        <a:t>셀트리온헬스케어</a:t>
                      </a:r>
                    </a:p>
                  </a:txBody>
                  <a:tcPr anchor="ctr" marL="36000" marR="36000" marT="0" marB="0">
                    <a:noFill/>
                  </a:tcPr>
                </a:tc>
                <a:tc>
                  <a:txBody>
                    <a:bodyPr/>
                    <a:lstStyle/>
                    <a:p>
                      <a:pPr algn="r">
                        <a:defRPr sz="800" b="0">
                          <a:solidFill>
                            <a:srgbClr val="000000"/>
                          </a:solidFill>
                          <a:latin typeface="원신한 Light"/>
                        </a:defRPr>
                      </a:pPr>
                      <a:r>
                        <a:t>9.70</a:t>
                      </a:r>
                    </a:p>
                  </a:txBody>
                  <a:tcPr anchor="ctr" marL="36000" marR="36000" marT="0" marB="0">
                    <a:noFill/>
                  </a:tcPr>
                </a:tc>
              </a:tr>
              <a:tr h="187200">
                <a:tc>
                  <a:txBody>
                    <a:bodyPr/>
                    <a:lstStyle/>
                    <a:p>
                      <a:pPr algn="l">
                        <a:defRPr sz="800" b="0">
                          <a:solidFill>
                            <a:srgbClr val="000000"/>
                          </a:solidFill>
                          <a:latin typeface="원신한 Light"/>
                        </a:defRPr>
                      </a:pPr>
                      <a:r>
                        <a:t>유한양행</a:t>
                      </a:r>
                    </a:p>
                  </a:txBody>
                  <a:tcPr anchor="ctr" marL="36000" marR="36000" marT="0" marB="0">
                    <a:noFill/>
                  </a:tcPr>
                </a:tc>
                <a:tc>
                  <a:txBody>
                    <a:bodyPr/>
                    <a:lstStyle/>
                    <a:p>
                      <a:pPr algn="r">
                        <a:defRPr sz="800" b="0">
                          <a:solidFill>
                            <a:srgbClr val="000000"/>
                          </a:solidFill>
                          <a:latin typeface="원신한 Light"/>
                        </a:defRPr>
                      </a:pPr>
                      <a:r>
                        <a:t>4.18</a:t>
                      </a:r>
                    </a:p>
                  </a:txBody>
                  <a:tcPr anchor="ctr" marL="36000" marR="36000" marT="0" marB="0">
                    <a:noFill/>
                  </a:tcPr>
                </a:tc>
              </a:tr>
              <a:tr h="187200">
                <a:tc>
                  <a:txBody>
                    <a:bodyPr/>
                    <a:lstStyle/>
                    <a:p>
                      <a:pPr algn="l">
                        <a:defRPr sz="800" b="0">
                          <a:solidFill>
                            <a:srgbClr val="000000"/>
                          </a:solidFill>
                          <a:latin typeface="원신한 Light"/>
                        </a:defRPr>
                      </a:pPr>
                      <a:r>
                        <a:t>SK바이오팜</a:t>
                      </a:r>
                    </a:p>
                  </a:txBody>
                  <a:tcPr anchor="ctr" marL="36000" marR="36000" marT="0" marB="0">
                    <a:noFill/>
                  </a:tcPr>
                </a:tc>
                <a:tc>
                  <a:txBody>
                    <a:bodyPr/>
                    <a:lstStyle/>
                    <a:p>
                      <a:pPr algn="r">
                        <a:defRPr sz="800" b="0">
                          <a:solidFill>
                            <a:srgbClr val="000000"/>
                          </a:solidFill>
                          <a:latin typeface="원신한 Light"/>
                        </a:defRPr>
                      </a:pPr>
                      <a:r>
                        <a:t>3.11</a:t>
                      </a:r>
                    </a:p>
                  </a:txBody>
                  <a:tcPr anchor="ctr" marL="36000" marR="36000" marT="0" marB="0">
                    <a:noFill/>
                  </a:tcPr>
                </a:tc>
              </a:tr>
              <a:tr h="187200">
                <a:tc>
                  <a:txBody>
                    <a:bodyPr/>
                    <a:lstStyle/>
                    <a:p>
                      <a:pPr algn="l">
                        <a:defRPr sz="800" b="0">
                          <a:solidFill>
                            <a:srgbClr val="000000"/>
                          </a:solidFill>
                          <a:latin typeface="원신한 Light"/>
                        </a:defRPr>
                      </a:pPr>
                      <a:r>
                        <a:t>한미약품</a:t>
                      </a:r>
                    </a:p>
                  </a:txBody>
                  <a:tcPr anchor="ctr" marL="36000" marR="36000" marT="0" marB="0">
                    <a:noFill/>
                  </a:tcPr>
                </a:tc>
                <a:tc>
                  <a:txBody>
                    <a:bodyPr/>
                    <a:lstStyle/>
                    <a:p>
                      <a:pPr algn="r">
                        <a:defRPr sz="800" b="0">
                          <a:solidFill>
                            <a:srgbClr val="000000"/>
                          </a:solidFill>
                          <a:latin typeface="원신한 Light"/>
                        </a:defRPr>
                      </a:pPr>
                      <a:r>
                        <a:t>2.38</a:t>
                      </a:r>
                    </a:p>
                  </a:txBody>
                  <a:tcPr anchor="ctr" marL="36000" marR="36000" marT="0" marB="0">
                    <a:noFill/>
                  </a:tcPr>
                </a:tc>
              </a:tr>
              <a:tr h="187200">
                <a:tc>
                  <a:txBody>
                    <a:bodyPr/>
                    <a:lstStyle/>
                    <a:p>
                      <a:pPr algn="l">
                        <a:defRPr sz="800" b="0">
                          <a:solidFill>
                            <a:srgbClr val="000000"/>
                          </a:solidFill>
                          <a:latin typeface="원신한 Light"/>
                        </a:defRPr>
                      </a:pPr>
                      <a:r>
                        <a:t>셀트리온제약</a:t>
                      </a:r>
                    </a:p>
                  </a:txBody>
                  <a:tcPr anchor="ctr" marL="36000" marR="36000" marT="0" marB="0">
                    <a:noFill/>
                  </a:tcPr>
                </a:tc>
                <a:tc>
                  <a:txBody>
                    <a:bodyPr/>
                    <a:lstStyle/>
                    <a:p>
                      <a:pPr algn="r">
                        <a:defRPr sz="800" b="0">
                          <a:solidFill>
                            <a:srgbClr val="000000"/>
                          </a:solidFill>
                          <a:latin typeface="원신한 Light"/>
                        </a:defRPr>
                      </a:pPr>
                      <a:r>
                        <a:t>2.28</a:t>
                      </a:r>
                    </a:p>
                  </a:txBody>
                  <a:tcPr anchor="ctr" marL="36000" marR="36000" marT="0" marB="0">
                    <a:noFill/>
                  </a:tcPr>
                </a:tc>
              </a:tr>
              <a:tr h="187200">
                <a:tc>
                  <a:txBody>
                    <a:bodyPr/>
                    <a:lstStyle/>
                    <a:p>
                      <a:pPr algn="l">
                        <a:defRPr sz="800" b="0">
                          <a:solidFill>
                            <a:srgbClr val="000000"/>
                          </a:solidFill>
                          <a:latin typeface="원신한 Light"/>
                        </a:defRPr>
                      </a:pPr>
                      <a:r>
                        <a:t>한미사이언스</a:t>
                      </a:r>
                    </a:p>
                  </a:txBody>
                  <a:tcPr anchor="ctr" marL="36000" marR="36000" marT="0" marB="0">
                    <a:noFill/>
                  </a:tcPr>
                </a:tc>
                <a:tc>
                  <a:txBody>
                    <a:bodyPr/>
                    <a:lstStyle/>
                    <a:p>
                      <a:pPr algn="r">
                        <a:defRPr sz="800" b="0">
                          <a:solidFill>
                            <a:srgbClr val="000000"/>
                          </a:solidFill>
                          <a:latin typeface="원신한 Light"/>
                        </a:defRPr>
                      </a:pPr>
                      <a:r>
                        <a:t>1.38</a:t>
                      </a:r>
                    </a:p>
                  </a:txBody>
                  <a:tcPr anchor="ctr" marL="36000" marR="36000" marT="0" marB="0">
                    <a:noFill/>
                  </a:tcPr>
                </a:tc>
              </a:tr>
              <a:tr h="187200">
                <a:tc>
                  <a:txBody>
                    <a:bodyPr/>
                    <a:lstStyle/>
                    <a:p>
                      <a:pPr algn="l">
                        <a:defRPr sz="800" b="0">
                          <a:solidFill>
                            <a:srgbClr val="000000"/>
                          </a:solidFill>
                          <a:latin typeface="원신한 Light"/>
                        </a:defRPr>
                      </a:pPr>
                      <a:r>
                        <a:t>녹십자</a:t>
                      </a:r>
                    </a:p>
                  </a:txBody>
                  <a:tcPr anchor="ctr" marL="36000" marR="36000" marT="0" marB="0">
                    <a:noFill/>
                  </a:tcPr>
                </a:tc>
                <a:tc>
                  <a:txBody>
                    <a:bodyPr/>
                    <a:lstStyle/>
                    <a:p>
                      <a:pPr algn="r">
                        <a:defRPr sz="800" b="0">
                          <a:solidFill>
                            <a:srgbClr val="000000"/>
                          </a:solidFill>
                          <a:latin typeface="원신한 Light"/>
                        </a:defRPr>
                      </a:pPr>
                      <a:r>
                        <a:t>1.35</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image.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KOSPI TR</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A365000</a:t>
            </a:r>
          </a:p>
        </p:txBody>
      </p:sp>
      <p:sp>
        <p:nvSpPr>
          <p:cNvPr id="3" name="Text Placeholder 2"/>
          <p:cNvSpPr>
            <a:spLocks noGrp="1"/>
          </p:cNvSpPr>
          <p:nvPr>
            <p:ph type="body" idx="14" sz="quarter"/>
          </p:nvPr>
        </p:nvSpPr>
        <p:spPr/>
        <p:txBody>
          <a:bodyPr/>
          <a:lstStyle/>
          <a:p>
            <a:r>
              <a:t>TIGER KRX인터넷K-뉴딜</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인터넷 K-뉴딜 지수는 유가증권시장 및 코스닥시장 상장종목 중 인터넷 산업군 내 대표기업 10종목을 구성종목으로 하는 지수입니다.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10,050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13,465원/9,835원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106,267주/1,146백만원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533억원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0.83%</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-12.57%/-10.75%/-23.89%/-10.15%</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2020-10-06/2020-10-07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26.20</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22.91</a:t>
                      </a:r>
                    </a:p>
                  </a:txBody>
                  <a:tcPr anchor="ctr" marL="36000" marR="36000" marT="0" marB="0">
                    <a:noFill/>
                  </a:tcPr>
                </a:tc>
              </a:tr>
              <a:tr h="187200">
                <a:tc>
                  <a:txBody>
                    <a:bodyPr/>
                    <a:lstStyle/>
                    <a:p>
                      <a:pPr algn="l">
                        <a:defRPr sz="800" b="0">
                          <a:solidFill>
                            <a:srgbClr val="000000"/>
                          </a:solidFill>
                          <a:latin typeface="원신한 Light"/>
                        </a:defRPr>
                      </a:pPr>
                      <a:r>
                        <a:t>더존비즈온</a:t>
                      </a:r>
                    </a:p>
                  </a:txBody>
                  <a:tcPr anchor="ctr" marL="36000" marR="36000" marT="0" marB="0">
                    <a:noFill/>
                  </a:tcPr>
                </a:tc>
                <a:tc>
                  <a:txBody>
                    <a:bodyPr/>
                    <a:lstStyle/>
                    <a:p>
                      <a:pPr algn="r">
                        <a:defRPr sz="800" b="0">
                          <a:solidFill>
                            <a:srgbClr val="000000"/>
                          </a:solidFill>
                          <a:latin typeface="원신한 Light"/>
                        </a:defRPr>
                      </a:pPr>
                      <a:r>
                        <a:t>20.58</a:t>
                      </a:r>
                    </a:p>
                  </a:txBody>
                  <a:tcPr anchor="ctr" marL="36000" marR="36000" marT="0" marB="0">
                    <a:noFill/>
                  </a:tcPr>
                </a:tc>
              </a:tr>
              <a:tr h="187200">
                <a:tc>
                  <a:txBody>
                    <a:bodyPr/>
                    <a:lstStyle/>
                    <a:p>
                      <a:pPr algn="l">
                        <a:defRPr sz="800" b="0">
                          <a:solidFill>
                            <a:srgbClr val="000000"/>
                          </a:solidFill>
                          <a:latin typeface="원신한 Light"/>
                        </a:defRPr>
                      </a:pPr>
                      <a:r>
                        <a:t>아프리카TV</a:t>
                      </a:r>
                    </a:p>
                  </a:txBody>
                  <a:tcPr anchor="ctr" marL="36000" marR="36000" marT="0" marB="0">
                    <a:noFill/>
                  </a:tcPr>
                </a:tc>
                <a:tc>
                  <a:txBody>
                    <a:bodyPr/>
                    <a:lstStyle/>
                    <a:p>
                      <a:pPr algn="r">
                        <a:defRPr sz="800" b="0">
                          <a:solidFill>
                            <a:srgbClr val="000000"/>
                          </a:solidFill>
                          <a:latin typeface="원신한 Light"/>
                        </a:defRPr>
                      </a:pPr>
                      <a:r>
                        <a:t>8.64</a:t>
                      </a:r>
                    </a:p>
                  </a:txBody>
                  <a:tcPr anchor="ctr" marL="36000" marR="36000" marT="0" marB="0">
                    <a:noFill/>
                  </a:tcPr>
                </a:tc>
              </a:tr>
              <a:tr h="187200">
                <a:tc>
                  <a:txBody>
                    <a:bodyPr/>
                    <a:lstStyle/>
                    <a:p>
                      <a:pPr algn="l">
                        <a:defRPr sz="800" b="0">
                          <a:solidFill>
                            <a:srgbClr val="000000"/>
                          </a:solidFill>
                          <a:latin typeface="원신한 Light"/>
                        </a:defRPr>
                      </a:pPr>
                      <a:r>
                        <a:t>케이엠더블유</a:t>
                      </a:r>
                    </a:p>
                  </a:txBody>
                  <a:tcPr anchor="ctr" marL="36000" marR="36000" marT="0" marB="0">
                    <a:noFill/>
                  </a:tcPr>
                </a:tc>
                <a:tc>
                  <a:txBody>
                    <a:bodyPr/>
                    <a:lstStyle/>
                    <a:p>
                      <a:pPr algn="r">
                        <a:defRPr sz="800" b="0">
                          <a:solidFill>
                            <a:srgbClr val="000000"/>
                          </a:solidFill>
                          <a:latin typeface="원신한 Light"/>
                        </a:defRPr>
                      </a:pPr>
                      <a:r>
                        <a:t>6.08</a:t>
                      </a:r>
                    </a:p>
                  </a:txBody>
                  <a:tcPr anchor="ctr" marL="36000" marR="36000" marT="0" marB="0">
                    <a:noFill/>
                  </a:tcPr>
                </a:tc>
              </a:tr>
              <a:tr h="187200">
                <a:tc>
                  <a:txBody>
                    <a:bodyPr/>
                    <a:lstStyle/>
                    <a:p>
                      <a:pPr algn="l">
                        <a:defRPr sz="800" b="0">
                          <a:solidFill>
                            <a:srgbClr val="000000"/>
                          </a:solidFill>
                          <a:latin typeface="원신한 Light"/>
                        </a:defRPr>
                      </a:pPr>
                      <a:r>
                        <a:t>안랩</a:t>
                      </a:r>
                    </a:p>
                  </a:txBody>
                  <a:tcPr anchor="ctr" marL="36000" marR="36000" marT="0" marB="0">
                    <a:noFill/>
                  </a:tcPr>
                </a:tc>
                <a:tc>
                  <a:txBody>
                    <a:bodyPr/>
                    <a:lstStyle/>
                    <a:p>
                      <a:pPr algn="r">
                        <a:defRPr sz="800" b="0">
                          <a:solidFill>
                            <a:srgbClr val="000000"/>
                          </a:solidFill>
                          <a:latin typeface="원신한 Light"/>
                        </a:defRPr>
                      </a:pPr>
                      <a:r>
                        <a:t>3.79</a:t>
                      </a:r>
                    </a:p>
                  </a:txBody>
                  <a:tcPr anchor="ctr" marL="36000" marR="36000" marT="0" marB="0">
                    <a:noFill/>
                  </a:tcPr>
                </a:tc>
              </a:tr>
              <a:tr h="187200">
                <a:tc>
                  <a:txBody>
                    <a:bodyPr/>
                    <a:lstStyle/>
                    <a:p>
                      <a:pPr algn="l">
                        <a:defRPr sz="800" b="0">
                          <a:solidFill>
                            <a:srgbClr val="000000"/>
                          </a:solidFill>
                          <a:latin typeface="원신한 Light"/>
                        </a:defRPr>
                      </a:pPr>
                      <a:r>
                        <a:t>NHN한국사이버결제</a:t>
                      </a:r>
                    </a:p>
                  </a:txBody>
                  <a:tcPr anchor="ctr" marL="36000" marR="36000" marT="0" marB="0">
                    <a:noFill/>
                  </a:tcPr>
                </a:tc>
                <a:tc>
                  <a:txBody>
                    <a:bodyPr/>
                    <a:lstStyle/>
                    <a:p>
                      <a:pPr algn="r">
                        <a:defRPr sz="800" b="0">
                          <a:solidFill>
                            <a:srgbClr val="000000"/>
                          </a:solidFill>
                          <a:latin typeface="원신한 Light"/>
                        </a:defRPr>
                      </a:pPr>
                      <a:r>
                        <a:t>3.70</a:t>
                      </a:r>
                    </a:p>
                  </a:txBody>
                  <a:tcPr anchor="ctr" marL="36000" marR="36000" marT="0" marB="0">
                    <a:noFill/>
                  </a:tcPr>
                </a:tc>
              </a:tr>
              <a:tr h="187200">
                <a:tc>
                  <a:txBody>
                    <a:bodyPr/>
                    <a:lstStyle/>
                    <a:p>
                      <a:pPr algn="l">
                        <a:defRPr sz="800" b="0">
                          <a:solidFill>
                            <a:srgbClr val="000000"/>
                          </a:solidFill>
                          <a:latin typeface="원신한 Light"/>
                        </a:defRPr>
                      </a:pPr>
                      <a:r>
                        <a:t>서진시스템</a:t>
                      </a:r>
                    </a:p>
                  </a:txBody>
                  <a:tcPr anchor="ctr" marL="36000" marR="36000" marT="0" marB="0">
                    <a:noFill/>
                  </a:tcPr>
                </a:tc>
                <a:tc>
                  <a:txBody>
                    <a:bodyPr/>
                    <a:lstStyle/>
                    <a:p>
                      <a:pPr algn="r">
                        <a:defRPr sz="800" b="0">
                          <a:solidFill>
                            <a:srgbClr val="000000"/>
                          </a:solidFill>
                          <a:latin typeface="원신한 Light"/>
                        </a:defRPr>
                      </a:pPr>
                      <a:r>
                        <a:t>3.25</a:t>
                      </a:r>
                    </a:p>
                  </a:txBody>
                  <a:tcPr anchor="ctr" marL="36000" marR="36000" marT="0" marB="0">
                    <a:noFill/>
                  </a:tcPr>
                </a:tc>
              </a:tr>
              <a:tr h="187200">
                <a:tc>
                  <a:txBody>
                    <a:bodyPr/>
                    <a:lstStyle/>
                    <a:p>
                      <a:pPr algn="l">
                        <a:defRPr sz="800" b="0">
                          <a:solidFill>
                            <a:srgbClr val="000000"/>
                          </a:solidFill>
                          <a:latin typeface="원신한 Light"/>
                        </a:defRPr>
                      </a:pPr>
                      <a:r>
                        <a:t>에이스테크</a:t>
                      </a:r>
                    </a:p>
                  </a:txBody>
                  <a:tcPr anchor="ctr" marL="36000" marR="36000" marT="0" marB="0">
                    <a:noFill/>
                  </a:tcPr>
                </a:tc>
                <a:tc>
                  <a:txBody>
                    <a:bodyPr/>
                    <a:lstStyle/>
                    <a:p>
                      <a:pPr algn="r">
                        <a:defRPr sz="800" b="0">
                          <a:solidFill>
                            <a:srgbClr val="000000"/>
                          </a:solidFill>
                          <a:latin typeface="원신한 Light"/>
                        </a:defRPr>
                      </a:pPr>
                      <a:r>
                        <a:t>2.64</a:t>
                      </a:r>
                    </a:p>
                  </a:txBody>
                  <a:tcPr anchor="ctr" marL="36000" marR="36000" marT="0" marB="0">
                    <a:noFill/>
                  </a:tcPr>
                </a:tc>
              </a:tr>
              <a:tr h="187200">
                <a:tc>
                  <a:txBody>
                    <a:bodyPr/>
                    <a:lstStyle/>
                    <a:p>
                      <a:pPr algn="l">
                        <a:defRPr sz="800" b="0">
                          <a:solidFill>
                            <a:srgbClr val="000000"/>
                          </a:solidFill>
                          <a:latin typeface="원신한 Light"/>
                        </a:defRPr>
                      </a:pPr>
                      <a:r>
                        <a:t>KG이니시스</a:t>
                      </a:r>
                    </a:p>
                  </a:txBody>
                  <a:tcPr anchor="ctr" marL="36000" marR="36000" marT="0" marB="0">
                    <a:noFill/>
                  </a:tcPr>
                </a:tc>
                <a:tc>
                  <a:txBody>
                    <a:bodyPr/>
                    <a:lstStyle/>
                    <a:p>
                      <a:pPr algn="r">
                        <a:defRPr sz="800" b="0">
                          <a:solidFill>
                            <a:srgbClr val="000000"/>
                          </a:solidFill>
                          <a:latin typeface="원신한 Light"/>
                        </a:defRPr>
                      </a:pPr>
                      <a:r>
                        <a:t>1.76</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image.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KOSPI TR</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A385720</a:t>
            </a:r>
          </a:p>
        </p:txBody>
      </p:sp>
      <p:sp>
        <p:nvSpPr>
          <p:cNvPr id="3" name="Text Placeholder 2"/>
          <p:cNvSpPr>
            <a:spLocks noGrp="1"/>
          </p:cNvSpPr>
          <p:nvPr>
            <p:ph type="body" idx="14" sz="quarter"/>
          </p:nvPr>
        </p:nvSpPr>
        <p:spPr/>
        <p:txBody>
          <a:bodyPr/>
          <a:lstStyle/>
          <a:p>
            <a:r>
              <a:t>TIMEFOLIO Kstock액티브</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타임폴리오 자산운용의 액티브 전략을 ETF에 접목하여 코스피 대비 초과수익 추구를 목적으로 하는 국내 액티브 ETF입니다. </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10,345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10,705원/9,665원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34,511주/356백만원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734억원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+0.05/+7.04%/+1.87%/%</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2021-05-24/2021-05-25</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0.800%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타임폴리오자산운용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15.97</a:t>
                      </a:r>
                    </a:p>
                  </a:txBody>
                  <a:tcPr anchor="ctr" marL="36000" marR="36000" marT="0" marB="0">
                    <a:noFill/>
                  </a:tcPr>
                </a:tc>
              </a:tr>
              <a:tr h="187200">
                <a:tc>
                  <a:txBody>
                    <a:bodyPr/>
                    <a:lstStyle/>
                    <a:p>
                      <a:pPr algn="l">
                        <a:defRPr sz="800" b="0">
                          <a:solidFill>
                            <a:srgbClr val="000000"/>
                          </a:solidFill>
                          <a:latin typeface="원신한 Light"/>
                        </a:defRPr>
                      </a:pPr>
                      <a:r>
                        <a:t>KODEX 200</a:t>
                      </a:r>
                    </a:p>
                  </a:txBody>
                  <a:tcPr anchor="ctr" marL="36000" marR="36000" marT="0" marB="0">
                    <a:noFill/>
                  </a:tcPr>
                </a:tc>
                <a:tc>
                  <a:txBody>
                    <a:bodyPr/>
                    <a:lstStyle/>
                    <a:p>
                      <a:pPr algn="r">
                        <a:defRPr sz="800" b="0">
                          <a:solidFill>
                            <a:srgbClr val="000000"/>
                          </a:solidFill>
                          <a:latin typeface="원신한 Light"/>
                        </a:defRPr>
                      </a:pPr>
                      <a:r>
                        <a:t>10.50</a:t>
                      </a:r>
                    </a:p>
                  </a:txBody>
                  <a:tcPr anchor="ctr" marL="36000" marR="36000" marT="0" marB="0">
                    <a:noFill/>
                  </a:tcPr>
                </a:tc>
              </a:tr>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9.08</a:t>
                      </a:r>
                    </a:p>
                  </a:txBody>
                  <a:tcPr anchor="ctr" marL="36000" marR="36000" marT="0" marB="0">
                    <a:noFill/>
                  </a:tcPr>
                </a:tc>
              </a:tr>
              <a:tr h="187200">
                <a:tc>
                  <a:txBody>
                    <a:bodyPr/>
                    <a:lstStyle/>
                    <a:p>
                      <a:pPr algn="l">
                        <a:defRPr sz="800" b="0">
                          <a:solidFill>
                            <a:srgbClr val="000000"/>
                          </a:solidFill>
                          <a:latin typeface="원신한 Light"/>
                        </a:defRPr>
                      </a:pPr>
                      <a:r>
                        <a:t>GS건설</a:t>
                      </a:r>
                    </a:p>
                  </a:txBody>
                  <a:tcPr anchor="ctr" marL="36000" marR="36000" marT="0" marB="0">
                    <a:noFill/>
                  </a:tcPr>
                </a:tc>
                <a:tc>
                  <a:txBody>
                    <a:bodyPr/>
                    <a:lstStyle/>
                    <a:p>
                      <a:pPr algn="r">
                        <a:defRPr sz="800" b="0">
                          <a:solidFill>
                            <a:srgbClr val="000000"/>
                          </a:solidFill>
                          <a:latin typeface="원신한 Light"/>
                        </a:defRPr>
                      </a:pPr>
                      <a:r>
                        <a:t>8.55</a:t>
                      </a:r>
                    </a:p>
                  </a:txBody>
                  <a:tcPr anchor="ctr" marL="36000" marR="36000" marT="0" marB="0">
                    <a:noFill/>
                  </a:tcPr>
                </a:tc>
              </a:tr>
              <a:tr h="187200">
                <a:tc>
                  <a:txBody>
                    <a:bodyPr/>
                    <a:lstStyle/>
                    <a:p>
                      <a:pPr algn="l">
                        <a:defRPr sz="800" b="0">
                          <a:solidFill>
                            <a:srgbClr val="000000"/>
                          </a:solidFill>
                          <a:latin typeface="원신한 Light"/>
                        </a:defRPr>
                      </a:pPr>
                      <a:r>
                        <a:t>DL이앤씨</a:t>
                      </a:r>
                    </a:p>
                  </a:txBody>
                  <a:tcPr anchor="ctr" marL="36000" marR="36000" marT="0" marB="0">
                    <a:noFill/>
                  </a:tcPr>
                </a:tc>
                <a:tc>
                  <a:txBody>
                    <a:bodyPr/>
                    <a:lstStyle/>
                    <a:p>
                      <a:pPr algn="r">
                        <a:defRPr sz="800" b="0">
                          <a:solidFill>
                            <a:srgbClr val="000000"/>
                          </a:solidFill>
                          <a:latin typeface="원신한 Light"/>
                        </a:defRPr>
                      </a:pPr>
                      <a:r>
                        <a:t>5.18</a:t>
                      </a:r>
                    </a:p>
                  </a:txBody>
                  <a:tcPr anchor="ctr" marL="36000" marR="36000" marT="0" marB="0">
                    <a:noFill/>
                  </a:tcPr>
                </a:tc>
              </a:tr>
              <a:tr h="187200">
                <a:tc>
                  <a:txBody>
                    <a:bodyPr/>
                    <a:lstStyle/>
                    <a:p>
                      <a:pPr algn="l">
                        <a:defRPr sz="800" b="0">
                          <a:solidFill>
                            <a:srgbClr val="000000"/>
                          </a:solidFill>
                          <a:latin typeface="원신한 Light"/>
                        </a:defRPr>
                      </a:pPr>
                      <a:r>
                        <a:t>F&amp;F</a:t>
                      </a:r>
                    </a:p>
                  </a:txBody>
                  <a:tcPr anchor="ctr" marL="36000" marR="36000" marT="0" marB="0">
                    <a:noFill/>
                  </a:tcPr>
                </a:tc>
                <a:tc>
                  <a:txBody>
                    <a:bodyPr/>
                    <a:lstStyle/>
                    <a:p>
                      <a:pPr algn="r">
                        <a:defRPr sz="800" b="0">
                          <a:solidFill>
                            <a:srgbClr val="000000"/>
                          </a:solidFill>
                          <a:latin typeface="원신한 Light"/>
                        </a:defRPr>
                      </a:pPr>
                      <a:r>
                        <a:t>3.94</a:t>
                      </a:r>
                    </a:p>
                  </a:txBody>
                  <a:tcPr anchor="ctr" marL="36000" marR="36000" marT="0" marB="0">
                    <a:noFill/>
                  </a:tcPr>
                </a:tc>
              </a:tr>
              <a:tr h="187200">
                <a:tc>
                  <a:txBody>
                    <a:bodyPr/>
                    <a:lstStyle/>
                    <a:p>
                      <a:pPr algn="l">
                        <a:defRPr sz="800" b="0">
                          <a:solidFill>
                            <a:srgbClr val="000000"/>
                          </a:solidFill>
                          <a:latin typeface="원신한 Light"/>
                        </a:defRPr>
                      </a:pPr>
                      <a:r>
                        <a:t>에스엠</a:t>
                      </a:r>
                    </a:p>
                  </a:txBody>
                  <a:tcPr anchor="ctr" marL="36000" marR="36000" marT="0" marB="0">
                    <a:noFill/>
                  </a:tcPr>
                </a:tc>
                <a:tc>
                  <a:txBody>
                    <a:bodyPr/>
                    <a:lstStyle/>
                    <a:p>
                      <a:pPr algn="r">
                        <a:defRPr sz="800" b="0">
                          <a:solidFill>
                            <a:srgbClr val="000000"/>
                          </a:solidFill>
                          <a:latin typeface="원신한 Light"/>
                        </a:defRPr>
                      </a:pPr>
                      <a:r>
                        <a:t>3.62</a:t>
                      </a:r>
                    </a:p>
                  </a:txBody>
                  <a:tcPr anchor="ctr" marL="36000" marR="36000" marT="0" marB="0">
                    <a:noFill/>
                  </a:tcPr>
                </a:tc>
              </a:tr>
              <a:tr h="187200">
                <a:tc>
                  <a:txBody>
                    <a:bodyPr/>
                    <a:lstStyle/>
                    <a:p>
                      <a:pPr algn="l">
                        <a:defRPr sz="800" b="0">
                          <a:solidFill>
                            <a:srgbClr val="000000"/>
                          </a:solidFill>
                          <a:latin typeface="원신한 Light"/>
                        </a:defRPr>
                      </a:pPr>
                      <a:r>
                        <a:t>에스티팜</a:t>
                      </a:r>
                    </a:p>
                  </a:txBody>
                  <a:tcPr anchor="ctr" marL="36000" marR="36000" marT="0" marB="0">
                    <a:noFill/>
                  </a:tcPr>
                </a:tc>
                <a:tc>
                  <a:txBody>
                    <a:bodyPr/>
                    <a:lstStyle/>
                    <a:p>
                      <a:pPr algn="r">
                        <a:defRPr sz="800" b="0">
                          <a:solidFill>
                            <a:srgbClr val="000000"/>
                          </a:solidFill>
                          <a:latin typeface="원신한 Light"/>
                        </a:defRPr>
                      </a:pPr>
                      <a:r>
                        <a:t>3.34</a:t>
                      </a:r>
                    </a:p>
                  </a:txBody>
                  <a:tcPr anchor="ctr" marL="36000" marR="36000" marT="0" marB="0">
                    <a:noFill/>
                  </a:tcPr>
                </a:tc>
              </a:tr>
              <a:tr h="187200">
                <a:tc>
                  <a:txBody>
                    <a:bodyPr/>
                    <a:lstStyle/>
                    <a:p>
                      <a:pPr algn="l">
                        <a:defRPr sz="800" b="0">
                          <a:solidFill>
                            <a:srgbClr val="000000"/>
                          </a:solidFill>
                          <a:latin typeface="원신한 Light"/>
                        </a:defRPr>
                      </a:pPr>
                      <a:r>
                        <a:t>만도</a:t>
                      </a:r>
                    </a:p>
                  </a:txBody>
                  <a:tcPr anchor="ctr" marL="36000" marR="36000" marT="0" marB="0">
                    <a:noFill/>
                  </a:tcPr>
                </a:tc>
                <a:tc>
                  <a:txBody>
                    <a:bodyPr/>
                    <a:lstStyle/>
                    <a:p>
                      <a:pPr algn="r">
                        <a:defRPr sz="800" b="0">
                          <a:solidFill>
                            <a:srgbClr val="000000"/>
                          </a:solidFill>
                          <a:latin typeface="원신한 Light"/>
                        </a:defRPr>
                      </a:pPr>
                      <a:r>
                        <a:t>2.90</a:t>
                      </a:r>
                    </a:p>
                  </a:txBody>
                  <a:tcPr anchor="ctr" marL="36000" marR="36000" marT="0" marB="0">
                    <a:noFill/>
                  </a:tcPr>
                </a:tc>
              </a:tr>
              <a:tr h="187200">
                <a:tc>
                  <a:txBody>
                    <a:bodyPr/>
                    <a:lstStyle/>
                    <a:p>
                      <a:pPr algn="l">
                        <a:defRPr sz="800" b="0">
                          <a:solidFill>
                            <a:srgbClr val="000000"/>
                          </a:solidFill>
                          <a:latin typeface="원신한 Light"/>
                        </a:defRPr>
                      </a:pPr>
                      <a:r>
                        <a:t>현대차</a:t>
                      </a:r>
                    </a:p>
                  </a:txBody>
                  <a:tcPr anchor="ctr" marL="36000" marR="36000" marT="0" marB="0">
                    <a:noFill/>
                  </a:tcPr>
                </a:tc>
                <a:tc>
                  <a:txBody>
                    <a:bodyPr/>
                    <a:lstStyle/>
                    <a:p>
                      <a:pPr algn="r">
                        <a:defRPr sz="800" b="0">
                          <a:solidFill>
                            <a:srgbClr val="000000"/>
                          </a:solidFill>
                          <a:latin typeface="원신한 Light"/>
                        </a:defRPr>
                      </a:pPr>
                      <a:r>
                        <a:t>2.62</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265" b="265"/>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KOSPI TR</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A400970</a:t>
            </a:r>
          </a:p>
        </p:txBody>
      </p:sp>
      <p:sp>
        <p:nvSpPr>
          <p:cNvPr id="3" name="Text Placeholder 2"/>
          <p:cNvSpPr>
            <a:spLocks noGrp="1"/>
          </p:cNvSpPr>
          <p:nvPr>
            <p:ph type="body" idx="14" sz="quarter"/>
          </p:nvPr>
        </p:nvSpPr>
        <p:spPr/>
        <p:txBody>
          <a:bodyPr/>
          <a:lstStyle/>
          <a:p>
            <a:r>
              <a:t>TIGER Fn메타버스</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국내 주식을 주된 투자대상자산으로 하며, "FnGuide 메타버스테마 지수"를 기초지수로 하여 1좌당 순자산가치의 변동률을 기초지수의 변동률과 유사하도록 투자신탁재산을 운용함을 목적으로 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11,515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14,715원/9,760원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1,734,503주/21,087백만원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3,696억원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0.09%</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-8.25%/%/%/%</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2021-10-12/2021-10-13</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LG이노텍</a:t>
                      </a:r>
                    </a:p>
                  </a:txBody>
                  <a:tcPr anchor="ctr" marL="36000" marR="36000" marT="0" marB="0">
                    <a:noFill/>
                  </a:tcPr>
                </a:tc>
                <a:tc>
                  <a:txBody>
                    <a:bodyPr/>
                    <a:lstStyle/>
                    <a:p>
                      <a:pPr algn="r">
                        <a:defRPr sz="800" b="0">
                          <a:solidFill>
                            <a:srgbClr val="000000"/>
                          </a:solidFill>
                          <a:latin typeface="원신한 Light"/>
                        </a:defRPr>
                      </a:pPr>
                      <a:r>
                        <a:t>12.39</a:t>
                      </a:r>
                    </a:p>
                  </a:txBody>
                  <a:tcPr anchor="ctr" marL="36000" marR="36000" marT="0" marB="0">
                    <a:noFill/>
                  </a:tcPr>
                </a:tc>
              </a:tr>
              <a:tr h="187200">
                <a:tc>
                  <a:txBody>
                    <a:bodyPr/>
                    <a:lstStyle/>
                    <a:p>
                      <a:pPr algn="l">
                        <a:defRPr sz="800" b="0">
                          <a:solidFill>
                            <a:srgbClr val="000000"/>
                          </a:solidFill>
                          <a:latin typeface="원신한 Light"/>
                        </a:defRPr>
                      </a:pPr>
                      <a:r>
                        <a:t>LG디스플레이</a:t>
                      </a:r>
                    </a:p>
                  </a:txBody>
                  <a:tcPr anchor="ctr" marL="36000" marR="36000" marT="0" marB="0">
                    <a:noFill/>
                  </a:tcPr>
                </a:tc>
                <a:tc>
                  <a:txBody>
                    <a:bodyPr/>
                    <a:lstStyle/>
                    <a:p>
                      <a:pPr algn="r">
                        <a:defRPr sz="800" b="0">
                          <a:solidFill>
                            <a:srgbClr val="000000"/>
                          </a:solidFill>
                          <a:latin typeface="원신한 Light"/>
                        </a:defRPr>
                      </a:pPr>
                      <a:r>
                        <a:t>11.58</a:t>
                      </a:r>
                    </a:p>
                  </a:txBody>
                  <a:tcPr anchor="ctr" marL="36000" marR="36000" marT="0" marB="0">
                    <a:noFill/>
                  </a:tcPr>
                </a:tc>
              </a:tr>
              <a:tr h="187200">
                <a:tc>
                  <a:txBody>
                    <a:bodyPr/>
                    <a:lstStyle/>
                    <a:p>
                      <a:pPr algn="l">
                        <a:defRPr sz="800" b="0">
                          <a:solidFill>
                            <a:srgbClr val="000000"/>
                          </a:solidFill>
                          <a:latin typeface="원신한 Light"/>
                        </a:defRPr>
                      </a:pPr>
                      <a:r>
                        <a:t>펄어비스</a:t>
                      </a:r>
                    </a:p>
                  </a:txBody>
                  <a:tcPr anchor="ctr" marL="36000" marR="36000" marT="0" marB="0">
                    <a:noFill/>
                  </a:tcPr>
                </a:tc>
                <a:tc>
                  <a:txBody>
                    <a:bodyPr/>
                    <a:lstStyle/>
                    <a:p>
                      <a:pPr algn="r">
                        <a:defRPr sz="800" b="0">
                          <a:solidFill>
                            <a:srgbClr val="000000"/>
                          </a:solidFill>
                          <a:latin typeface="원신한 Light"/>
                        </a:defRPr>
                      </a:pPr>
                      <a:r>
                        <a:t>9.83</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8.88</a:t>
                      </a:r>
                    </a:p>
                  </a:txBody>
                  <a:tcPr anchor="ctr" marL="36000" marR="36000" marT="0" marB="0">
                    <a:noFill/>
                  </a:tcPr>
                </a:tc>
              </a:tr>
              <a:tr h="187200">
                <a:tc>
                  <a:txBody>
                    <a:bodyPr/>
                    <a:lstStyle/>
                    <a:p>
                      <a:pPr algn="l">
                        <a:defRPr sz="800" b="0">
                          <a:solidFill>
                            <a:srgbClr val="000000"/>
                          </a:solidFill>
                          <a:latin typeface="원신한 Light"/>
                        </a:defRPr>
                      </a:pPr>
                      <a:r>
                        <a:t>엔씨소프트</a:t>
                      </a:r>
                    </a:p>
                  </a:txBody>
                  <a:tcPr anchor="ctr" marL="36000" marR="36000" marT="0" marB="0">
                    <a:noFill/>
                  </a:tcPr>
                </a:tc>
                <a:tc>
                  <a:txBody>
                    <a:bodyPr/>
                    <a:lstStyle/>
                    <a:p>
                      <a:pPr algn="r">
                        <a:defRPr sz="800" b="0">
                          <a:solidFill>
                            <a:srgbClr val="000000"/>
                          </a:solidFill>
                          <a:latin typeface="원신한 Light"/>
                        </a:defRPr>
                      </a:pPr>
                      <a:r>
                        <a:t>8.88</a:t>
                      </a:r>
                    </a:p>
                  </a:txBody>
                  <a:tcPr anchor="ctr" marL="36000" marR="36000" marT="0" marB="0">
                    <a:noFill/>
                  </a:tcPr>
                </a:tc>
              </a:tr>
              <a:tr h="187200">
                <a:tc>
                  <a:txBody>
                    <a:bodyPr/>
                    <a:lstStyle/>
                    <a:p>
                      <a:pPr algn="l">
                        <a:defRPr sz="800" b="0">
                          <a:solidFill>
                            <a:srgbClr val="000000"/>
                          </a:solidFill>
                          <a:latin typeface="원신한 Light"/>
                        </a:defRPr>
                      </a:pPr>
                      <a:r>
                        <a:t>하이브</a:t>
                      </a:r>
                    </a:p>
                  </a:txBody>
                  <a:tcPr anchor="ctr" marL="36000" marR="36000" marT="0" marB="0">
                    <a:noFill/>
                  </a:tcPr>
                </a:tc>
                <a:tc>
                  <a:txBody>
                    <a:bodyPr/>
                    <a:lstStyle/>
                    <a:p>
                      <a:pPr algn="r">
                        <a:defRPr sz="800" b="0">
                          <a:solidFill>
                            <a:srgbClr val="000000"/>
                          </a:solidFill>
                          <a:latin typeface="원신한 Light"/>
                        </a:defRPr>
                      </a:pPr>
                      <a:r>
                        <a:t>8.82</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8.15</a:t>
                      </a:r>
                    </a:p>
                  </a:txBody>
                  <a:tcPr anchor="ctr" marL="36000" marR="36000" marT="0" marB="0">
                    <a:noFill/>
                  </a:tcPr>
                </a:tc>
              </a:tr>
              <a:tr h="187200">
                <a:tc>
                  <a:txBody>
                    <a:bodyPr/>
                    <a:lstStyle/>
                    <a:p>
                      <a:pPr algn="l">
                        <a:defRPr sz="800" b="0">
                          <a:solidFill>
                            <a:srgbClr val="000000"/>
                          </a:solidFill>
                          <a:latin typeface="원신한 Light"/>
                        </a:defRPr>
                      </a:pPr>
                      <a:r>
                        <a:t>에스엠</a:t>
                      </a:r>
                    </a:p>
                  </a:txBody>
                  <a:tcPr anchor="ctr" marL="36000" marR="36000" marT="0" marB="0">
                    <a:noFill/>
                  </a:tcPr>
                </a:tc>
                <a:tc>
                  <a:txBody>
                    <a:bodyPr/>
                    <a:lstStyle/>
                    <a:p>
                      <a:pPr algn="r">
                        <a:defRPr sz="800" b="0">
                          <a:solidFill>
                            <a:srgbClr val="000000"/>
                          </a:solidFill>
                          <a:latin typeface="원신한 Light"/>
                        </a:defRPr>
                      </a:pPr>
                      <a:r>
                        <a:t>5.30</a:t>
                      </a:r>
                    </a:p>
                  </a:txBody>
                  <a:tcPr anchor="ctr" marL="36000" marR="36000" marT="0" marB="0">
                    <a:noFill/>
                  </a:tcPr>
                </a:tc>
              </a:tr>
              <a:tr h="187200">
                <a:tc>
                  <a:txBody>
                    <a:bodyPr/>
                    <a:lstStyle/>
                    <a:p>
                      <a:pPr algn="l">
                        <a:defRPr sz="800" b="0">
                          <a:solidFill>
                            <a:srgbClr val="000000"/>
                          </a:solidFill>
                          <a:latin typeface="원신한 Light"/>
                        </a:defRPr>
                      </a:pPr>
                      <a:r>
                        <a:t>JYP Ent.</a:t>
                      </a:r>
                    </a:p>
                  </a:txBody>
                  <a:tcPr anchor="ctr" marL="36000" marR="36000" marT="0" marB="0">
                    <a:noFill/>
                  </a:tcPr>
                </a:tc>
                <a:tc>
                  <a:txBody>
                    <a:bodyPr/>
                    <a:lstStyle/>
                    <a:p>
                      <a:pPr algn="r">
                        <a:defRPr sz="800" b="0">
                          <a:solidFill>
                            <a:srgbClr val="000000"/>
                          </a:solidFill>
                          <a:latin typeface="원신한 Light"/>
                        </a:defRPr>
                      </a:pPr>
                      <a:r>
                        <a:t>5.17</a:t>
                      </a:r>
                    </a:p>
                  </a:txBody>
                  <a:tcPr anchor="ctr" marL="36000" marR="36000" marT="0" marB="0">
                    <a:noFill/>
                  </a:tcPr>
                </a:tc>
              </a:tr>
              <a:tr h="187200">
                <a:tc>
                  <a:txBody>
                    <a:bodyPr/>
                    <a:lstStyle/>
                    <a:p>
                      <a:pPr algn="l">
                        <a:defRPr sz="800" b="0">
                          <a:solidFill>
                            <a:srgbClr val="000000"/>
                          </a:solidFill>
                          <a:latin typeface="원신한 Light"/>
                        </a:defRPr>
                      </a:pPr>
                      <a:r>
                        <a:t>위지윅스튜디오</a:t>
                      </a:r>
                    </a:p>
                  </a:txBody>
                  <a:tcPr anchor="ctr" marL="36000" marR="36000" marT="0" marB="0">
                    <a:noFill/>
                  </a:tcPr>
                </a:tc>
                <a:tc>
                  <a:txBody>
                    <a:bodyPr/>
                    <a:lstStyle/>
                    <a:p>
                      <a:pPr algn="r">
                        <a:defRPr sz="800" b="0">
                          <a:solidFill>
                            <a:srgbClr val="000000"/>
                          </a:solidFill>
                          <a:latin typeface="원신한 Light"/>
                        </a:defRPr>
                      </a:pPr>
                      <a:r>
                        <a:t>3.43</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558" b="558"/>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섹터 분포(%)</a:t>
            </a:r>
          </a:p>
        </p:txBody>
      </p:sp>
      <p:pic>
        <p:nvPicPr>
          <p:cNvPr id="14" name="Picture Placeholder 13" descr="hap_fig.png"/>
          <p:cNvPicPr>
            <a:picLocks noGrp="1" noChangeAspect="1"/>
          </p:cNvPicPr>
          <p:nvPr>
            <p:ph type="pic" idx="27" sz="quarter"/>
          </p:nvPr>
        </p:nvPicPr>
        <p:blipFill>
          <a:blip r:embed="rId5"/>
          <a:srcRect l="1141" r="1141"/>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한국 테마형 &gt; FnGuide 메타버스테마 지수</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A251350</a:t>
            </a:r>
          </a:p>
        </p:txBody>
      </p:sp>
      <p:sp>
        <p:nvSpPr>
          <p:cNvPr id="3" name="Text Placeholder 2"/>
          <p:cNvSpPr>
            <a:spLocks noGrp="1"/>
          </p:cNvSpPr>
          <p:nvPr>
            <p:ph type="body" idx="14" sz="quarter"/>
          </p:nvPr>
        </p:nvSpPr>
        <p:spPr/>
        <p:txBody>
          <a:bodyPr/>
          <a:lstStyle/>
          <a:p>
            <a:r>
              <a:t>KODEX 선진국MSCI World</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전세계 23개 선진국의 대형주, 중형주 1,600개 종목에 투자하는 선진국 주식형 ETF입니다. MSCI World Index를 추종합니다.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21,480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22,040원/16,270원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62,298주/1,342백만원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3,716억원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0.05%</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+1.61/+5.60%/+9.12%/+29.16%</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2016-08-08/2016-08-17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0.300%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9.93</a:t>
                      </a:r>
                    </a:p>
                  </a:txBody>
                  <a:tcPr anchor="ctr" marL="36000" marR="36000" marT="0" marB="0">
                    <a:noFill/>
                  </a:tcPr>
                </a:tc>
              </a:tr>
              <a:tr h="187200">
                <a:tc>
                  <a:txBody>
                    <a:bodyPr/>
                    <a:lstStyle/>
                    <a:p>
                      <a:pPr algn="l">
                        <a:defRPr sz="800" b="0">
                          <a:solidFill>
                            <a:srgbClr val="000000"/>
                          </a:solidFill>
                          <a:latin typeface="원신한 Light"/>
                        </a:defRPr>
                      </a:pPr>
                      <a:r>
                        <a:t>(dup) LINDE PLC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(dup) UNILEVER PLC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(dup)CANADIAN PACIFIC RAILWAY LTD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(dup)FIAT CHRYSLER AUTOMOBILES NV</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(dup)GFL ENVIRONMENTAL INC-SUB VT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(dup)LOGITECH INTERNATIONAL-REG</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10X GENOMICS INC-CLASS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3I GROUP PLC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글로벌 주식 &gt; MSCI AC WORLD INDEX (KRW Unhedged)</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A195980</a:t>
            </a:r>
          </a:p>
        </p:txBody>
      </p:sp>
      <p:sp>
        <p:nvSpPr>
          <p:cNvPr id="3" name="Text Placeholder 2"/>
          <p:cNvSpPr>
            <a:spLocks noGrp="1"/>
          </p:cNvSpPr>
          <p:nvPr>
            <p:ph type="body" idx="14" sz="quarter"/>
          </p:nvPr>
        </p:nvSpPr>
        <p:spPr/>
        <p:txBody>
          <a:bodyPr/>
          <a:lstStyle/>
          <a:p>
            <a:r>
              <a:t>ARIRANG 신흥국MSCI(합성 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신흥국 대표 주가지수인 MSCI Emerging Markets를 추종하는 ETF입니다. 중국, 브라질, 인도 등 약 20개 해외 유망 신흥국에 투자합니다.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12,070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13,960원/11,405원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36,500주/430백만원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787억원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+1.43/+0.37%/-5.37%/-7.33%</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2014-05-12/2014-05-13</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0.500%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한화자산운용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3744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3744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2.52</a:t>
                      </a:r>
                    </a:p>
                  </a:txBody>
                  <a:tcPr anchor="ctr" marL="36000" marR="36000" marT="0" marB="0">
                    <a:noFill/>
                  </a:tcPr>
                </a:tc>
              </a:tr>
              <a:tr h="374400">
                <a:tc>
                  <a:txBody>
                    <a:bodyPr/>
                    <a:lstStyle/>
                    <a:p>
                      <a:pPr algn="l">
                        <a:defRPr sz="800" b="0">
                          <a:solidFill>
                            <a:srgbClr val="000000"/>
                          </a:solidFill>
                          <a:latin typeface="원신한 Light"/>
                        </a:defRPr>
                      </a:pPr>
                      <a:r>
                        <a:t>스왑(NH투자증권)</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74400">
                <a:tc>
                  <a:txBody>
                    <a:bodyPr/>
                    <a:lstStyle/>
                    <a:p>
                      <a:pPr algn="l">
                        <a:defRPr sz="800" b="0">
                          <a:solidFill>
                            <a:srgbClr val="000000"/>
                          </a:solidFill>
                          <a:latin typeface="원신한 Light"/>
                        </a:defRPr>
                      </a:pPr>
                      <a:r>
                        <a:t>스왑(미래에셋대우)</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74400">
                <a:tc>
                  <a:txBody>
                    <a:bodyPr/>
                    <a:lstStyle/>
                    <a:p>
                      <a:pPr algn="l">
                        <a:defRPr sz="800" b="0">
                          <a:solidFill>
                            <a:srgbClr val="000000"/>
                          </a:solidFill>
                          <a:latin typeface="원신한 Light"/>
                        </a:defRPr>
                      </a:pPr>
                      <a:r>
                        <a:t>스왑(키움증권)</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글로벌 주식 &gt; MSCI EM (EMERGING MARKETS) (KRW Unhedged)</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A275980</a:t>
            </a:r>
          </a:p>
        </p:txBody>
      </p:sp>
      <p:sp>
        <p:nvSpPr>
          <p:cNvPr id="3" name="Text Placeholder 2"/>
          <p:cNvSpPr>
            <a:spLocks noGrp="1"/>
          </p:cNvSpPr>
          <p:nvPr>
            <p:ph type="body" idx="14" sz="quarter"/>
          </p:nvPr>
        </p:nvSpPr>
        <p:spPr/>
        <p:txBody>
          <a:bodyPr/>
          <a:lstStyle/>
          <a:p>
            <a:r>
              <a:t>TIGER 글로벌4차산업혁신기술(합성 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글로벌 주식을 유니버스로 하며 빅데이터, 나노기술의학 및 신경과학, 네트워크 및 컴퓨터 시스템 등 모닝스타에서 선정한 9가지 기하급수 기술 팩터를 감안하여 선정한 종목에 투자하는 글로벌 혁신기술 ETF 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18,930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19,855원/16,605원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40,667주/781백만원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2,434억원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0.26%</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-2.25%/+3.39%/+0.85%/+8.57%</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2017-07-28/2017-08-01</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3120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3120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2.28</a:t>
                      </a:r>
                    </a:p>
                  </a:txBody>
                  <a:tcPr anchor="ctr" marL="36000" marR="36000" marT="0" marB="0">
                    <a:noFill/>
                  </a:tcPr>
                </a:tc>
              </a:tr>
              <a:tr h="312000">
                <a:tc>
                  <a:txBody>
                    <a:bodyPr/>
                    <a:lstStyle/>
                    <a:p>
                      <a:pPr algn="l">
                        <a:defRPr sz="800" b="0">
                          <a:solidFill>
                            <a:srgbClr val="000000"/>
                          </a:solidFill>
                          <a:latin typeface="원신한 Light"/>
                        </a:defRPr>
                      </a:pPr>
                      <a:r>
                        <a:t>ISHARES EXPONENTIAL TECH ETF</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Morningstar Exponential Technology Index</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스왑(신한) 210712_490199</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스왑(한국투자증권)_490199</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글로벌 테마형 &gt; MSCI AC WORLD INDEX (KRW Unhedged)</a:t>
            </a:r>
          </a:p>
        </p:txBody>
      </p:sp>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A276990</a:t>
            </a:r>
          </a:p>
        </p:txBody>
      </p:sp>
      <p:sp>
        <p:nvSpPr>
          <p:cNvPr id="3" name="Text Placeholder 2"/>
          <p:cNvSpPr>
            <a:spLocks noGrp="1"/>
          </p:cNvSpPr>
          <p:nvPr>
            <p:ph type="body" idx="14" sz="quarter"/>
          </p:nvPr>
        </p:nvSpPr>
        <p:spPr/>
        <p:txBody>
          <a:bodyPr/>
          <a:lstStyle/>
          <a:p>
            <a:r>
              <a:t>KODEX 글로벌4차산업로보틱스(합성)</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로봇 및 자동화 관련 기술로부터 직접적으로 매출이 발생하는 글로벌 기업에 투자하는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19,030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20,285원/16,125원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5,422주/106백만원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205억원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0.65%</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-1.73%/+5.99%/+7.91%/+11.29%</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2017-08-16/2017-08-17</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0.300%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6240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6240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15.58</a:t>
                      </a:r>
                    </a:p>
                  </a:txBody>
                  <a:tcPr anchor="ctr" marL="36000" marR="36000" marT="0" marB="0">
                    <a:noFill/>
                  </a:tcPr>
                </a:tc>
              </a:tr>
              <a:tr h="624000">
                <a:tc>
                  <a:txBody>
                    <a:bodyPr/>
                    <a:lstStyle/>
                    <a:p>
                      <a:pPr algn="l">
                        <a:defRPr sz="800" b="0">
                          <a:solidFill>
                            <a:srgbClr val="000000"/>
                          </a:solidFill>
                          <a:latin typeface="원신한 Light"/>
                        </a:defRPr>
                      </a:pPr>
                      <a:r>
                        <a:t>스왑(신한금융투자)</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글로벌 테마형 &gt; MSCI AC WORLD INDEX (KRW Unhedged)</a:t>
            </a: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A298770</a:t>
            </a:r>
          </a:p>
        </p:txBody>
      </p:sp>
      <p:sp>
        <p:nvSpPr>
          <p:cNvPr id="3" name="Text Placeholder 2"/>
          <p:cNvSpPr>
            <a:spLocks noGrp="1"/>
          </p:cNvSpPr>
          <p:nvPr>
            <p:ph type="body" idx="14" sz="quarter"/>
          </p:nvPr>
        </p:nvSpPr>
        <p:spPr/>
        <p:txBody>
          <a:bodyPr/>
          <a:lstStyle/>
          <a:p>
            <a:r>
              <a:t>KODEX 한국대만IT프리미어</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한국과 대만의 주력산업인 IT분야를 특화한 지수를 추종하는 ETF로써 삼성, TSMC 등 양국을 대표하는 대형 IT 기업들에 투자합니다.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20,975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21,400원/18,310원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69,221주/1,461백만원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839억원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0.03%</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+1.75/+11.21%/+2.94%/+8.96%</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2018-06-08/2018-06-11</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0.550%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삼성전자</a:t>
                      </a:r>
                    </a:p>
                  </a:txBody>
                  <a:tcPr anchor="ctr" marL="36000" marR="36000" marT="0" marB="0">
                    <a:noFill/>
                  </a:tcPr>
                </a:tc>
                <a:tc>
                  <a:txBody>
                    <a:bodyPr/>
                    <a:lstStyle/>
                    <a:p>
                      <a:pPr algn="r">
                        <a:defRPr sz="800" b="0">
                          <a:solidFill>
                            <a:srgbClr val="000000"/>
                          </a:solidFill>
                          <a:latin typeface="원신한 Light"/>
                        </a:defRPr>
                      </a:pPr>
                      <a:r>
                        <a:t>21.27</a:t>
                      </a:r>
                    </a:p>
                  </a:txBody>
                  <a:tcPr anchor="ctr" marL="36000" marR="36000" marT="0" marB="0">
                    <a:noFill/>
                  </a:tcPr>
                </a:tc>
              </a:tr>
              <a:tr h="187200">
                <a:tc>
                  <a:txBody>
                    <a:bodyPr/>
                    <a:lstStyle/>
                    <a:p>
                      <a:pPr algn="l">
                        <a:defRPr sz="800" b="0">
                          <a:solidFill>
                            <a:srgbClr val="000000"/>
                          </a:solidFill>
                          <a:latin typeface="원신한 Light"/>
                        </a:defRPr>
                      </a:pPr>
                      <a:r>
                        <a:t>SK하이닉스</a:t>
                      </a:r>
                    </a:p>
                  </a:txBody>
                  <a:tcPr anchor="ctr" marL="36000" marR="36000" marT="0" marB="0">
                    <a:noFill/>
                  </a:tcPr>
                </a:tc>
                <a:tc>
                  <a:txBody>
                    <a:bodyPr/>
                    <a:lstStyle/>
                    <a:p>
                      <a:pPr algn="r">
                        <a:defRPr sz="800" b="0">
                          <a:solidFill>
                            <a:srgbClr val="000000"/>
                          </a:solidFill>
                          <a:latin typeface="원신한 Light"/>
                        </a:defRPr>
                      </a:pPr>
                      <a:r>
                        <a:t>6.34</a:t>
                      </a:r>
                    </a:p>
                  </a:txBody>
                  <a:tcPr anchor="ctr" marL="36000" marR="36000" marT="0" marB="0">
                    <a:noFill/>
                  </a:tcPr>
                </a:tc>
              </a:tr>
              <a:tr h="187200">
                <a:tc>
                  <a:txBody>
                    <a:bodyPr/>
                    <a:lstStyle/>
                    <a:p>
                      <a:pPr algn="l">
                        <a:defRPr sz="800" b="0">
                          <a:solidFill>
                            <a:srgbClr val="000000"/>
                          </a:solidFill>
                          <a:latin typeface="원신한 Light"/>
                        </a:defRPr>
                      </a:pPr>
                      <a:r>
                        <a:t>NAVER</a:t>
                      </a:r>
                    </a:p>
                  </a:txBody>
                  <a:tcPr anchor="ctr" marL="36000" marR="36000" marT="0" marB="0">
                    <a:noFill/>
                  </a:tcPr>
                </a:tc>
                <a:tc>
                  <a:txBody>
                    <a:bodyPr/>
                    <a:lstStyle/>
                    <a:p>
                      <a:pPr algn="r">
                        <a:defRPr sz="800" b="0">
                          <a:solidFill>
                            <a:srgbClr val="000000"/>
                          </a:solidFill>
                          <a:latin typeface="원신한 Light"/>
                        </a:defRPr>
                      </a:pPr>
                      <a:r>
                        <a:t>4.68</a:t>
                      </a:r>
                    </a:p>
                  </a:txBody>
                  <a:tcPr anchor="ctr" marL="36000" marR="36000" marT="0" marB="0">
                    <a:noFill/>
                  </a:tcPr>
                </a:tc>
              </a:tr>
              <a:tr h="187200">
                <a:tc>
                  <a:txBody>
                    <a:bodyPr/>
                    <a:lstStyle/>
                    <a:p>
                      <a:pPr algn="l">
                        <a:defRPr sz="800" b="0">
                          <a:solidFill>
                            <a:srgbClr val="000000"/>
                          </a:solidFill>
                          <a:latin typeface="원신한 Light"/>
                        </a:defRPr>
                      </a:pPr>
                      <a:r>
                        <a:t>삼성SDI</a:t>
                      </a:r>
                    </a:p>
                  </a:txBody>
                  <a:tcPr anchor="ctr" marL="36000" marR="36000" marT="0" marB="0">
                    <a:noFill/>
                  </a:tcPr>
                </a:tc>
                <a:tc>
                  <a:txBody>
                    <a:bodyPr/>
                    <a:lstStyle/>
                    <a:p>
                      <a:pPr algn="r">
                        <a:defRPr sz="800" b="0">
                          <a:solidFill>
                            <a:srgbClr val="000000"/>
                          </a:solidFill>
                          <a:latin typeface="원신한 Light"/>
                        </a:defRPr>
                      </a:pPr>
                      <a:r>
                        <a:t>3.33</a:t>
                      </a:r>
                    </a:p>
                  </a:txBody>
                  <a:tcPr anchor="ctr" marL="36000" marR="36000" marT="0" marB="0">
                    <a:noFill/>
                  </a:tcPr>
                </a:tc>
              </a:tr>
              <a:tr h="187200">
                <a:tc>
                  <a:txBody>
                    <a:bodyPr/>
                    <a:lstStyle/>
                    <a:p>
                      <a:pPr algn="l">
                        <a:defRPr sz="800" b="0">
                          <a:solidFill>
                            <a:srgbClr val="000000"/>
                          </a:solidFill>
                          <a:latin typeface="원신한 Light"/>
                        </a:defRPr>
                      </a:pPr>
                      <a:r>
                        <a:t>카카오</a:t>
                      </a:r>
                    </a:p>
                  </a:txBody>
                  <a:tcPr anchor="ctr" marL="36000" marR="36000" marT="0" marB="0">
                    <a:noFill/>
                  </a:tcPr>
                </a:tc>
                <a:tc>
                  <a:txBody>
                    <a:bodyPr/>
                    <a:lstStyle/>
                    <a:p>
                      <a:pPr algn="r">
                        <a:defRPr sz="800" b="0">
                          <a:solidFill>
                            <a:srgbClr val="000000"/>
                          </a:solidFill>
                          <a:latin typeface="원신한 Light"/>
                        </a:defRPr>
                      </a:pPr>
                      <a:r>
                        <a:t>2.77</a:t>
                      </a:r>
                    </a:p>
                  </a:txBody>
                  <a:tcPr anchor="ctr" marL="36000" marR="36000" marT="0" marB="0">
                    <a:noFill/>
                  </a:tcPr>
                </a:tc>
              </a:tr>
              <a:tr h="187200">
                <a:tc>
                  <a:txBody>
                    <a:bodyPr/>
                    <a:lstStyle/>
                    <a:p>
                      <a:pPr algn="l">
                        <a:defRPr sz="800" b="0">
                          <a:solidFill>
                            <a:srgbClr val="000000"/>
                          </a:solidFill>
                          <a:latin typeface="원신한 Light"/>
                        </a:defRPr>
                      </a:pPr>
                      <a:r>
                        <a:t>삼성전기</a:t>
                      </a:r>
                    </a:p>
                  </a:txBody>
                  <a:tcPr anchor="ctr" marL="36000" marR="36000" marT="0" marB="0">
                    <a:noFill/>
                  </a:tcPr>
                </a:tc>
                <a:tc>
                  <a:txBody>
                    <a:bodyPr/>
                    <a:lstStyle/>
                    <a:p>
                      <a:pPr algn="r">
                        <a:defRPr sz="800" b="0">
                          <a:solidFill>
                            <a:srgbClr val="000000"/>
                          </a:solidFill>
                          <a:latin typeface="원신한 Light"/>
                        </a:defRPr>
                      </a:pPr>
                      <a:r>
                        <a:t>0.96</a:t>
                      </a:r>
                    </a:p>
                  </a:txBody>
                  <a:tcPr anchor="ctr" marL="36000" marR="36000" marT="0" marB="0">
                    <a:noFill/>
                  </a:tcPr>
                </a:tc>
              </a:tr>
              <a:tr h="187200">
                <a:tc>
                  <a:txBody>
                    <a:bodyPr/>
                    <a:lstStyle/>
                    <a:p>
                      <a:pPr algn="l">
                        <a:defRPr sz="800" b="0">
                          <a:solidFill>
                            <a:srgbClr val="000000"/>
                          </a:solidFill>
                          <a:latin typeface="원신한 Light"/>
                        </a:defRPr>
                      </a:pPr>
                      <a:r>
                        <a:t>엔씨소프트</a:t>
                      </a:r>
                    </a:p>
                  </a:txBody>
                  <a:tcPr anchor="ctr" marL="36000" marR="36000" marT="0" marB="0">
                    <a:noFill/>
                  </a:tcPr>
                </a:tc>
                <a:tc>
                  <a:txBody>
                    <a:bodyPr/>
                    <a:lstStyle/>
                    <a:p>
                      <a:pPr algn="r">
                        <a:defRPr sz="800" b="0">
                          <a:solidFill>
                            <a:srgbClr val="000000"/>
                          </a:solidFill>
                          <a:latin typeface="원신한 Light"/>
                        </a:defRPr>
                      </a:pPr>
                      <a:r>
                        <a:t>0.91</a:t>
                      </a:r>
                    </a:p>
                  </a:txBody>
                  <a:tcPr anchor="ctr" marL="36000" marR="36000" marT="0" marB="0">
                    <a:noFill/>
                  </a:tcPr>
                </a:tc>
              </a:tr>
              <a:tr h="187200">
                <a:tc>
                  <a:txBody>
                    <a:bodyPr/>
                    <a:lstStyle/>
                    <a:p>
                      <a:pPr algn="l">
                        <a:defRPr sz="800" b="0">
                          <a:solidFill>
                            <a:srgbClr val="000000"/>
                          </a:solidFill>
                          <a:latin typeface="원신한 Light"/>
                        </a:defRPr>
                      </a:pPr>
                      <a:r>
                        <a:t>SK텔레콤</a:t>
                      </a:r>
                    </a:p>
                  </a:txBody>
                  <a:tcPr anchor="ctr" marL="36000" marR="36000" marT="0" marB="0">
                    <a:noFill/>
                  </a:tcPr>
                </a:tc>
                <a:tc>
                  <a:txBody>
                    <a:bodyPr/>
                    <a:lstStyle/>
                    <a:p>
                      <a:pPr algn="r">
                        <a:defRPr sz="800" b="0">
                          <a:solidFill>
                            <a:srgbClr val="000000"/>
                          </a:solidFill>
                          <a:latin typeface="원신한 Light"/>
                        </a:defRPr>
                      </a:pPr>
                      <a:r>
                        <a:t>0.68</a:t>
                      </a:r>
                    </a:p>
                  </a:txBody>
                  <a:tcPr anchor="ctr" marL="36000" marR="36000" marT="0" marB="0">
                    <a:noFill/>
                  </a:tcPr>
                </a:tc>
              </a:tr>
              <a:tr h="187200">
                <a:tc>
                  <a:txBody>
                    <a:bodyPr/>
                    <a:lstStyle/>
                    <a:p>
                      <a:pPr algn="l">
                        <a:defRPr sz="800" b="0">
                          <a:solidFill>
                            <a:srgbClr val="000000"/>
                          </a:solidFill>
                          <a:latin typeface="원신한 Light"/>
                        </a:defRPr>
                      </a:pPr>
                      <a:r>
                        <a:t>KT</a:t>
                      </a:r>
                    </a:p>
                  </a:txBody>
                  <a:tcPr anchor="ctr" marL="36000" marR="36000" marT="0" marB="0">
                    <a:noFill/>
                  </a:tcPr>
                </a:tc>
                <a:tc>
                  <a:txBody>
                    <a:bodyPr/>
                    <a:lstStyle/>
                    <a:p>
                      <a:pPr algn="r">
                        <a:defRPr sz="800" b="0">
                          <a:solidFill>
                            <a:srgbClr val="000000"/>
                          </a:solidFill>
                          <a:latin typeface="원신한 Light"/>
                        </a:defRPr>
                      </a:pPr>
                      <a:r>
                        <a:t>0.58</a:t>
                      </a: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437" b="2437"/>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글로벌 테마형 &gt; KOSPI TR</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A309230</a:t>
            </a:r>
          </a:p>
        </p:txBody>
      </p:sp>
      <p:sp>
        <p:nvSpPr>
          <p:cNvPr id="3" name="Text Placeholder 2"/>
          <p:cNvSpPr>
            <a:spLocks noGrp="1"/>
          </p:cNvSpPr>
          <p:nvPr>
            <p:ph type="body" idx="14" sz="quarter"/>
          </p:nvPr>
        </p:nvSpPr>
        <p:spPr/>
        <p:txBody>
          <a:bodyPr/>
          <a:lstStyle/>
          <a:p>
            <a:r>
              <a:t>KINDEX 미국WideMoat가치주</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시장상황에서 벗어나 경제적 해자(Economic Moat) 기업에 해당하고 장기적으로 경쟁 우위에 있는 글로벌 가치주에 선별 투자하는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18,325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18,520원/13,425원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37,566주/671백만원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1,173억원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0.01%</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+1.30/+2.57%/+8.46%/+34.25%</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2018-10-23/2018-10-25</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한국투자신탁운용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4.24</a:t>
                      </a:r>
                    </a:p>
                  </a:txBody>
                  <a:tcPr anchor="ctr" marL="36000" marR="36000" marT="0" marB="0">
                    <a:noFill/>
                  </a:tcPr>
                </a:tc>
              </a:tr>
              <a:tr h="187200">
                <a:tc>
                  <a:txBody>
                    <a:bodyPr/>
                    <a:lstStyle/>
                    <a:p>
                      <a:pPr algn="l">
                        <a:defRPr sz="800" b="0">
                          <a:solidFill>
                            <a:srgbClr val="000000"/>
                          </a:solidFill>
                          <a:latin typeface="원신한 Light"/>
                        </a:defRPr>
                      </a:pPr>
                      <a:r>
                        <a:t>ALPHABET INC-CL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ALTRIA GROUP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ASPEN TECH</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Amazon.com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BERKSHIRE HATHWAY CL B ORD.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BIOGEN</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BLACKBAUD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BOEING CO/THE</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미국 테마형 &gt; MSCI NORTH AMERICA (KRW Unhedged)</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A269420</a:t>
            </a:r>
          </a:p>
        </p:txBody>
      </p:sp>
      <p:sp>
        <p:nvSpPr>
          <p:cNvPr id="3" name="Text Placeholder 2"/>
          <p:cNvSpPr>
            <a:spLocks noGrp="1"/>
          </p:cNvSpPr>
          <p:nvPr>
            <p:ph type="body" idx="14" sz="quarter"/>
          </p:nvPr>
        </p:nvSpPr>
        <p:spPr/>
        <p:txBody>
          <a:bodyPr/>
          <a:lstStyle/>
          <a:p>
            <a:r>
              <a:t>KODEX S&amp;P글로벌인프라(합성)</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글로벌 대형 인프라 기업 75개 종목으로 구성된 S&amp;P Global Infrastructure 지수를 추종하는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12,895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13,045원/10,480원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12,314주/157백만원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150억원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+5.48/+3.37%/+7.64%/+18.03%</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2017-05-15/2017-05-16</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0.260%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3120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3120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1.36</a:t>
                      </a:r>
                    </a:p>
                  </a:txBody>
                  <a:tcPr anchor="ctr" marL="36000" marR="36000" marT="0" marB="0">
                    <a:noFill/>
                  </a:tcPr>
                </a:tc>
              </a:tr>
              <a:tr h="312000">
                <a:tc>
                  <a:txBody>
                    <a:bodyPr/>
                    <a:lstStyle/>
                    <a:p>
                      <a:pPr algn="l">
                        <a:defRPr sz="800" b="0">
                          <a:solidFill>
                            <a:srgbClr val="000000"/>
                          </a:solidFill>
                          <a:latin typeface="원신한 Light"/>
                        </a:defRPr>
                      </a:pPr>
                      <a:r>
                        <a:t>ISHARES GLOBAL INFRA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스왑(NH투자증권)</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스왑(미래에셋대우)</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스왑(신한금융투자)</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글로벌 테마형 &gt; MSCI ACWI CONSUMER (KRW Unhedged)</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A276000</a:t>
            </a:r>
          </a:p>
        </p:txBody>
      </p:sp>
      <p:sp>
        <p:nvSpPr>
          <p:cNvPr id="3" name="Text Placeholder 2"/>
          <p:cNvSpPr>
            <a:spLocks noGrp="1"/>
          </p:cNvSpPr>
          <p:nvPr>
            <p:ph type="body" idx="14" sz="quarter"/>
          </p:nvPr>
        </p:nvSpPr>
        <p:spPr/>
        <p:txBody>
          <a:bodyPr/>
          <a:lstStyle/>
          <a:p>
            <a:r>
              <a:t>TIGER 글로벌자원생산기업(합성 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세계 천연자원의 소유, 관리 또는 생산 분야와 관련된 종목에 분산 투자하는 ETF입니다. 추종지수는 자원관련 업스트림(원자재를 중간재로 변환/정제) 비즈니스를 영위하는 기업으로써 천연자원 분야에 해당하는 종목으로 구성되어 있습니다.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14,810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16,385원/11,210원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3,913주/56백만원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163억원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+7.71/+7.75%/+9.66%/+21.29%</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2017-07-28/2017-08-01</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3120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3120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3.05</a:t>
                      </a:r>
                    </a:p>
                  </a:txBody>
                  <a:tcPr anchor="ctr" marL="36000" marR="36000" marT="0" marB="0">
                    <a:noFill/>
                  </a:tcPr>
                </a:tc>
              </a:tr>
              <a:tr h="312000">
                <a:tc>
                  <a:txBody>
                    <a:bodyPr/>
                    <a:lstStyle/>
                    <a:p>
                      <a:pPr algn="l">
                        <a:defRPr sz="800" b="0">
                          <a:solidFill>
                            <a:srgbClr val="000000"/>
                          </a:solidFill>
                          <a:latin typeface="원신한 Light"/>
                        </a:defRPr>
                      </a:pPr>
                      <a:r>
                        <a:t>FLEXSHARES GLOBAL UPSTREAM N</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MORNINGSTAR GLOBAL UPSTREAM NATURAL RESO</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스왑(메리츠증권)_490198</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스왑(한국투자증권)_490198</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글로벌 테마형 &gt; MSCI ACWI ENERGY (KRW Unhedged)</a:t>
            </a: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A248270</a:t>
            </a:r>
          </a:p>
        </p:txBody>
      </p:sp>
      <p:sp>
        <p:nvSpPr>
          <p:cNvPr id="3" name="Text Placeholder 2"/>
          <p:cNvSpPr>
            <a:spLocks noGrp="1"/>
          </p:cNvSpPr>
          <p:nvPr>
            <p:ph type="body" idx="14" sz="quarter"/>
          </p:nvPr>
        </p:nvSpPr>
        <p:spPr/>
        <p:txBody>
          <a:bodyPr/>
          <a:lstStyle/>
          <a:p>
            <a:r>
              <a:t>TIGER S&amp;P글로벌헬스케어(합성)</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S&amp;P Global 1200 Health Care 지수를 추종하는 ETF입니다. 환헤지를 하지 않아 기초지수의 원화환산후 수익률에 연동되는 것이 특징입니다.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18,865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23,000원/14,850원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5,500주/105백만원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245억원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0.01%</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+2.33/+5.63%/+7.65%/+21.05%</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2016-06-29/2016-07-01</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3120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3120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3.44</a:t>
                      </a:r>
                    </a:p>
                  </a:txBody>
                  <a:tcPr anchor="ctr" marL="36000" marR="36000" marT="0" marB="0">
                    <a:noFill/>
                  </a:tcPr>
                </a:tc>
              </a:tr>
              <a:tr h="312000">
                <a:tc>
                  <a:txBody>
                    <a:bodyPr/>
                    <a:lstStyle/>
                    <a:p>
                      <a:pPr algn="l">
                        <a:defRPr sz="800" b="0">
                          <a:solidFill>
                            <a:srgbClr val="000000"/>
                          </a:solidFill>
                          <a:latin typeface="원신한 Light"/>
                        </a:defRPr>
                      </a:pPr>
                      <a:r>
                        <a:t>ISHARES GLOBAL HEALTHCARE ET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S&amp;P GLOBAL 1200 HEALTHCARE INDEX USD TRS</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스왑(메리츠증권)_490183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12000">
                <a:tc>
                  <a:txBody>
                    <a:bodyPr/>
                    <a:lstStyle/>
                    <a:p>
                      <a:pPr algn="l">
                        <a:defRPr sz="800" b="0">
                          <a:solidFill>
                            <a:srgbClr val="000000"/>
                          </a:solidFill>
                          <a:latin typeface="원신한 Light"/>
                        </a:defRPr>
                      </a:pPr>
                      <a:r>
                        <a:t>스왑(한국투자증권)_490183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글로벌 테마형 &gt; MSCI ACWI HEALTH CARE (KRW Unhedged)</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A387270</a:t>
            </a:r>
          </a:p>
        </p:txBody>
      </p:sp>
      <p:sp>
        <p:nvSpPr>
          <p:cNvPr id="3" name="Text Placeholder 2"/>
          <p:cNvSpPr>
            <a:spLocks noGrp="1"/>
          </p:cNvSpPr>
          <p:nvPr>
            <p:ph type="body" idx="14" sz="quarter"/>
          </p:nvPr>
        </p:nvSpPr>
        <p:spPr/>
        <p:txBody>
          <a:bodyPr/>
          <a:lstStyle/>
          <a:p>
            <a:r>
              <a:t>TIGER 글로벌BBIG액티브</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나스닥 100 등 성장주 대표시장 투자를 기본전략으로 하되, BBIG(2차전지, 바이오, 인터넷, 게임) 세부 테마에 알파전략으로 투자하는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11,780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12,880원/9,935원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54,081주/655백만원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667억원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0.07%</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-4.69%/+1.73%/+2.66%/%</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2021-05-24/2021-05-25</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0.550%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0.56</a:t>
                      </a:r>
                    </a:p>
                  </a:txBody>
                  <a:tcPr anchor="ctr" marL="36000" marR="36000" marT="0" marB="0">
                    <a:noFill/>
                  </a:tcPr>
                </a:tc>
              </a:tr>
              <a:tr h="187200">
                <a:tc>
                  <a:txBody>
                    <a:bodyPr/>
                    <a:lstStyle/>
                    <a:p>
                      <a:pPr algn="l">
                        <a:defRPr sz="800" b="0">
                          <a:solidFill>
                            <a:srgbClr val="000000"/>
                          </a:solidFill>
                          <a:latin typeface="원신한 Light"/>
                        </a:defRPr>
                      </a:pPr>
                      <a:r>
                        <a:t>ETFMG PRIME MOBILE PAYMENTS</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GLOBAL X AUTONOMOUS&amp;ELEC-ETF</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GLOBAL X CHINA ELECTRIC -HKD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GLOBAL X GENOMICS &amp; BIOTECHN</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GLOBAL X INTERNET OF THINGS</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GLOBAL X LITHIUM &amp; BATTERY 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GLOBAL X VIDEO GAMES&amp; ESPORT</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INVESCO NASDAQ 100 ETF</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641" b="2641"/>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265" b="265"/>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글로벌 테마형 &gt; MSCI AC WORLD INDEX (KRW Unhedged)</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A394660</a:t>
            </a:r>
          </a:p>
        </p:txBody>
      </p:sp>
      <p:sp>
        <p:nvSpPr>
          <p:cNvPr id="3" name="Text Placeholder 2"/>
          <p:cNvSpPr>
            <a:spLocks noGrp="1"/>
          </p:cNvSpPr>
          <p:nvPr>
            <p:ph type="body" idx="14" sz="quarter"/>
          </p:nvPr>
        </p:nvSpPr>
        <p:spPr/>
        <p:txBody>
          <a:bodyPr/>
          <a:lstStyle/>
          <a:p>
            <a:r>
              <a:t>TIGER 글로벌자율주행&amp;전기차SOLACTIVE</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글로벌 자율주행 및 전기차 기업에 투자하는 ETF입니다. 해당 ETF가 추종하는 기초지수는 글로벌 기업 중 홈페이지나 사업설명서에 '자율주행' 및 '전기차' 언급 빈도를 스코어링하여 순위가 높은 상위 종목들로 기업을 구성합니다.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11,935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12,280원/10,010원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222,655주/2,590백만원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2,516억원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0.60%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+3.42/+11.86%/%/%</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2021-07-16/2021-07-20</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0.490%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27.36</a:t>
                      </a:r>
                    </a:p>
                  </a:txBody>
                  <a:tcPr anchor="ctr" marL="36000" marR="36000" marT="0" marB="0">
                    <a:noFill/>
                  </a:tcPr>
                </a:tc>
              </a:tr>
              <a:tr h="187200">
                <a:tc>
                  <a:txBody>
                    <a:bodyPr/>
                    <a:lstStyle/>
                    <a:p>
                      <a:pPr algn="l">
                        <a:defRPr sz="800" b="0">
                          <a:solidFill>
                            <a:srgbClr val="000000"/>
                          </a:solidFill>
                          <a:latin typeface="원신한 Light"/>
                        </a:defRPr>
                      </a:pPr>
                      <a:r>
                        <a:t>현대차</a:t>
                      </a:r>
                    </a:p>
                  </a:txBody>
                  <a:tcPr anchor="ctr" marL="36000" marR="36000" marT="0" marB="0">
                    <a:noFill/>
                  </a:tcPr>
                </a:tc>
                <a:tc>
                  <a:txBody>
                    <a:bodyPr/>
                    <a:lstStyle/>
                    <a:p>
                      <a:pPr algn="r">
                        <a:defRPr sz="800" b="0">
                          <a:solidFill>
                            <a:srgbClr val="000000"/>
                          </a:solidFill>
                          <a:latin typeface="원신한 Light"/>
                        </a:defRPr>
                      </a:pPr>
                      <a:r>
                        <a:t>0.50</a:t>
                      </a:r>
                    </a:p>
                  </a:txBody>
                  <a:tcPr anchor="ctr" marL="36000" marR="36000" marT="0" marB="0">
                    <a:noFill/>
                  </a:tcPr>
                </a:tc>
              </a:tr>
              <a:tr h="187200">
                <a:tc>
                  <a:txBody>
                    <a:bodyPr/>
                    <a:lstStyle/>
                    <a:p>
                      <a:pPr algn="l">
                        <a:defRPr sz="800" b="0">
                          <a:solidFill>
                            <a:srgbClr val="000000"/>
                          </a:solidFill>
                          <a:latin typeface="원신한 Light"/>
                        </a:defRPr>
                      </a:pPr>
                      <a:r>
                        <a:t>기아</a:t>
                      </a:r>
                    </a:p>
                  </a:txBody>
                  <a:tcPr anchor="ctr" marL="36000" marR="36000" marT="0" marB="0">
                    <a:noFill/>
                  </a:tcPr>
                </a:tc>
                <a:tc>
                  <a:txBody>
                    <a:bodyPr/>
                    <a:lstStyle/>
                    <a:p>
                      <a:pPr algn="r">
                        <a:defRPr sz="800" b="0">
                          <a:solidFill>
                            <a:srgbClr val="000000"/>
                          </a:solidFill>
                          <a:latin typeface="원신한 Light"/>
                        </a:defRPr>
                      </a:pPr>
                      <a:r>
                        <a:t>0.49</a:t>
                      </a:r>
                    </a:p>
                  </a:txBody>
                  <a:tcPr anchor="ctr" marL="36000" marR="36000" marT="0" marB="0">
                    <a:noFill/>
                  </a:tcPr>
                </a:tc>
              </a:tr>
              <a:tr h="187200">
                <a:tc>
                  <a:txBody>
                    <a:bodyPr/>
                    <a:lstStyle/>
                    <a:p>
                      <a:pPr algn="l">
                        <a:defRPr sz="800" b="0">
                          <a:solidFill>
                            <a:srgbClr val="000000"/>
                          </a:solidFill>
                          <a:latin typeface="원신한 Light"/>
                        </a:defRPr>
                      </a:pPr>
                      <a:r>
                        <a:t>ALBEMARLE CORP</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ALLEGHENY TECHNOLOGIES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ALLKEM LTD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ALPHABET INC-CL 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AMBARELLA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AMERICAN AXLE &amp; MFG HOLDINGS</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글로벌 테마형 &gt; MSCI AC WORLD INDEX (KRW Unhedged)</a:t>
            </a:r>
          </a:p>
        </p:txBody>
      </p:sp>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A354350</a:t>
            </a:r>
          </a:p>
        </p:txBody>
      </p:sp>
      <p:sp>
        <p:nvSpPr>
          <p:cNvPr id="3" name="Text Placeholder 2"/>
          <p:cNvSpPr>
            <a:spLocks noGrp="1"/>
          </p:cNvSpPr>
          <p:nvPr>
            <p:ph type="body" idx="14" sz="quarter"/>
          </p:nvPr>
        </p:nvSpPr>
        <p:spPr/>
        <p:txBody>
          <a:bodyPr/>
          <a:lstStyle/>
          <a:p>
            <a:r>
              <a:t>HANARO 글로벌럭셔리S&amp;P(합성)</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전세계 명품브랜드를 가진 소비재기업 80여종목에 투자하는 ETF입니다. </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19,350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20,900원/14,810원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23,342주/457백만원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571억원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-2.03%/+8.04%/+6.67%/+27.05%</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2020-05-11/2020-05-12</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0.500%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엔에이치아문디자산운용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6240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6240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0.12</a:t>
                      </a:r>
                    </a:p>
                  </a:txBody>
                  <a:tcPr anchor="ctr" marL="36000" marR="36000" marT="0" marB="0">
                    <a:noFill/>
                  </a:tcPr>
                </a:tc>
              </a:tr>
              <a:tr h="624000">
                <a:tc>
                  <a:txBody>
                    <a:bodyPr/>
                    <a:lstStyle/>
                    <a:p>
                      <a:pPr algn="l">
                        <a:defRPr sz="800" b="0">
                          <a:solidFill>
                            <a:srgbClr val="000000"/>
                          </a:solidFill>
                          <a:latin typeface="원신한 Light"/>
                        </a:defRPr>
                      </a:pPr>
                      <a:r>
                        <a:t>스왑(미래에셋증권)_210422</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글로벌 테마형 &gt; MSCI AC WORLD INDEX (KRW Unhedged)</a:t>
            </a:r>
          </a:p>
        </p:txBody>
      </p:sp>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A391590</a:t>
            </a:r>
          </a:p>
        </p:txBody>
      </p:sp>
      <p:sp>
        <p:nvSpPr>
          <p:cNvPr id="3" name="Text Placeholder 2"/>
          <p:cNvSpPr>
            <a:spLocks noGrp="1"/>
          </p:cNvSpPr>
          <p:nvPr>
            <p:ph type="body" idx="14" sz="quarter"/>
          </p:nvPr>
        </p:nvSpPr>
        <p:spPr/>
        <p:txBody>
          <a:bodyPr/>
          <a:lstStyle/>
          <a:p>
            <a:r>
              <a:t>KINDEX 미국스팩&amp;IPO INDXX</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미국 상장 스팩과 스팩 합병IPO에 선별 투자하는 ETF입니다. 기초지수는 스팩(40%) + 스팩 합병IPO(60%) 비율로 구성되며, 동일한 기초지수를 추종하는 미국 상장 ETF로는 SPAK이 있습니다.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9,165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11,235원/8,875원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10,583주/101백만원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110억원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-7.28%/-6.91%/%/%</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2021-07-30/2021-08-05</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0.700%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한국투자신탁운용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6.94</a:t>
                      </a:r>
                    </a:p>
                  </a:txBody>
                  <a:tcPr anchor="ctr" marL="36000" marR="36000" marT="0" marB="0">
                    <a:noFill/>
                  </a:tcPr>
                </a:tc>
              </a:tr>
              <a:tr h="187200">
                <a:tc>
                  <a:txBody>
                    <a:bodyPr/>
                    <a:lstStyle/>
                    <a:p>
                      <a:pPr algn="l">
                        <a:defRPr sz="800" b="0">
                          <a:solidFill>
                            <a:srgbClr val="000000"/>
                          </a:solidFill>
                          <a:latin typeface="원신한 Light"/>
                        </a:defRPr>
                      </a:pPr>
                      <a:r>
                        <a:t>(US)ALGOMA STEEL GROUP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23ANDME HOLDING CL A ORD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26 CAPITAL ACQUISITION COR-A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ACCEL ENTERTAINMENT CL A 1 ORD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ACE CONVERGENCE ACQUISITION CL A ORD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ADAPTHEALTH CL A ORD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ADIT EDTECH ACQUISITION</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ADVANTAGE SOLUTIONS CL A ORD</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글로벌 테마형 &gt; MSCI NORTH AMERICA (KRW Unhedged)</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A391600</a:t>
            </a:r>
          </a:p>
        </p:txBody>
      </p:sp>
      <p:sp>
        <p:nvSpPr>
          <p:cNvPr id="3" name="Text Placeholder 2"/>
          <p:cNvSpPr>
            <a:spLocks noGrp="1"/>
          </p:cNvSpPr>
          <p:nvPr>
            <p:ph type="body" idx="14" sz="quarter"/>
          </p:nvPr>
        </p:nvSpPr>
        <p:spPr/>
        <p:txBody>
          <a:bodyPr/>
          <a:lstStyle/>
          <a:p>
            <a:r>
              <a:t>KINDEX 미국친환경그린테마INDXX</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친환경 운송수단, 재생에너지, 친환경 연료 등 '친환경 테마' 7개 분야에서 매출이 50% 이상 발생하는 미국 종목 50개에 투자하는 ETF입니다.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9,695</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11,935원/9,380원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125,453주/1,255백만원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620억원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-6.87%/-6.15%/%/%</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2021-07-30/2021-08-05</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0.700%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한국투자신탁운용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4.01</a:t>
                      </a:r>
                    </a:p>
                  </a:txBody>
                  <a:tcPr anchor="ctr" marL="36000" marR="36000" marT="0" marB="0">
                    <a:noFill/>
                  </a:tcPr>
                </a:tc>
              </a:tr>
              <a:tr h="187200">
                <a:tc>
                  <a:txBody>
                    <a:bodyPr/>
                    <a:lstStyle/>
                    <a:p>
                      <a:pPr algn="l">
                        <a:defRPr sz="800" b="0">
                          <a:solidFill>
                            <a:srgbClr val="000000"/>
                          </a:solidFill>
                          <a:latin typeface="원신한 Light"/>
                        </a:defRPr>
                      </a:pPr>
                      <a:r>
                        <a:t>(US)GFL ENVIRONMENTAL INC (가코드)</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AMERESCO INC-A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ARRAY TECHNOLOGIES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ATLANTICA YIELD PLC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BALLARD POWER SYSTEMS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BLOOM ENERGY CORPORATION</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BORGWARNER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BROOKFIELD RENEWABLE COR-A</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2023" b="2023"/>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글로벌 테마형 &gt; MSCI NORTH AMERICA (KRW Unhedged)</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A245340</a:t>
            </a:r>
          </a:p>
        </p:txBody>
      </p:sp>
      <p:sp>
        <p:nvSpPr>
          <p:cNvPr id="3" name="Text Placeholder 2"/>
          <p:cNvSpPr>
            <a:spLocks noGrp="1"/>
          </p:cNvSpPr>
          <p:nvPr>
            <p:ph type="body" idx="14" sz="quarter"/>
          </p:nvPr>
        </p:nvSpPr>
        <p:spPr/>
        <p:txBody>
          <a:bodyPr/>
          <a:lstStyle/>
          <a:p>
            <a:r>
              <a:t>TIGER 미국다우존스30</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미국 주식시장에 상장되어 거래되는 종목 중 우량 주식 30종목으로 구성된 다우존스 산업평균지수를 추종하는 ETF입니다. 환헤지를 하지 않아 기초지수의 원화환산후 수익률에 연동되는 것이 특징입니다.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21,660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22,595원/16,486원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39,688주/861백만원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801억원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+2.50/+5.20%/+8.79%/+28.09%</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2016-06-29/2016-07-01</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0.350%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미래에셋자산운용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1872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1872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6.17</a:t>
                      </a:r>
                    </a:p>
                  </a:txBody>
                  <a:tcPr anchor="ctr" marL="36000" marR="36000" marT="0" marB="0">
                    <a:noFill/>
                  </a:tcPr>
                </a:tc>
              </a:tr>
              <a:tr h="187200">
                <a:tc>
                  <a:txBody>
                    <a:bodyPr/>
                    <a:lstStyle/>
                    <a:p>
                      <a:pPr algn="l">
                        <a:defRPr sz="800" b="0">
                          <a:solidFill>
                            <a:srgbClr val="000000"/>
                          </a:solidFill>
                          <a:latin typeface="원신한 Light"/>
                        </a:defRPr>
                      </a:pPr>
                      <a:r>
                        <a:t>3M CO</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AMERICAN EXPRESS CO</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AMGEN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APPLE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BOEING CO/THE</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CATERPILLAR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CHEVRON CORP</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187200">
                <a:tc>
                  <a:txBody>
                    <a:bodyPr/>
                    <a:lstStyle/>
                    <a:p>
                      <a:pPr algn="l">
                        <a:defRPr sz="800" b="0">
                          <a:solidFill>
                            <a:srgbClr val="000000"/>
                          </a:solidFill>
                          <a:latin typeface="원신한 Light"/>
                        </a:defRPr>
                      </a:pPr>
                      <a:r>
                        <a:t>CISCO SYSTEMS INC</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미국 &gt; MSCI NORTH AMERICA (KRW Unhedged)</a:t>
            </a:r>
          </a:p>
        </p:txBody>
      </p:sp>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3" sz="quarter"/>
          </p:nvPr>
        </p:nvSpPr>
        <p:spPr/>
        <p:txBody>
          <a:bodyPr/>
          <a:lstStyle/>
          <a:p>
            <a:r>
              <a:t>A280930</a:t>
            </a:r>
          </a:p>
        </p:txBody>
      </p:sp>
      <p:sp>
        <p:nvSpPr>
          <p:cNvPr id="3" name="Text Placeholder 2"/>
          <p:cNvSpPr>
            <a:spLocks noGrp="1"/>
          </p:cNvSpPr>
          <p:nvPr>
            <p:ph type="body" idx="14" sz="quarter"/>
          </p:nvPr>
        </p:nvSpPr>
        <p:spPr/>
        <p:txBody>
          <a:bodyPr/>
          <a:lstStyle/>
          <a:p>
            <a:r>
              <a:t>KODEX 미국러셀2000(H)</a:t>
            </a:r>
          </a:p>
        </p:txBody>
      </p:sp>
      <p:sp>
        <p:nvSpPr>
          <p:cNvPr id="4" name="Text Placeholder 3"/>
          <p:cNvSpPr>
            <a:spLocks noGrp="1"/>
          </p:cNvSpPr>
          <p:nvPr>
            <p:ph type="body" idx="15" sz="quarter"/>
          </p:nvPr>
        </p:nvSpPr>
        <p:spPr/>
        <p:txBody>
          <a:bodyPr/>
          <a:lstStyle/>
          <a:p/>
        </p:txBody>
      </p:sp>
      <p:sp>
        <p:nvSpPr>
          <p:cNvPr id="5" name="Text Placeholder 4"/>
          <p:cNvSpPr>
            <a:spLocks noGrp="1"/>
          </p:cNvSpPr>
          <p:nvPr>
            <p:ph type="body" idx="19" sz="quarter"/>
          </p:nvPr>
        </p:nvSpPr>
        <p:spPr/>
        <p:txBody>
          <a:bodyPr/>
          <a:lstStyle/>
          <a:p>
            <a:r>
              <a:t>미국 주식시장에 상장되어 거래되는 종목 중 중소형주를 대표하는 FTSE Russell 2000 지수를 추종하는 ETF입니다. 중소형주 프리미엄에 투자하고싶다면 좋은 선택이 될 수 있습니다.</a:t>
            </a:r>
          </a:p>
        </p:txBody>
      </p:sp>
      <p:graphicFrame>
        <p:nvGraphicFramePr>
          <p:cNvPr id="6" name="Table Placeholder 5"/>
          <p:cNvGraphicFramePr>
            <a:graphicFrameLocks noGrp="1"/>
          </p:cNvGraphicFramePr>
          <p:nvPr>
            <p:ph type="tbl" idx="20" sz="quarter"/>
          </p:nvPr>
        </p:nvGraphicFramePr>
        <p:xfrm>
          <a:off x="6749504" y="397569"/>
          <a:ext cx="2951999" cy="1735200"/>
        </p:xfrm>
        <a:graphic>
          <a:graphicData uri="http://schemas.openxmlformats.org/drawingml/2006/table">
            <a:tbl>
              <a:tblPr firstRow="1" bandRow="1">
                <a:tableStyleId>{5C22544A-7EE6-4342-B048-85BDC9FD1C3A}</a:tableStyleId>
              </a:tblPr>
              <a:tblGrid>
                <a:gridCol w="1296000"/>
                <a:gridCol w="1655999"/>
              </a:tblGrid>
              <a:tr h="192800">
                <a:tc>
                  <a:txBody>
                    <a:bodyPr/>
                    <a:lstStyle/>
                    <a:p>
                      <a:pPr algn="l">
                        <a:defRPr sz="800" b="0">
                          <a:solidFill>
                            <a:srgbClr val="000000"/>
                          </a:solidFill>
                          <a:latin typeface="원신한 Light"/>
                        </a:defRPr>
                      </a:pPr>
                      <a:r>
                        <a:t>최근 종가(원)</a:t>
                      </a:r>
                    </a:p>
                  </a:txBody>
                  <a:tcPr anchor="ctr" marL="36000" marR="36000" marT="0" marB="0">
                    <a:noFill/>
                  </a:tcPr>
                </a:tc>
                <a:tc>
                  <a:txBody>
                    <a:bodyPr/>
                    <a:lstStyle/>
                    <a:p>
                      <a:pPr algn="r">
                        <a:defRPr sz="800" b="0">
                          <a:solidFill>
                            <a:srgbClr val="000000"/>
                          </a:solidFill>
                          <a:latin typeface="원신한 Light"/>
                        </a:defRPr>
                      </a:pPr>
                      <a:r>
                        <a:t>14,310</a:t>
                      </a:r>
                    </a:p>
                  </a:txBody>
                  <a:tcPr anchor="ctr" marL="36000" marR="36000" marT="0" marB="0">
                    <a:noFill/>
                  </a:tcPr>
                </a:tc>
              </a:tr>
              <a:tr h="192800">
                <a:tc>
                  <a:txBody>
                    <a:bodyPr/>
                    <a:lstStyle/>
                    <a:p>
                      <a:pPr algn="l">
                        <a:defRPr sz="800" b="0">
                          <a:solidFill>
                            <a:srgbClr val="000000"/>
                          </a:solidFill>
                          <a:latin typeface="원신한 Light"/>
                        </a:defRPr>
                      </a:pPr>
                      <a:r>
                        <a:t>52주최고/최저</a:t>
                      </a:r>
                    </a:p>
                  </a:txBody>
                  <a:tcPr anchor="ctr" marL="36000" marR="36000" marT="0" marB="0">
                    <a:noFill/>
                  </a:tcPr>
                </a:tc>
                <a:tc>
                  <a:txBody>
                    <a:bodyPr/>
                    <a:lstStyle/>
                    <a:p>
                      <a:pPr algn="r">
                        <a:defRPr sz="800" b="0">
                          <a:solidFill>
                            <a:srgbClr val="000000"/>
                          </a:solidFill>
                          <a:latin typeface="원신한 Light"/>
                        </a:defRPr>
                      </a:pPr>
                      <a:r>
                        <a:t>15,870원/13,300원</a:t>
                      </a:r>
                    </a:p>
                  </a:txBody>
                  <a:tcPr anchor="ctr" marL="36000" marR="36000" marT="0" marB="0">
                    <a:noFill/>
                  </a:tcPr>
                </a:tc>
              </a:tr>
              <a:tr h="192800">
                <a:tc>
                  <a:txBody>
                    <a:bodyPr/>
                    <a:lstStyle/>
                    <a:p>
                      <a:pPr algn="l">
                        <a:defRPr sz="800" b="0">
                          <a:solidFill>
                            <a:srgbClr val="000000"/>
                          </a:solidFill>
                          <a:latin typeface="원신한 Light"/>
                        </a:defRPr>
                      </a:pPr>
                      <a:r>
                        <a:t>20일평균거래량/거래대금</a:t>
                      </a:r>
                    </a:p>
                  </a:txBody>
                  <a:tcPr anchor="ctr" marL="36000" marR="36000" marT="0" marB="0">
                    <a:noFill/>
                  </a:tcPr>
                </a:tc>
                <a:tc>
                  <a:txBody>
                    <a:bodyPr/>
                    <a:lstStyle/>
                    <a:p>
                      <a:pPr algn="r">
                        <a:defRPr sz="800" b="0">
                          <a:solidFill>
                            <a:srgbClr val="000000"/>
                          </a:solidFill>
                          <a:latin typeface="원신한 Light"/>
                        </a:defRPr>
                      </a:pPr>
                      <a:r>
                        <a:t>15,813주/229백만원</a:t>
                      </a:r>
                    </a:p>
                  </a:txBody>
                  <a:tcPr anchor="ctr" marL="36000" marR="36000" marT="0" marB="0">
                    <a:noFill/>
                  </a:tcPr>
                </a:tc>
              </a:tr>
              <a:tr h="192800">
                <a:tc>
                  <a:txBody>
                    <a:bodyPr/>
                    <a:lstStyle/>
                    <a:p>
                      <a:pPr algn="l">
                        <a:defRPr sz="800" b="0">
                          <a:solidFill>
                            <a:srgbClr val="000000"/>
                          </a:solidFill>
                          <a:latin typeface="원신한 Light"/>
                        </a:defRPr>
                      </a:pPr>
                      <a:r>
                        <a:t>시가총액</a:t>
                      </a:r>
                    </a:p>
                  </a:txBody>
                  <a:tcPr anchor="ctr" marL="36000" marR="36000" marT="0" marB="0">
                    <a:noFill/>
                  </a:tcPr>
                </a:tc>
                <a:tc>
                  <a:txBody>
                    <a:bodyPr/>
                    <a:lstStyle/>
                    <a:p>
                      <a:pPr algn="r">
                        <a:defRPr sz="800" b="0">
                          <a:solidFill>
                            <a:srgbClr val="000000"/>
                          </a:solidFill>
                          <a:latin typeface="원신한 Light"/>
                        </a:defRPr>
                      </a:pPr>
                      <a:r>
                        <a:t>286억원</a:t>
                      </a:r>
                    </a:p>
                  </a:txBody>
                  <a:tcPr anchor="ctr" marL="36000" marR="36000" marT="0" marB="0">
                    <a:noFill/>
                  </a:tcPr>
                </a:tc>
              </a:tr>
              <a:tr h="192800">
                <a:tc>
                  <a:txBody>
                    <a:bodyPr/>
                    <a:lstStyle/>
                    <a:p>
                      <a:pPr algn="l">
                        <a:defRPr sz="800" b="0">
                          <a:solidFill>
                            <a:srgbClr val="000000"/>
                          </a:solidFill>
                          <a:latin typeface="원신한 Light"/>
                        </a:defRPr>
                      </a:pPr>
                      <a:r>
                        <a:t>외국인지분율</a:t>
                      </a:r>
                    </a:p>
                  </a:txBody>
                  <a:tcPr anchor="ctr" marL="36000" marR="36000" marT="0" marB="0">
                    <a:noFill/>
                  </a:tcPr>
                </a:tc>
                <a:tc>
                  <a:txBody>
                    <a:bodyPr/>
                    <a:lstStyle/>
                    <a:p>
                      <a:pPr algn="r">
                        <a:defRPr sz="800" b="0">
                          <a:solidFill>
                            <a:srgbClr val="000000"/>
                          </a:solidFill>
                          <a:latin typeface="원신한 Light"/>
                        </a:defRPr>
                      </a:pPr>
                      <a:r>
                        <a:t>0.00%</a:t>
                      </a:r>
                    </a:p>
                  </a:txBody>
                  <a:tcPr anchor="ctr" marL="36000" marR="36000" marT="0" marB="0">
                    <a:noFill/>
                  </a:tcPr>
                </a:tc>
              </a:tr>
              <a:tr h="192800">
                <a:tc>
                  <a:txBody>
                    <a:bodyPr/>
                    <a:lstStyle/>
                    <a:p>
                      <a:pPr algn="l">
                        <a:defRPr sz="800" b="0">
                          <a:solidFill>
                            <a:srgbClr val="000000"/>
                          </a:solidFill>
                          <a:latin typeface="원신한 Light"/>
                        </a:defRPr>
                      </a:pPr>
                      <a:r>
                        <a:t>수익률(1M/3M/6M/1Y)</a:t>
                      </a:r>
                    </a:p>
                  </a:txBody>
                  <a:tcPr anchor="ctr" marL="36000" marR="36000" marT="0" marB="0">
                    <a:noFill/>
                  </a:tcPr>
                </a:tc>
                <a:tc>
                  <a:txBody>
                    <a:bodyPr/>
                    <a:lstStyle/>
                    <a:p>
                      <a:pPr algn="r">
                        <a:defRPr sz="800" b="0">
                          <a:solidFill>
                            <a:srgbClr val="000000"/>
                          </a:solidFill>
                          <a:latin typeface="원신한 Light"/>
                        </a:defRPr>
                      </a:pPr>
                      <a:r>
                        <a:t>-0.93%/-1.28%/-3.38%/+4.76%</a:t>
                      </a:r>
                    </a:p>
                  </a:txBody>
                  <a:tcPr anchor="ctr" marL="36000" marR="36000" marT="0" marB="0">
                    <a:noFill/>
                  </a:tcPr>
                </a:tc>
              </a:tr>
              <a:tr h="192800">
                <a:tc>
                  <a:txBody>
                    <a:bodyPr/>
                    <a:lstStyle/>
                    <a:p>
                      <a:pPr algn="l">
                        <a:defRPr sz="800" b="0">
                          <a:solidFill>
                            <a:srgbClr val="000000"/>
                          </a:solidFill>
                          <a:latin typeface="원신한 Light"/>
                        </a:defRPr>
                      </a:pPr>
                      <a:r>
                        <a:t>최초설정일/상장일</a:t>
                      </a:r>
                    </a:p>
                  </a:txBody>
                  <a:tcPr anchor="ctr" marL="36000" marR="36000" marT="0" marB="0">
                    <a:noFill/>
                  </a:tcPr>
                </a:tc>
                <a:tc>
                  <a:txBody>
                    <a:bodyPr/>
                    <a:lstStyle/>
                    <a:p>
                      <a:pPr algn="r">
                        <a:defRPr sz="800" b="0">
                          <a:solidFill>
                            <a:srgbClr val="000000"/>
                          </a:solidFill>
                          <a:latin typeface="원신한 Light"/>
                        </a:defRPr>
                      </a:pPr>
                      <a:r>
                        <a:t>2017-11-07/2017-11-09</a:t>
                      </a:r>
                    </a:p>
                  </a:txBody>
                  <a:tcPr anchor="ctr" marL="36000" marR="36000" marT="0" marB="0">
                    <a:noFill/>
                  </a:tcPr>
                </a:tc>
              </a:tr>
              <a:tr h="192800">
                <a:tc>
                  <a:txBody>
                    <a:bodyPr/>
                    <a:lstStyle/>
                    <a:p>
                      <a:pPr algn="l">
                        <a:defRPr sz="800" b="0">
                          <a:solidFill>
                            <a:srgbClr val="000000"/>
                          </a:solidFill>
                          <a:latin typeface="원신한 Light"/>
                        </a:defRPr>
                      </a:pPr>
                      <a:r>
                        <a:t>총보수</a:t>
                      </a:r>
                    </a:p>
                  </a:txBody>
                  <a:tcPr anchor="ctr" marL="36000" marR="36000" marT="0" marB="0">
                    <a:noFill/>
                  </a:tcPr>
                </a:tc>
                <a:tc>
                  <a:txBody>
                    <a:bodyPr/>
                    <a:lstStyle/>
                    <a:p>
                      <a:pPr algn="r">
                        <a:defRPr sz="800" b="0">
                          <a:solidFill>
                            <a:srgbClr val="000000"/>
                          </a:solidFill>
                          <a:latin typeface="원신한 Light"/>
                        </a:defRPr>
                      </a:pPr>
                      <a:r>
                        <a:t>0.450%</a:t>
                      </a:r>
                    </a:p>
                  </a:txBody>
                  <a:tcPr anchor="ctr" marL="36000" marR="36000" marT="0" marB="0">
                    <a:noFill/>
                  </a:tcPr>
                </a:tc>
              </a:tr>
              <a:tr h="192800">
                <a:tc>
                  <a:txBody>
                    <a:bodyPr/>
                    <a:lstStyle/>
                    <a:p>
                      <a:pPr algn="l">
                        <a:defRPr sz="800" b="0">
                          <a:solidFill>
                            <a:srgbClr val="000000"/>
                          </a:solidFill>
                          <a:latin typeface="원신한 Light"/>
                        </a:defRPr>
                      </a:pPr>
                      <a:r>
                        <a:t>자산운용사</a:t>
                      </a:r>
                    </a:p>
                  </a:txBody>
                  <a:tcPr anchor="ctr" marL="36000" marR="36000" marT="0" marB="0">
                    <a:noFill/>
                  </a:tcPr>
                </a:tc>
                <a:tc>
                  <a:txBody>
                    <a:bodyPr/>
                    <a:lstStyle/>
                    <a:p>
                      <a:pPr algn="r">
                        <a:defRPr sz="800" b="0">
                          <a:solidFill>
                            <a:srgbClr val="000000"/>
                          </a:solidFill>
                          <a:latin typeface="원신한 Light"/>
                        </a:defRPr>
                      </a:pPr>
                      <a:r>
                        <a:t>삼성자산운용</a:t>
                      </a:r>
                    </a:p>
                  </a:txBody>
                  <a:tcPr anchor="ctr" marL="36000" marR="36000" marT="0" marB="0">
                    <a:noFill/>
                  </a:tcPr>
                </a:tc>
              </a:tr>
            </a:tbl>
          </a:graphicData>
        </a:graphic>
      </p:graphicFrame>
      <p:graphicFrame>
        <p:nvGraphicFramePr>
          <p:cNvPr id="7" name="Table Placeholder 6"/>
          <p:cNvGraphicFramePr>
            <a:graphicFrameLocks noGrp="1"/>
          </p:cNvGraphicFramePr>
          <p:nvPr>
            <p:ph type="tbl" idx="30" sz="quarter"/>
          </p:nvPr>
        </p:nvGraphicFramePr>
        <p:xfrm>
          <a:off x="108558" y="2676909"/>
          <a:ext cx="2951999" cy="1872000"/>
        </p:xfrm>
        <a:graphic>
          <a:graphicData uri="http://schemas.openxmlformats.org/drawingml/2006/table">
            <a:tbl>
              <a:tblPr firstRow="1" bandRow="1">
                <a:tableStyleId>{5C22544A-7EE6-4342-B048-85BDC9FD1C3A}</a:tableStyleId>
              </a:tblPr>
              <a:tblGrid>
                <a:gridCol w="2448000"/>
                <a:gridCol w="503999"/>
              </a:tblGrid>
              <a:tr h="374400">
                <a:tc>
                  <a:txBody>
                    <a:bodyPr/>
                    <a:lstStyle/>
                    <a:p>
                      <a:pPr algn="l">
                        <a:defRPr sz="800" b="0">
                          <a:solidFill>
                            <a:srgbClr val="000000"/>
                          </a:solidFill>
                          <a:latin typeface="원신한 Light"/>
                        </a:defRPr>
                      </a:pPr>
                      <a:r>
                        <a:t>설정현금액</a:t>
                      </a:r>
                    </a:p>
                  </a:txBody>
                  <a:tcPr anchor="ctr" marL="36000" marR="36000" marT="0" marB="0">
                    <a:noFill/>
                  </a:tcPr>
                </a:tc>
                <a:tc>
                  <a:txBody>
                    <a:bodyPr/>
                    <a:lstStyle/>
                    <a:p>
                      <a:pPr algn="r">
                        <a:defRPr sz="800" b="0">
                          <a:solidFill>
                            <a:srgbClr val="000000"/>
                          </a:solidFill>
                          <a:latin typeface="원신한 Light"/>
                        </a:defRPr>
                      </a:pPr>
                      <a:r>
                        <a:t>100</a:t>
                      </a:r>
                    </a:p>
                  </a:txBody>
                  <a:tcPr anchor="ctr" marL="36000" marR="36000" marT="0" marB="0">
                    <a:noFill/>
                  </a:tcPr>
                </a:tc>
              </a:tr>
              <a:tr h="374400">
                <a:tc>
                  <a:txBody>
                    <a:bodyPr/>
                    <a:lstStyle/>
                    <a:p>
                      <a:pPr algn="l">
                        <a:defRPr sz="800" b="0">
                          <a:solidFill>
                            <a:srgbClr val="000000"/>
                          </a:solidFill>
                          <a:latin typeface="원신한 Light"/>
                        </a:defRPr>
                      </a:pPr>
                      <a:r>
                        <a:t>원화현금</a:t>
                      </a:r>
                    </a:p>
                  </a:txBody>
                  <a:tcPr anchor="ctr" marL="36000" marR="36000" marT="0" marB="0">
                    <a:noFill/>
                  </a:tcPr>
                </a:tc>
                <a:tc>
                  <a:txBody>
                    <a:bodyPr/>
                    <a:lstStyle/>
                    <a:p>
                      <a:pPr algn="r">
                        <a:defRPr sz="800" b="0">
                          <a:solidFill>
                            <a:srgbClr val="000000"/>
                          </a:solidFill>
                          <a:latin typeface="원신한 Light"/>
                        </a:defRPr>
                      </a:pPr>
                      <a:r>
                        <a:t>93.88</a:t>
                      </a:r>
                    </a:p>
                  </a:txBody>
                  <a:tcPr anchor="ctr" marL="36000" marR="36000" marT="0" marB="0">
                    <a:noFill/>
                  </a:tcPr>
                </a:tc>
              </a:tr>
              <a:tr h="374400">
                <a:tc>
                  <a:txBody>
                    <a:bodyPr/>
                    <a:lstStyle/>
                    <a:p>
                      <a:pPr algn="l">
                        <a:defRPr sz="800" b="0">
                          <a:solidFill>
                            <a:srgbClr val="000000"/>
                          </a:solidFill>
                          <a:latin typeface="원신한 Light"/>
                        </a:defRPr>
                      </a:pPr>
                      <a:r>
                        <a:t>Emini Russell 2000 F2203</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74400">
                <a:tc>
                  <a:txBody>
                    <a:bodyPr/>
                    <a:lstStyle/>
                    <a:p>
                      <a:pPr algn="l">
                        <a:defRPr sz="800" b="0">
                          <a:solidFill>
                            <a:srgbClr val="000000"/>
                          </a:solidFill>
                          <a:latin typeface="원신한 Light"/>
                        </a:defRPr>
                      </a:pPr>
                      <a:r>
                        <a:t>ISHARES RUSSELL 2000 ETF</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r h="374400">
                <a:tc>
                  <a:txBody>
                    <a:bodyPr/>
                    <a:lstStyle/>
                    <a:p>
                      <a:pPr algn="l">
                        <a:defRPr sz="800" b="0">
                          <a:solidFill>
                            <a:srgbClr val="000000"/>
                          </a:solidFill>
                          <a:latin typeface="원신한 Light"/>
                        </a:defRPr>
                      </a:pPr>
                      <a:r>
                        <a:t>미국달러 F 202201</a:t>
                      </a:r>
                    </a:p>
                  </a:txBody>
                  <a:tcPr anchor="ctr" marL="36000" marR="36000" marT="0" marB="0">
                    <a:noFill/>
                  </a:tcPr>
                </a:tc>
                <a:tc>
                  <a:txBody>
                    <a:bodyPr/>
                    <a:lstStyle/>
                    <a:p>
                      <a:pPr algn="r">
                        <a:defRPr sz="800" b="0">
                          <a:solidFill>
                            <a:srgbClr val="000000"/>
                          </a:solidFill>
                          <a:latin typeface="원신한 Light"/>
                        </a:defRPr>
                      </a:pPr>
                    </a:p>
                  </a:txBody>
                  <a:tcPr anchor="ctr" marL="36000" marR="36000" marT="0" marB="0">
                    <a:noFill/>
                  </a:tcPr>
                </a:tc>
              </a:tr>
            </a:tbl>
          </a:graphicData>
        </a:graphic>
      </p:graphicFrame>
      <p:pic>
        <p:nvPicPr>
          <p:cNvPr id="8" name="Picture Placeholder 7" descr="hp_fig.png"/>
          <p:cNvPicPr>
            <a:picLocks noGrp="1" noChangeAspect="1"/>
          </p:cNvPicPr>
          <p:nvPr>
            <p:ph type="pic" idx="21" sz="quarter"/>
          </p:nvPr>
        </p:nvPicPr>
        <p:blipFill>
          <a:blip r:embed="rId2"/>
          <a:srcRect t="1602" b="1602"/>
          <a:stretch>
            <a:fillRect/>
          </a:stretch>
        </p:blipFill>
        <p:spPr/>
      </p:pic>
      <p:sp>
        <p:nvSpPr>
          <p:cNvPr id="9" name="Text Placeholder 8"/>
          <p:cNvSpPr>
            <a:spLocks noGrp="1"/>
          </p:cNvSpPr>
          <p:nvPr>
            <p:ph type="body" idx="22" sz="quarter"/>
          </p:nvPr>
        </p:nvSpPr>
        <p:spPr/>
        <p:txBody>
          <a:bodyPr/>
          <a:lstStyle/>
          <a:p>
            <a:r>
              <a:t>월간 평균 거래량(천 주)</a:t>
            </a:r>
          </a:p>
        </p:txBody>
      </p:sp>
      <p:pic>
        <p:nvPicPr>
          <p:cNvPr id="10" name="Picture Placeholder 9" descr="vp_fig.png"/>
          <p:cNvPicPr>
            <a:picLocks noGrp="1" noChangeAspect="1"/>
          </p:cNvPicPr>
          <p:nvPr>
            <p:ph type="pic" idx="23" sz="quarter"/>
          </p:nvPr>
        </p:nvPicPr>
        <p:blipFill>
          <a:blip r:embed="rId4"/>
          <a:srcRect t="42" b="42"/>
          <a:stretch>
            <a:fillRect/>
          </a:stretch>
        </p:blipFill>
        <p:spPr/>
      </p:pic>
      <p:sp>
        <p:nvSpPr>
          <p:cNvPr id="11" name="Text Placeholder 10"/>
          <p:cNvSpPr>
            <a:spLocks noGrp="1"/>
          </p:cNvSpPr>
          <p:nvPr>
            <p:ph type="body" idx="24" sz="quarter"/>
          </p:nvPr>
        </p:nvSpPr>
        <p:spPr/>
        <p:txBody>
          <a:bodyPr/>
          <a:lstStyle/>
          <a:p/>
        </p:txBody>
      </p:sp>
      <p:sp>
        <p:nvSpPr>
          <p:cNvPr id="12" name="Picture Placeholder 11"/>
          <p:cNvSpPr>
            <a:spLocks noGrp="1"/>
          </p:cNvSpPr>
          <p:nvPr>
            <p:ph type="pic" idx="25" sz="quarter"/>
          </p:nvPr>
        </p:nvSpPr>
        <p:spPr/>
      </p:sp>
      <p:sp>
        <p:nvSpPr>
          <p:cNvPr id="13" name="Text Placeholder 12"/>
          <p:cNvSpPr>
            <a:spLocks noGrp="1"/>
          </p:cNvSpPr>
          <p:nvPr>
            <p:ph type="body" idx="26" sz="quarter"/>
          </p:nvPr>
        </p:nvSpPr>
        <p:spPr/>
        <p:txBody>
          <a:bodyPr/>
          <a:lstStyle/>
          <a:p>
            <a:r>
              <a:t>추적 오차(%)</a:t>
            </a:r>
          </a:p>
        </p:txBody>
      </p:sp>
      <p:pic>
        <p:nvPicPr>
          <p:cNvPr id="14" name="Picture Placeholder 13" descr="tp_fig.png"/>
          <p:cNvPicPr>
            <a:picLocks noGrp="1" noChangeAspect="1"/>
          </p:cNvPicPr>
          <p:nvPr>
            <p:ph type="pic" idx="27" sz="quarter"/>
          </p:nvPr>
        </p:nvPicPr>
        <p:blipFill>
          <a:blip r:embed="rId5"/>
          <a:srcRect l="864" r="864"/>
          <a:stretch>
            <a:fillRect/>
          </a:stretch>
        </p:blipFill>
        <p:spPr/>
      </p:pic>
      <p:sp>
        <p:nvSpPr>
          <p:cNvPr id="15" name="Text Placeholder 14"/>
          <p:cNvSpPr>
            <a:spLocks noGrp="1"/>
          </p:cNvSpPr>
          <p:nvPr>
            <p:ph type="body" idx="28" sz="quarter"/>
          </p:nvPr>
        </p:nvSpPr>
        <p:spPr/>
        <p:txBody>
          <a:bodyPr/>
          <a:lstStyle/>
          <a:p/>
        </p:txBody>
      </p:sp>
      <p:sp>
        <p:nvSpPr>
          <p:cNvPr id="16" name="Picture Placeholder 15"/>
          <p:cNvSpPr>
            <a:spLocks noGrp="1"/>
          </p:cNvSpPr>
          <p:nvPr>
            <p:ph type="pic" idx="29" sz="quarter"/>
          </p:nvPr>
        </p:nvSpPr>
        <p:spPr/>
      </p:sp>
      <p:pic>
        <p:nvPicPr>
          <p:cNvPr id="17" name="Picture Placeholder 16" descr="mr_fig.png"/>
          <p:cNvPicPr>
            <a:picLocks noGrp="1" noChangeAspect="1"/>
          </p:cNvPicPr>
          <p:nvPr>
            <p:ph type="pic" idx="31" sz="quarter"/>
          </p:nvPr>
        </p:nvPicPr>
        <p:blipFill>
          <a:blip r:embed="rId3"/>
          <a:srcRect t="1265" b="1265"/>
          <a:stretch>
            <a:fillRect/>
          </a:stretch>
        </p:blipFill>
        <p:spPr/>
      </p:pic>
      <p:sp>
        <p:nvSpPr>
          <p:cNvPr id="18" name="Text Placeholder 17"/>
          <p:cNvSpPr>
            <a:spLocks noGrp="1"/>
          </p:cNvSpPr>
          <p:nvPr>
            <p:ph type="body" idx="32" sz="quarter"/>
          </p:nvPr>
        </p:nvSpPr>
        <p:spPr/>
        <p:txBody>
          <a:bodyPr/>
          <a:lstStyle/>
          <a:p>
            <a:r>
              <a:t>주식 &gt; 미국 &gt; MSCI NORTH AMERICA (KRW Unhedged)</a:t>
            </a:r>
          </a:p>
        </p:txBody>
      </p:sp>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7891</TotalTime>
  <Words>128</Words>
  <Application>Microsoft Office PowerPoint</Application>
  <PresentationFormat>A4 용지(210x297mm)</PresentationFormat>
  <Paragraphs>44</Paragraphs>
  <Slides>1</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vt:i4>
      </vt:variant>
    </vt:vector>
  </HeadingPairs>
  <TitlesOfParts>
    <vt:vector size="7" baseType="lpstr">
      <vt:lpstr>맑은 고딕</vt:lpstr>
      <vt:lpstr>원신한 Bold</vt:lpstr>
      <vt:lpstr>원신한 Light</vt:lpstr>
      <vt:lpstr>원신한 Medium</vt:lpstr>
      <vt:lpstr>Arial</vt:lpstr>
      <vt:lpstr>Office 테마</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빈무진</dc:creator>
  <cp:lastModifiedBy>문 주오</cp:lastModifiedBy>
  <cp:revision>461</cp:revision>
  <dcterms:created xsi:type="dcterms:W3CDTF">2020-06-10T10:39:10Z</dcterms:created>
  <dcterms:modified xsi:type="dcterms:W3CDTF">2021-12-29T08:51:01Z</dcterms:modified>
</cp:coreProperties>
</file>